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1" r:id="rId5"/>
    <p:sldId id="394" r:id="rId6"/>
    <p:sldId id="688" r:id="rId7"/>
    <p:sldId id="683" r:id="rId8"/>
    <p:sldId id="694" r:id="rId9"/>
    <p:sldId id="257" r:id="rId10"/>
    <p:sldId id="693" r:id="rId11"/>
    <p:sldId id="695" r:id="rId12"/>
    <p:sldId id="691" r:id="rId13"/>
    <p:sldId id="692" r:id="rId14"/>
    <p:sldId id="696" r:id="rId15"/>
    <p:sldId id="690" r:id="rId16"/>
    <p:sldId id="689" r:id="rId17"/>
    <p:sldId id="684" r:id="rId18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57E9462E-3F04-4677-8C3A-BDC7F1C3DB74}"/>
    <pc:docChg chg="modMainMaster">
      <pc:chgData name="Rich Kennedy" userId="e810d86e-335d-4c6e-9b29-76a01f35df5d" providerId="ADAL" clId="{57E9462E-3F04-4677-8C3A-BDC7F1C3DB74}" dt="2023-07-06T21:41:26.141" v="1" actId="20577"/>
      <pc:docMkLst>
        <pc:docMk/>
      </pc:docMkLst>
      <pc:sldMasterChg chg="modSp mod">
        <pc:chgData name="Rich Kennedy" userId="e810d86e-335d-4c6e-9b29-76a01f35df5d" providerId="ADAL" clId="{57E9462E-3F04-4677-8C3A-BDC7F1C3DB74}" dt="2023-07-06T21:41:26.141" v="1" actId="20577"/>
        <pc:sldMasterMkLst>
          <pc:docMk/>
          <pc:sldMasterMk cId="0" sldId="2147483648"/>
        </pc:sldMasterMkLst>
        <pc:spChg chg="mod">
          <ac:chgData name="Rich Kennedy" userId="e810d86e-335d-4c6e-9b29-76a01f35df5d" providerId="ADAL" clId="{57E9462E-3F04-4677-8C3A-BDC7F1C3DB74}" dt="2023-07-06T21:41:26.141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5385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0951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38828" y="6475413"/>
            <a:ext cx="185307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2788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07903" y="6475413"/>
            <a:ext cx="1483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9913" y="331014"/>
            <a:ext cx="32957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802.18-23/0070r1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608013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ition.fcc.gov/oet/spectrum/table/fcctable.pdf" TargetMode="External"/><Relationship Id="rId2" Type="http://schemas.openxmlformats.org/officeDocument/2006/relationships/hyperlink" Target="https://www.ntia.doc.gov/files/ntia/publications/2003-allochr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en/ITU-D/Spectrum-Broadcasting/Documents/Publications/Guidelines-NTFA-E.pdf" TargetMode="External"/><Relationship Id="rId5" Type="http://schemas.openxmlformats.org/officeDocument/2006/relationships/hyperlink" Target="https://www.itu.int/dms_pub/itu-r/opb/reg/R-REG-RR-2020-ZPF-E.zip" TargetMode="External"/><Relationship Id="rId4" Type="http://schemas.openxmlformats.org/officeDocument/2006/relationships/hyperlink" Target="https://www.itu.int/ITU-D/study_groups/SGP_2002-2006/JGRES09/CEPT2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18" Type="http://schemas.openxmlformats.org/officeDocument/2006/relationships/image" Target="../media/image19.jpeg"/><Relationship Id="rId3" Type="http://schemas.openxmlformats.org/officeDocument/2006/relationships/image" Target="../media/image4.jpeg"/><Relationship Id="rId21" Type="http://schemas.openxmlformats.org/officeDocument/2006/relationships/image" Target="../media/image22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" Type="http://schemas.openxmlformats.org/officeDocument/2006/relationships/image" Target="../media/image3.jpeg"/><Relationship Id="rId16" Type="http://schemas.openxmlformats.org/officeDocument/2006/relationships/image" Target="../media/image17.jpeg"/><Relationship Id="rId20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23" Type="http://schemas.openxmlformats.org/officeDocument/2006/relationships/image" Target="../media/image24.jpeg"/><Relationship Id="rId10" Type="http://schemas.openxmlformats.org/officeDocument/2006/relationships/image" Target="../media/image11.jpeg"/><Relationship Id="rId19" Type="http://schemas.openxmlformats.org/officeDocument/2006/relationships/image" Target="../media/image20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Relationship Id="rId22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Rich Kennedy (Self)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688"/>
            <a:ext cx="10363200" cy="1066800"/>
          </a:xfrm>
          <a:noFill/>
        </p:spPr>
        <p:txBody>
          <a:bodyPr/>
          <a:lstStyle/>
          <a:p>
            <a:r>
              <a:rPr lang="en-GB" altLang="en-US" dirty="0"/>
              <a:t>Spectrum Sensibilities: 2030 and Beyond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2023-07-11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180568"/>
              </p:ext>
            </p:extLst>
          </p:nvPr>
        </p:nvGraphicFramePr>
        <p:xfrm>
          <a:off x="1497013" y="2608263"/>
          <a:ext cx="7897812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91212" imgH="2353187" progId="Word.Document.8">
                  <p:embed/>
                </p:oleObj>
              </mc:Choice>
              <mc:Fallback>
                <p:oleObj name="Document" r:id="rId3" imgW="8091212" imgH="2353187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2608263"/>
                        <a:ext cx="7897812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A9370F-25ED-AD25-9B6F-138F181E61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24135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784-CC72-1E9C-10C3-DF3F58644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Consider for Remapping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4BB86-C585-08F2-E4B2-0860A8C8F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range requirements</a:t>
            </a:r>
          </a:p>
          <a:p>
            <a:r>
              <a:rPr lang="en-US" dirty="0"/>
              <a:t>Link capacity requirements</a:t>
            </a:r>
          </a:p>
          <a:p>
            <a:r>
              <a:rPr lang="en-US" dirty="0"/>
              <a:t>Link resilience requirements</a:t>
            </a:r>
          </a:p>
          <a:p>
            <a:r>
              <a:rPr lang="en-US" dirty="0"/>
              <a:t>Need for 24/7/365 operation</a:t>
            </a:r>
          </a:p>
          <a:p>
            <a:r>
              <a:rPr lang="en-US" dirty="0"/>
              <a:t>Transmitter power source</a:t>
            </a:r>
          </a:p>
          <a:p>
            <a:pPr lvl="1"/>
            <a:r>
              <a:rPr lang="en-US" dirty="0"/>
              <a:t>Mains vs batteries vs solar vs ambient, etc.</a:t>
            </a:r>
          </a:p>
          <a:p>
            <a:r>
              <a:rPr lang="en-US" dirty="0"/>
              <a:t>Is fiber a better alternative?</a:t>
            </a:r>
          </a:p>
          <a:p>
            <a:r>
              <a:rPr lang="en-US" dirty="0"/>
              <a:t>Broadcast vs Internet</a:t>
            </a:r>
          </a:p>
          <a:p>
            <a:r>
              <a:rPr lang="en-US" dirty="0"/>
              <a:t>Point-to-Point vs Internet</a:t>
            </a:r>
          </a:p>
          <a:p>
            <a:r>
              <a:rPr lang="en-US" dirty="0"/>
              <a:t>Ideas?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862EC7-F250-A750-94B3-11469FBB9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03B0C-7813-D82D-C954-1659098FA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5F3B6-634A-5987-777C-DDDB78562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1745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8FD52-275D-1B36-7AB1-FFD3980E6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Spectrum Inventory is the First Step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C0DD3-FBA6-D51B-95FF-7A890F73A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Regulators must first know what actually is on the map</a:t>
            </a:r>
          </a:p>
          <a:p>
            <a:pPr lvl="1"/>
            <a:r>
              <a:rPr lang="en-US" dirty="0"/>
              <a:t>Transmitters may be still in useful operation or have gone</a:t>
            </a:r>
          </a:p>
          <a:p>
            <a:pPr lvl="2"/>
            <a:r>
              <a:rPr lang="en-US" dirty="0"/>
              <a:t>e.g. Transmitters wiped off the geographical map by hurricane Katrina remained on the spectrum map</a:t>
            </a:r>
          </a:p>
          <a:p>
            <a:pPr lvl="1"/>
            <a:r>
              <a:rPr lang="en-US" dirty="0"/>
              <a:t>Expired experimental licenses</a:t>
            </a:r>
          </a:p>
          <a:p>
            <a:r>
              <a:rPr lang="en-US" dirty="0"/>
              <a:t>Review legacy protection criteria</a:t>
            </a:r>
          </a:p>
          <a:p>
            <a:pPr lvl="1"/>
            <a:r>
              <a:rPr lang="en-US" dirty="0"/>
              <a:t>No interference or no harmful interference</a:t>
            </a:r>
          </a:p>
          <a:p>
            <a:r>
              <a:rPr lang="en-US" dirty="0"/>
              <a:t>When will the system’s useful life end?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AA903-12F6-209C-4F09-925F4D97C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63D40-48D4-818F-5D3F-0AEC15DCD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F9C09-279F-456B-A569-DC3A180E0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4987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0C2D-93B0-E775-051C-18FFD7724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46D11-8C50-3F73-7EE7-58687B62B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is the time for long-term thinking and planning (a 40-year plan?)</a:t>
            </a:r>
          </a:p>
          <a:p>
            <a:pPr lvl="1"/>
            <a:r>
              <a:rPr lang="en-US" dirty="0"/>
              <a:t>This will be hard, expensive and very time consuming, but is the only real solution for future efficient spectrum utilization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011D46-6280-59E5-F3A6-38A7A310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8DEB3-E0F9-F432-3812-D1D6A1F39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668AB4-D445-A090-A793-309932726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677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6417D-1253-39EC-4A37-DE094846F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81F6-3D53-8632-657C-FC8CFB974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802.18 Radio Regulatory TAG agrees that a study of the remapping of the RF spectrum is needed to support better, more efficient utilization and enabling greater capacity for the future.</a:t>
            </a:r>
          </a:p>
          <a:p>
            <a:endParaRPr lang="en-US" dirty="0"/>
          </a:p>
          <a:p>
            <a:r>
              <a:rPr lang="en-US" dirty="0"/>
              <a:t>Moved by: Rich Kennedy</a:t>
            </a:r>
          </a:p>
          <a:p>
            <a:r>
              <a:rPr lang="en-US" dirty="0"/>
              <a:t>Seconded by:</a:t>
            </a:r>
          </a:p>
          <a:p>
            <a:r>
              <a:rPr lang="en-US" dirty="0"/>
              <a:t>Vote:     Y     N     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F03A69-E57B-39A7-CDE6-504E4237B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720D50-A60D-C875-2D4C-709058147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2034D-5631-8E74-BEF6-495A802E7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4158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A5EE-730E-4062-AD23-D15342BA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0C6F2-F129-4683-95FF-87C4FAD9E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United States FCC Frequency Allocation Chart</a:t>
            </a:r>
          </a:p>
          <a:p>
            <a:pPr lvl="1"/>
            <a:r>
              <a:rPr lang="en-US" sz="1400" dirty="0">
                <a:hlinkClick r:id="rId2"/>
              </a:rPr>
              <a:t>https://www.ntia.doc.gov/files/ntia/publications/2003-allochrt.pdf</a:t>
            </a:r>
            <a:endParaRPr lang="en-US" sz="1400" dirty="0"/>
          </a:p>
          <a:p>
            <a:r>
              <a:rPr lang="en-US" sz="1800" dirty="0"/>
              <a:t>United States FCC Table of Frequency Allocations</a:t>
            </a:r>
          </a:p>
          <a:p>
            <a:pPr lvl="1"/>
            <a:r>
              <a:rPr lang="en-US" sz="1400" dirty="0">
                <a:hlinkClick r:id="rId3"/>
              </a:rPr>
              <a:t>https://transition.fcc.gov/oet/spectrum/table/fcctable.pdf</a:t>
            </a:r>
            <a:r>
              <a:rPr lang="en-US" sz="1400" dirty="0"/>
              <a:t> </a:t>
            </a:r>
          </a:p>
          <a:p>
            <a:r>
              <a:rPr lang="en-US" sz="1800" dirty="0"/>
              <a:t>European Union Table of Frequency Allocations</a:t>
            </a:r>
          </a:p>
          <a:p>
            <a:pPr lvl="1"/>
            <a:r>
              <a:rPr lang="en-US" sz="1400" dirty="0">
                <a:hlinkClick r:id="rId4"/>
              </a:rPr>
              <a:t>https://www.itu.int/ITU-D/study_groups/SGP_2002-2006/JGRES09/CEPT2.pdf</a:t>
            </a:r>
            <a:endParaRPr lang="en-US" sz="1400" dirty="0"/>
          </a:p>
          <a:p>
            <a:r>
              <a:rPr lang="en-US" sz="1800" dirty="0"/>
              <a:t>ITU-R Radio Regulations</a:t>
            </a:r>
          </a:p>
          <a:p>
            <a:pPr lvl="1"/>
            <a:r>
              <a:rPr lang="en-US" sz="1400" dirty="0">
                <a:hlinkClick r:id="rId5"/>
              </a:rPr>
              <a:t>https://www.itu.int/dms_pub/itu-r/opb/reg/R-REG-RR-2020-ZPF-E.zip</a:t>
            </a:r>
            <a:r>
              <a:rPr lang="en-US" sz="1400" dirty="0"/>
              <a:t> </a:t>
            </a:r>
          </a:p>
          <a:p>
            <a:r>
              <a:rPr lang="en-US" sz="1800" dirty="0"/>
              <a:t>ITU-R Guidelines for the preparation of a NATIONAL TABLE OF REQUENCY ALLOCATIONS (NTFA)</a:t>
            </a:r>
          </a:p>
          <a:p>
            <a:pPr lvl="1"/>
            <a:r>
              <a:rPr lang="en-US" sz="1400" dirty="0">
                <a:hlinkClick r:id="rId6"/>
              </a:rPr>
              <a:t>https://www.itu.int/en/ITU-D/Spectrum-Broadcasting/Documents/Publications/Guidelines-NTFA-E.pdf</a:t>
            </a:r>
            <a:r>
              <a:rPr lang="en-US" sz="1400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6BB93-E615-491A-9D0C-81BE205FB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DAA84-DEB2-4EFF-B851-9BE7D428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83D03A-F3ED-A20D-76EF-8B47DF57B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004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Rich Kennedy (Self)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289A7D-B27B-FCCC-C518-C489D8E80269}"/>
              </a:ext>
            </a:extLst>
          </p:cNvPr>
          <p:cNvSpPr txBox="1">
            <a:spLocks/>
          </p:cNvSpPr>
          <p:nvPr/>
        </p:nvSpPr>
        <p:spPr>
          <a:xfrm>
            <a:off x="1039283" y="2116138"/>
            <a:ext cx="103632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en-US" kern="0" dirty="0"/>
              <a:t>The global RF Spectrum maps represent decades of adding licensees and unlicensed/license-exempt spectrum based on available spaces, not on the optimization of the applications being supported. This has led to a very complicated, and in some cases unworkable situations for new technologies. </a:t>
            </a:r>
          </a:p>
          <a:p>
            <a:pPr marL="0" indent="0" algn="ctr">
              <a:buNone/>
            </a:pPr>
            <a:r>
              <a:rPr lang="en-US" altLang="en-US" kern="0" dirty="0"/>
              <a:t>The only real solution for the next 100 years is a full study of how best to remap spectrum based on today’s understanding of spectrum needs, application optimization and continued technology advances.</a:t>
            </a:r>
          </a:p>
          <a:p>
            <a:pPr marL="0" indent="0" algn="ctr">
              <a:buNone/>
            </a:pPr>
            <a:endParaRPr lang="en-US" altLang="en-US" kern="0" dirty="0"/>
          </a:p>
          <a:p>
            <a:pPr marL="0" indent="0" algn="ctr">
              <a:buNone/>
            </a:pPr>
            <a:r>
              <a:rPr lang="en-US" altLang="en-US" kern="0" dirty="0"/>
              <a:t>This is a first look – please provide your feedback and get involved!</a:t>
            </a:r>
          </a:p>
          <a:p>
            <a:pPr lvl="1"/>
            <a:endParaRPr lang="en-US" altLang="en-US" kern="0" dirty="0"/>
          </a:p>
          <a:p>
            <a:pPr lvl="2"/>
            <a:endParaRPr lang="en-US" altLang="en-US" sz="1800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E0AF2A-CCEB-CCD2-E23B-7CC70733E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Introduction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Rich Kennedy (Self)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289A7D-B27B-FCCC-C518-C489D8E80269}"/>
              </a:ext>
            </a:extLst>
          </p:cNvPr>
          <p:cNvSpPr txBox="1">
            <a:spLocks/>
          </p:cNvSpPr>
          <p:nvPr/>
        </p:nvSpPr>
        <p:spPr>
          <a:xfrm>
            <a:off x="1065213" y="2141538"/>
            <a:ext cx="103632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/>
              <a:t>Where we are and how we got here</a:t>
            </a:r>
          </a:p>
          <a:p>
            <a:r>
              <a:rPr lang="en-US" altLang="en-US" kern="0" dirty="0"/>
              <a:t>Technology limitations, not sensibility misconfigured the RF spectrum</a:t>
            </a:r>
          </a:p>
          <a:p>
            <a:r>
              <a:rPr lang="en-US" altLang="en-US" kern="0" dirty="0"/>
              <a:t>Change is hard (and time-consuming and expensive)</a:t>
            </a:r>
          </a:p>
          <a:p>
            <a:r>
              <a:rPr lang="en-US" altLang="en-US" kern="0" dirty="0"/>
              <a:t>Cost of reconfiguration vs cost of not doing it</a:t>
            </a:r>
          </a:p>
          <a:p>
            <a:r>
              <a:rPr lang="en-US" altLang="en-US" kern="0" dirty="0"/>
              <a:t>Positive trends</a:t>
            </a:r>
          </a:p>
          <a:p>
            <a:r>
              <a:rPr lang="en-US" dirty="0"/>
              <a:t>Things to consider for remapping</a:t>
            </a:r>
          </a:p>
          <a:p>
            <a:r>
              <a:rPr lang="en-US" dirty="0"/>
              <a:t>Spectrum inventory is the first step</a:t>
            </a:r>
            <a:endParaRPr lang="en-US" altLang="en-US" kern="0" dirty="0"/>
          </a:p>
          <a:p>
            <a:endParaRPr lang="en-US" altLang="en-US" kern="0" dirty="0"/>
          </a:p>
          <a:p>
            <a:pPr lvl="1"/>
            <a:endParaRPr lang="en-US" altLang="en-US" kern="0" dirty="0"/>
          </a:p>
          <a:p>
            <a:pPr lvl="2"/>
            <a:endParaRPr lang="en-US" altLang="en-US" sz="1800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640E92-0867-3C39-4937-F4F18C3B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203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Where We Are and How We Got Here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altLang="en-US" dirty="0"/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1BDB28-39BA-8DB7-48CA-E40C6DB47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pic>
        <p:nvPicPr>
          <p:cNvPr id="1026" name="Picture 2" descr="United States Spectrum Allocation Chart - IEEE Reach">
            <a:extLst>
              <a:ext uri="{FF2B5EF4-FFF2-40B4-BE49-F238E27FC236}">
                <a16:creationId xmlns:a16="http://schemas.microsoft.com/office/drawing/2014/main" id="{5CA0EB70-7D49-7F4F-1D2C-F672BB902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34" y="1659969"/>
            <a:ext cx="7459132" cy="4773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E8D0562-21A6-F92C-2506-D2B8D307FDFB}"/>
              </a:ext>
            </a:extLst>
          </p:cNvPr>
          <p:cNvSpPr txBox="1"/>
          <p:nvPr/>
        </p:nvSpPr>
        <p:spPr>
          <a:xfrm>
            <a:off x="8610600" y="1854200"/>
            <a:ext cx="31072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This is the US map, but it is typical for global spectrum maps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Is there any way this leads to effective spectrum utilization for the next 100 years?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When will technology advancements be “ground stopped” (air stopped) by zero available spectrum?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Spectrum sharing must be accompanied by application considerations and remapping for proper placement of radio technologies</a:t>
            </a:r>
          </a:p>
        </p:txBody>
      </p:sp>
    </p:spTree>
    <p:extLst>
      <p:ext uri="{BB962C8B-B14F-4D97-AF65-F5344CB8AC3E}">
        <p14:creationId xmlns:p14="http://schemas.microsoft.com/office/powerpoint/2010/main" val="1212438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4D9F8-3408-15CC-7F5D-F7731E592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Where We Are and How We Got Here [2]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02BA5-13F1-A574-5583-13E52A845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Technology limitations misconfigured the RF spectrum of today</a:t>
            </a:r>
          </a:p>
          <a:p>
            <a:pPr lvl="1"/>
            <a:r>
              <a:rPr lang="en-US" dirty="0"/>
              <a:t>Early mapping was based on what was possible, not the long-term, application-dependencies</a:t>
            </a:r>
          </a:p>
          <a:p>
            <a:pPr lvl="2"/>
            <a:r>
              <a:rPr lang="en-US" dirty="0"/>
              <a:t>Legacy allocations are not all optimized based on application requirements</a:t>
            </a:r>
          </a:p>
          <a:p>
            <a:pPr lvl="2"/>
            <a:r>
              <a:rPr lang="en-US" dirty="0"/>
              <a:t>Regulators are forced to work around this status quo</a:t>
            </a:r>
          </a:p>
          <a:p>
            <a:pPr lvl="1"/>
            <a:r>
              <a:rPr lang="en-US" dirty="0"/>
              <a:t>This will continue to cripple technologies looking for appropriate frequency bands unless remapping is considered</a:t>
            </a:r>
          </a:p>
          <a:p>
            <a:r>
              <a:rPr lang="en-US" dirty="0"/>
              <a:t>As technology makes terahertz an option, there is room to set this right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840CC-E51D-5477-D57E-5094ECF93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D9B18-F586-831D-77C1-34EB11C1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A38CF-520B-1221-7489-60166FC92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596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8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6" name="Picture 14" descr="Amazon.com: BlackBerry Classic Factory Unlocked Cellphone, Black : Cell  Phones &amp; Accessories">
            <a:extLst>
              <a:ext uri="{FF2B5EF4-FFF2-40B4-BE49-F238E27FC236}">
                <a16:creationId xmlns:a16="http://schemas.microsoft.com/office/drawing/2014/main" id="{090F24E0-F6F4-DFD1-A9E6-DEACF91BA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28" y="1547774"/>
            <a:ext cx="1196159" cy="1493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Who invented the cell phone? | HowStuffWorks">
            <a:extLst>
              <a:ext uri="{FF2B5EF4-FFF2-40B4-BE49-F238E27FC236}">
                <a16:creationId xmlns:a16="http://schemas.microsoft.com/office/drawing/2014/main" id="{0A054EB1-A328-1A35-2512-67F149F05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330" y="5163079"/>
            <a:ext cx="984032" cy="1478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id most people in the 1950s and 60s install their own TV antennas on the  roofs of their houses? - Quora">
            <a:extLst>
              <a:ext uri="{FF2B5EF4-FFF2-40B4-BE49-F238E27FC236}">
                <a16:creationId xmlns:a16="http://schemas.microsoft.com/office/drawing/2014/main" id="{B4BDD484-B761-3B49-EF01-6A0FC3A08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29" y="5163756"/>
            <a:ext cx="1321336" cy="1321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Tv antennas house hi-res stock photography and images - Alamy">
            <a:extLst>
              <a:ext uri="{FF2B5EF4-FFF2-40B4-BE49-F238E27FC236}">
                <a16:creationId xmlns:a16="http://schemas.microsoft.com/office/drawing/2014/main" id="{0F43417E-7BF0-44B3-2FED-033F3E62D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610" y="2509574"/>
            <a:ext cx="1136532" cy="114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>
            <a:extLst>
              <a:ext uri="{FF2B5EF4-FFF2-40B4-BE49-F238E27FC236}">
                <a16:creationId xmlns:a16="http://schemas.microsoft.com/office/drawing/2014/main" id="{CFFB4AF6-7152-B2FE-7B01-9D70A191FF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239" y="2184235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BBB449-87C1-46BF-29CF-8B9FF8C43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a Few of the Residents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B9D4243-229D-8D56-D589-BA61B38EB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780" y="3429216"/>
            <a:ext cx="1645920" cy="1081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41256940-321D-75F4-B86E-124015B78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020" y="3838796"/>
            <a:ext cx="4091940" cy="111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685AC2D3-FD23-02B1-A93A-15174906E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556" y="1861477"/>
            <a:ext cx="1459230" cy="200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2EDD9A31-21C3-7B70-D551-8077605C8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108" y="4445830"/>
            <a:ext cx="1507704" cy="113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E14D87E9-49F0-58CF-E705-F5D297C47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990" y="818236"/>
            <a:ext cx="1152525" cy="2312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2578B274-F6A7-6E93-62B7-05ED5814D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892" y="4817198"/>
            <a:ext cx="2164556" cy="1623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363FDA5F-16F6-6085-3001-9BEFAF28D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582" y="1578475"/>
            <a:ext cx="1946910" cy="105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>
            <a:extLst>
              <a:ext uri="{FF2B5EF4-FFF2-40B4-BE49-F238E27FC236}">
                <a16:creationId xmlns:a16="http://schemas.microsoft.com/office/drawing/2014/main" id="{180FFA98-F14A-A86B-FCAF-3E9451AE5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647" y="3914407"/>
            <a:ext cx="1988346" cy="132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>
            <a:extLst>
              <a:ext uri="{FF2B5EF4-FFF2-40B4-BE49-F238E27FC236}">
                <a16:creationId xmlns:a16="http://schemas.microsoft.com/office/drawing/2014/main" id="{F95C9434-E9CA-C77D-0B18-CBAAEE155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335" y="1726720"/>
            <a:ext cx="2441532" cy="1793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63799815-8B08-C178-B618-5087D3F46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253" y="4118700"/>
            <a:ext cx="2661726" cy="1478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>
            <a:extLst>
              <a:ext uri="{FF2B5EF4-FFF2-40B4-BE49-F238E27FC236}">
                <a16:creationId xmlns:a16="http://schemas.microsoft.com/office/drawing/2014/main" id="{01C41F58-6C33-C441-930C-02D1AB890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75" y="2199907"/>
            <a:ext cx="27813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>
            <a:extLst>
              <a:ext uri="{FF2B5EF4-FFF2-40B4-BE49-F238E27FC236}">
                <a16:creationId xmlns:a16="http://schemas.microsoft.com/office/drawing/2014/main" id="{04157A25-6E33-BCB5-5FAC-BFC7DDD44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990" y="5213271"/>
            <a:ext cx="2040256" cy="137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>
            <a:extLst>
              <a:ext uri="{FF2B5EF4-FFF2-40B4-BE49-F238E27FC236}">
                <a16:creationId xmlns:a16="http://schemas.microsoft.com/office/drawing/2014/main" id="{0611D9AF-0631-8D10-4554-E20DE8B26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5" y="4107694"/>
            <a:ext cx="1816653" cy="122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>
            <a:extLst>
              <a:ext uri="{FF2B5EF4-FFF2-40B4-BE49-F238E27FC236}">
                <a16:creationId xmlns:a16="http://schemas.microsoft.com/office/drawing/2014/main" id="{2D27182A-3633-BD44-8CD1-C94249448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979" y="5574537"/>
            <a:ext cx="4565379" cy="114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949979-E666-D08F-600E-919AE3548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0C88B-21D7-F087-D2D3-6B59F72F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683C9-AAD4-4B48-01AB-A2D5A230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3074" name="Picture 2" descr="Earth observation satellite - Wikipedia">
            <a:extLst>
              <a:ext uri="{FF2B5EF4-FFF2-40B4-BE49-F238E27FC236}">
                <a16:creationId xmlns:a16="http://schemas.microsoft.com/office/drawing/2014/main" id="{871D8EA2-A3AF-C01A-8183-A0FAB5D01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2094" y="1202005"/>
            <a:ext cx="1943815" cy="131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5 Best Outdoor TV Antennas and Attic Antennas 2020 | The Strategist">
            <a:extLst>
              <a:ext uri="{FF2B5EF4-FFF2-40B4-BE49-F238E27FC236}">
                <a16:creationId xmlns:a16="http://schemas.microsoft.com/office/drawing/2014/main" id="{8E2EA068-AFB8-0AFB-5C10-514A32D294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10" y="3028870"/>
            <a:ext cx="2001467" cy="105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D25D84E1-31B6-2E96-0D0B-B9103C483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078" y="3853101"/>
            <a:ext cx="2040255" cy="136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>
            <a:extLst>
              <a:ext uri="{FF2B5EF4-FFF2-40B4-BE49-F238E27FC236}">
                <a16:creationId xmlns:a16="http://schemas.microsoft.com/office/drawing/2014/main" id="{971AA734-F7A4-387D-5338-AC9936F15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564" y="3544364"/>
            <a:ext cx="2249340" cy="55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306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07B1E-4D64-0354-C8DD-940783FF4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Climate Change and Spectrum Congestion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7F6B7-6224-35E2-0BF9-1666457E4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1970s automotive exhaust was seen as a hazard for long-term climate stability</a:t>
            </a:r>
          </a:p>
          <a:p>
            <a:pPr lvl="1"/>
            <a:r>
              <a:rPr lang="en-US" dirty="0"/>
              <a:t>Instead of moving away from fossil fuels, the internal combustion engine was kludged almost to death</a:t>
            </a:r>
          </a:p>
          <a:p>
            <a:pPr lvl="1"/>
            <a:r>
              <a:rPr lang="en-US" dirty="0"/>
              <a:t>It took 40 years for the automotive industry to start making the needed big change to EVs, etc.</a:t>
            </a:r>
          </a:p>
          <a:p>
            <a:r>
              <a:rPr lang="en-US" dirty="0"/>
              <a:t>RF Spectrum stability is on a parallel course</a:t>
            </a:r>
          </a:p>
          <a:p>
            <a:pPr lvl="1"/>
            <a:r>
              <a:rPr lang="en-US" dirty="0"/>
              <a:t>In the 20 years since I began this campaign, various kludges have substituted for a long-term solution, creating problems for spectrum users</a:t>
            </a:r>
          </a:p>
          <a:p>
            <a:pPr lvl="2"/>
            <a:r>
              <a:rPr lang="en-US" dirty="0"/>
              <a:t>e.g., A recent 5G C-band startup created hazard for radio altimeters onboard commercial aircraft</a:t>
            </a:r>
          </a:p>
          <a:p>
            <a:pPr lvl="1"/>
            <a:r>
              <a:rPr lang="en-US" dirty="0"/>
              <a:t>Regulators must start sooner than 2030 to address the coming spectrum “ground stop”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4065D-A505-62E2-8CD4-18F7C0BC5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1CB5A-BBEC-26F5-698C-192DE2F10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23EAF-F0BB-CA42-91AA-2EB882FE3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5699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A6B5E9-A3DA-9A48-6A7A-E63DAF413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Evolution of Automotive Pollution Control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A859D-62E9-BD9E-A1A1-FE209AFEB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BB22E-3600-EB26-BF38-D4474A50E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DC892-66FA-3CA0-9EFE-FAF8BBC3F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2050" name="Picture 2" descr="Emission control system hi-res stock photography and images ...">
            <a:extLst>
              <a:ext uri="{FF2B5EF4-FFF2-40B4-BE49-F238E27FC236}">
                <a16:creationId xmlns:a16="http://schemas.microsoft.com/office/drawing/2014/main" id="{A67DD6E8-92D6-6793-D653-ADF47729C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916" y="1822788"/>
            <a:ext cx="5728045" cy="4582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s Your Vehicle a Target for Catalytic Converter Theft?">
            <a:extLst>
              <a:ext uri="{FF2B5EF4-FFF2-40B4-BE49-F238E27FC236}">
                <a16:creationId xmlns:a16="http://schemas.microsoft.com/office/drawing/2014/main" id="{C98BEF7C-2614-B9FF-67B5-A1AA0106B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343831"/>
            <a:ext cx="2120339" cy="135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ow Exhaust Gas Recirculation (EGR) system works">
            <a:extLst>
              <a:ext uri="{FF2B5EF4-FFF2-40B4-BE49-F238E27FC236}">
                <a16:creationId xmlns:a16="http://schemas.microsoft.com/office/drawing/2014/main" id="{500DD5EE-EB28-D9C4-DBDE-9D10F125F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3702055"/>
            <a:ext cx="1491509" cy="135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Oxygen Sensor History - Walker Products">
            <a:extLst>
              <a:ext uri="{FF2B5EF4-FFF2-40B4-BE49-F238E27FC236}">
                <a16:creationId xmlns:a16="http://schemas.microsoft.com/office/drawing/2014/main" id="{D9E4F1A1-64DB-3DEE-3FF8-1CA01114F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73" y="5243275"/>
            <a:ext cx="1491510" cy="99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The Basics of Positive Crankcase Ventilation (PCV)">
            <a:extLst>
              <a:ext uri="{FF2B5EF4-FFF2-40B4-BE49-F238E27FC236}">
                <a16:creationId xmlns:a16="http://schemas.microsoft.com/office/drawing/2014/main" id="{B09943C8-B30A-54E7-7D3A-3C1D3FD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027" y="2439890"/>
            <a:ext cx="2364911" cy="135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Sophisticated Engine Controls - How Car Computers Work | HowStuffWorks">
            <a:extLst>
              <a:ext uri="{FF2B5EF4-FFF2-40B4-BE49-F238E27FC236}">
                <a16:creationId xmlns:a16="http://schemas.microsoft.com/office/drawing/2014/main" id="{E6986F18-B3F9-1F18-04BD-29CEE3CEB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974" y="3894175"/>
            <a:ext cx="23431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184F036-E851-C0D4-7EE1-B60EEB4CF468}"/>
              </a:ext>
            </a:extLst>
          </p:cNvPr>
          <p:cNvSpPr/>
          <p:nvPr/>
        </p:nvSpPr>
        <p:spPr bwMode="auto">
          <a:xfrm>
            <a:off x="5999916" y="5963055"/>
            <a:ext cx="5728045" cy="44216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84F076-592E-564B-189D-0AC8FD52EBCC}"/>
              </a:ext>
            </a:extLst>
          </p:cNvPr>
          <p:cNvSpPr txBox="1"/>
          <p:nvPr/>
        </p:nvSpPr>
        <p:spPr>
          <a:xfrm>
            <a:off x="2818701" y="5972962"/>
            <a:ext cx="2250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…and many more</a:t>
            </a:r>
            <a:r>
              <a:rPr lang="en-US" dirty="0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4CD6D7-FE21-4CC5-24A8-8AFD02E28C0C}"/>
              </a:ext>
            </a:extLst>
          </p:cNvPr>
          <p:cNvSpPr txBox="1"/>
          <p:nvPr/>
        </p:nvSpPr>
        <p:spPr>
          <a:xfrm>
            <a:off x="1124124" y="1944720"/>
            <a:ext cx="4362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Pollution control “enhancements”…</a:t>
            </a:r>
          </a:p>
        </p:txBody>
      </p:sp>
    </p:spTree>
    <p:extLst>
      <p:ext uri="{BB962C8B-B14F-4D97-AF65-F5344CB8AC3E}">
        <p14:creationId xmlns:p14="http://schemas.microsoft.com/office/powerpoint/2010/main" val="939288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784-CC72-1E9C-10C3-DF3F58644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 Spectrum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4BB86-C585-08F2-E4B2-0860A8C8F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Spectrum Access</a:t>
            </a:r>
          </a:p>
          <a:p>
            <a:pPr lvl="1"/>
            <a:r>
              <a:rPr lang="en-US" dirty="0"/>
              <a:t>Geolocation databases define transmission contours for more effective spatial sharing</a:t>
            </a:r>
          </a:p>
          <a:p>
            <a:pPr lvl="2"/>
            <a:r>
              <a:rPr lang="en-US" dirty="0"/>
              <a:t>Temporal sharing can also be accommodated</a:t>
            </a:r>
          </a:p>
          <a:p>
            <a:pPr lvl="1"/>
            <a:r>
              <a:rPr lang="en-US" dirty="0"/>
              <a:t>Active sensing networks provide non-interference certainty</a:t>
            </a:r>
          </a:p>
          <a:p>
            <a:r>
              <a:rPr lang="en-US" dirty="0"/>
              <a:t>Understanding what comprises “harmful” interference</a:t>
            </a:r>
          </a:p>
          <a:p>
            <a:pPr lvl="1"/>
            <a:r>
              <a:rPr lang="en-US" dirty="0"/>
              <a:t>Avoids blind keep-out zones </a:t>
            </a:r>
          </a:p>
          <a:p>
            <a:r>
              <a:rPr lang="en-US" dirty="0"/>
              <a:t>Beamforming/beam-steering (802.11/5G/</a:t>
            </a:r>
            <a:r>
              <a:rPr lang="en-US" dirty="0" err="1"/>
              <a:t>Starlink</a:t>
            </a:r>
            <a:r>
              <a:rPr lang="en-US" dirty="0"/>
              <a:t>/…) will become a multiplier for spatial sharing</a:t>
            </a:r>
          </a:p>
          <a:p>
            <a:pPr lvl="1"/>
            <a:r>
              <a:rPr lang="en-US" dirty="0"/>
              <a:t>Regulators can look to this gain as the technology advances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862EC7-F250-A750-94B3-11469FBB9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03B0C-7813-D82D-C954-1659098FA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EC001E-E575-4407-6568-71BA7E523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13355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cc9c437c-ae0c-4066-8d90-a0f7de78612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cc9c437c-ae0c-4066-8d90-a0f7de78612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17284</TotalTime>
  <Words>1067</Words>
  <Application>Microsoft Office PowerPoint</Application>
  <PresentationFormat>Widescreen</PresentationFormat>
  <Paragraphs>159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802-11-Submission</vt:lpstr>
      <vt:lpstr>Document</vt:lpstr>
      <vt:lpstr>Spectrum Sensibilities: 2030 and Beyond</vt:lpstr>
      <vt:lpstr>Abstract</vt:lpstr>
      <vt:lpstr>Introduction</vt:lpstr>
      <vt:lpstr>Where We Are and How We Got Here</vt:lpstr>
      <vt:lpstr>Where We Are and How We Got Here [2]</vt:lpstr>
      <vt:lpstr>Just a Few of the Residents</vt:lpstr>
      <vt:lpstr>Climate Change and Spectrum Congestion</vt:lpstr>
      <vt:lpstr>The Evolution of Automotive Pollution Control</vt:lpstr>
      <vt:lpstr>Positive Spectrum Trends</vt:lpstr>
      <vt:lpstr>Things To Consider for Remapping</vt:lpstr>
      <vt:lpstr>Spectrum Inventory is the First Step</vt:lpstr>
      <vt:lpstr>Proposed Way Forward</vt:lpstr>
      <vt:lpstr>Motion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RKennedy@bluetooth.com</dc:creator>
  <cp:lastModifiedBy>Rich Kennedy</cp:lastModifiedBy>
  <cp:revision>7</cp:revision>
  <cp:lastPrinted>1998-02-10T13:28:06Z</cp:lastPrinted>
  <dcterms:created xsi:type="dcterms:W3CDTF">2004-12-02T14:01:45Z</dcterms:created>
  <dcterms:modified xsi:type="dcterms:W3CDTF">2023-07-06T21:41:34Z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