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56" r:id="rId2"/>
    <p:sldId id="900" r:id="rId3"/>
    <p:sldId id="904" r:id="rId4"/>
    <p:sldId id="905" r:id="rId5"/>
    <p:sldId id="906" r:id="rId6"/>
    <p:sldId id="907" r:id="rId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7994" autoAdjust="0"/>
    <p:restoredTop sz="95405" autoAdjust="0"/>
  </p:normalViewPr>
  <p:slideViewPr>
    <p:cSldViewPr>
      <p:cViewPr varScale="1">
        <p:scale>
          <a:sx n="82" d="100"/>
          <a:sy n="82" d="100"/>
        </p:scale>
        <p:origin x="965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1896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1/1/2024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60181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,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81570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,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50600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,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089350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,</a:t>
            </a:r>
            <a: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  <a:t/>
            </a:r>
            <a:br>
              <a:rPr lang="en-US" sz="1200" b="0" i="0" kern="1200" dirty="0" smtClean="0">
                <a:solidFill>
                  <a:srgbClr val="000000"/>
                </a:solidFill>
                <a:effectLst/>
                <a:latin typeface="Times New Roman" pitchFamily="16" charset="0"/>
                <a:ea typeface="+mn-ea"/>
                <a:cs typeface="+mn-cs"/>
              </a:rPr>
            </a:b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61667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2024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 smtClean="0">
                <a:solidFill>
                  <a:srgbClr val="000000"/>
                </a:solidFill>
              </a:rPr>
              <a:t>Submission</a:t>
            </a:r>
            <a:endParaRPr lang="en-GB" sz="1200" dirty="0">
              <a:solidFill>
                <a:srgbClr val="000000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802.18-24/0002r0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emf"/><Relationship Id="rId5" Type="http://schemas.openxmlformats.org/officeDocument/2006/relationships/oleObject" Target="../embeddings/Microsoft_Word_97_-_2003_Document1.doc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oumu.go.jp/main_content/000918339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www.soumu.go.jp/main_content/000918342.pdf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905000" y="1435894"/>
            <a:ext cx="93726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 smtClean="0">
                <a:latin typeface="Times New Roman" charset="0"/>
              </a:rPr>
              <a:t>Unofficial translation of selected contents of </a:t>
            </a:r>
            <a:br>
              <a:rPr lang="en-US" dirty="0" smtClean="0">
                <a:latin typeface="Times New Roman" charset="0"/>
              </a:rPr>
            </a:br>
            <a:r>
              <a:rPr lang="en-US" dirty="0" smtClean="0">
                <a:latin typeface="Times New Roman" charset="0"/>
              </a:rPr>
              <a:t>the </a:t>
            </a:r>
            <a:r>
              <a:rPr lang="en-US" dirty="0" smtClean="0">
                <a:latin typeface="Times New Roman" charset="0"/>
              </a:rPr>
              <a:t>Japan MIC’s frequency realignment action plan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 </a:t>
            </a:r>
            <a:r>
              <a:rPr lang="en-GB" sz="2000" b="0" dirty="0" smtClean="0"/>
              <a:t>1 January 2024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 smtClean="0">
                <a:solidFill>
                  <a:srgbClr val="000000"/>
                </a:solidFill>
              </a:rPr>
              <a:t>Author:</a:t>
            </a:r>
            <a:endParaRPr lang="en-GB" sz="2000" b="1" dirty="0">
              <a:solidFill>
                <a:srgbClr val="000000"/>
              </a:solidFill>
            </a:endParaRP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2110337"/>
              </p:ext>
            </p:extLst>
          </p:nvPr>
        </p:nvGraphicFramePr>
        <p:xfrm>
          <a:off x="2971800" y="4191000"/>
          <a:ext cx="8591550" cy="457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70" name="Document" r:id="rId5" imgW="8284803" imgH="4492752" progId="Word.Document.8">
                  <p:embed/>
                </p:oleObj>
              </mc:Choice>
              <mc:Fallback>
                <p:oleObj name="Document" r:id="rId5" imgW="8284803" imgH="4492752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0" y="4191000"/>
                        <a:ext cx="8591550" cy="457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/>
              <a:t>January 2024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38200" y="606426"/>
            <a:ext cx="10363200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Disclaimer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838200" y="1524000"/>
            <a:ext cx="10439400" cy="2895600"/>
          </a:xfrm>
        </p:spPr>
        <p:txBody>
          <a:bodyPr/>
          <a:lstStyle/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The contents presented in this slide deck are the author’s unofficial translation of selected contents of the </a:t>
            </a:r>
            <a:r>
              <a:rPr lang="en-US" altLang="en-US" sz="2000" dirty="0" smtClean="0"/>
              <a:t>Japan MIC’s frequency realignment action plan published in late December 2023</a:t>
            </a:r>
            <a:r>
              <a:rPr lang="en-US" sz="2000" dirty="0" smtClean="0"/>
              <a:t>.</a:t>
            </a:r>
            <a:endParaRPr lang="en-US" altLang="en-US" sz="2000" dirty="0" smtClean="0"/>
          </a:p>
          <a:p>
            <a:pPr algn="just"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altLang="en-US" sz="2000" dirty="0" smtClean="0"/>
              <a:t>Please refer to the administration’s website for the exact contents (in </a:t>
            </a:r>
            <a:r>
              <a:rPr lang="en-US" altLang="en-US" sz="2000" dirty="0" smtClean="0"/>
              <a:t>Japanese) </a:t>
            </a:r>
            <a:r>
              <a:rPr lang="en-US" altLang="en-US" sz="2000" dirty="0" smtClean="0"/>
              <a:t>of the </a:t>
            </a:r>
            <a:r>
              <a:rPr lang="en-US" altLang="en-US" sz="2000" dirty="0" smtClean="0">
                <a:hlinkClick r:id="rId3"/>
              </a:rPr>
              <a:t>action plan</a:t>
            </a:r>
            <a:r>
              <a:rPr lang="en-US" altLang="en-US" sz="2000" dirty="0" smtClean="0"/>
              <a:t> and the </a:t>
            </a:r>
            <a:r>
              <a:rPr lang="en-US" altLang="en-US" sz="2000" dirty="0" smtClean="0">
                <a:hlinkClick r:id="rId4"/>
              </a:rPr>
              <a:t>responses</a:t>
            </a:r>
            <a:r>
              <a:rPr lang="en-US" altLang="en-US" sz="2000" dirty="0" smtClean="0"/>
              <a:t> to commenters.</a:t>
            </a:r>
            <a:endParaRPr lang="en-US" altLang="en-US" sz="2000" dirty="0" smtClean="0"/>
          </a:p>
          <a:p>
            <a:pPr marL="0" indent="0" algn="just"/>
            <a:endParaRPr lang="en-US" altLang="en-US" sz="2000" dirty="0"/>
          </a:p>
          <a:p>
            <a:pPr marL="0" indent="0" algn="just"/>
            <a:endParaRPr lang="en-US" altLang="en-US" sz="2000" dirty="0"/>
          </a:p>
          <a:p>
            <a:pPr algn="just"/>
            <a:endParaRPr lang="en-US" altLang="en-US" sz="2200" dirty="0"/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631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Objectives related to </a:t>
            </a:r>
            <a:r>
              <a:rPr lang="en-US" sz="2800" dirty="0" err="1" smtClean="0">
                <a:solidFill>
                  <a:srgbClr val="0070C0"/>
                </a:solidFill>
              </a:rPr>
              <a:t>IoT</a:t>
            </a:r>
            <a:r>
              <a:rPr lang="en-US" sz="2800" dirty="0" smtClean="0">
                <a:solidFill>
                  <a:srgbClr val="0070C0"/>
                </a:solidFill>
              </a:rPr>
              <a:t>/WLAN (Page 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/>
              <a:t>For </a:t>
            </a:r>
            <a:r>
              <a:rPr lang="en-US" sz="1800" dirty="0" err="1" smtClean="0"/>
              <a:t>IoT</a:t>
            </a:r>
            <a:r>
              <a:rPr lang="en-US" sz="1800" dirty="0" smtClean="0"/>
              <a:t>/WLAN </a:t>
            </a:r>
            <a:r>
              <a:rPr lang="en-US" sz="1800" dirty="0"/>
              <a:t>systems, the goal is to secure a bandwidth of </a:t>
            </a:r>
            <a:r>
              <a:rPr lang="en-US" sz="1800" dirty="0" smtClean="0"/>
              <a:t>over 1 </a:t>
            </a:r>
            <a:r>
              <a:rPr lang="en-US" sz="1800" dirty="0"/>
              <a:t>GHz. The candidate band, the 6 GHz band, is expected to secure multiple channels to achieve the maximum 10 </a:t>
            </a:r>
            <a:r>
              <a:rPr lang="en-US" sz="1800" dirty="0" err="1"/>
              <a:t>Gbps</a:t>
            </a:r>
            <a:r>
              <a:rPr lang="en-US" sz="1800" dirty="0"/>
              <a:t> of </a:t>
            </a:r>
            <a:r>
              <a:rPr lang="en-US" sz="1800" dirty="0" smtClean="0"/>
              <a:t>the Wi-Fi 6 standard.</a:t>
            </a:r>
            <a:endParaRPr lang="en-US" sz="1800" spc="-5" dirty="0" smtClean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5078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Progress of unlicensed spectrum allocation (Page 6)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In </a:t>
            </a:r>
            <a:r>
              <a:rPr lang="en-US" sz="1800" dirty="0"/>
              <a:t>September 2023, </a:t>
            </a:r>
            <a:r>
              <a:rPr lang="en-US" sz="1800" dirty="0" smtClean="0"/>
              <a:t>the Japan MIC </a:t>
            </a:r>
            <a:r>
              <a:rPr lang="en-US" sz="1800" dirty="0"/>
              <a:t>implemented </a:t>
            </a:r>
            <a:r>
              <a:rPr lang="en-US" sz="1800" dirty="0" smtClean="0"/>
              <a:t>the use of  5925 MHz to 6425 MHz band for </a:t>
            </a:r>
            <a:r>
              <a:rPr lang="en-US" sz="1800" dirty="0"/>
              <a:t>shared </a:t>
            </a:r>
            <a:r>
              <a:rPr lang="en-US" sz="1800" dirty="0" smtClean="0"/>
              <a:t>use, which contributes to a bandwidth of over 0.5 GHz.</a:t>
            </a:r>
            <a:endParaRPr lang="en-US" sz="1800" spc="-5" dirty="0" smtClean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9565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WRC-23 related (Page 6)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In </a:t>
            </a:r>
            <a:r>
              <a:rPr lang="en-US" sz="1800" dirty="0"/>
              <a:t>the future, </a:t>
            </a:r>
            <a:r>
              <a:rPr lang="en-US" sz="1800" dirty="0" smtClean="0"/>
              <a:t>the administration </a:t>
            </a:r>
            <a:r>
              <a:rPr lang="en-US" sz="1800" dirty="0"/>
              <a:t>will continue to make additional allocations for 5G, </a:t>
            </a:r>
            <a:r>
              <a:rPr lang="en-US" sz="1800" dirty="0" smtClean="0"/>
              <a:t>WLAN</a:t>
            </a:r>
            <a:r>
              <a:rPr lang="en-US" sz="1800" dirty="0"/>
              <a:t>, and mobile broadband satellites based on </a:t>
            </a:r>
            <a:r>
              <a:rPr lang="en-US" sz="1800" dirty="0" smtClean="0"/>
              <a:t>the results </a:t>
            </a:r>
            <a:r>
              <a:rPr lang="en-US" sz="1800" dirty="0"/>
              <a:t>of the review of international frequency allocation at the World </a:t>
            </a:r>
            <a:r>
              <a:rPr lang="en-US" sz="1800" dirty="0" err="1"/>
              <a:t>Radiocommunication</a:t>
            </a:r>
            <a:r>
              <a:rPr lang="en-US" sz="1800" dirty="0"/>
              <a:t> Conference 2023 (WRC-23</a:t>
            </a:r>
            <a:r>
              <a:rPr lang="en-US" sz="1800" dirty="0" smtClean="0"/>
              <a:t>).</a:t>
            </a:r>
            <a:endParaRPr lang="en-US" sz="1800" spc="-5" dirty="0" smtClean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9411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Further advancement </a:t>
            </a:r>
            <a:r>
              <a:rPr lang="en-US" sz="2800" dirty="0" smtClean="0">
                <a:solidFill>
                  <a:srgbClr val="0070C0"/>
                </a:solidFill>
              </a:rPr>
              <a:t>of WLAN / Specific effort (Pages </a:t>
            </a:r>
            <a:r>
              <a:rPr lang="en-US" sz="2800" dirty="0" smtClean="0">
                <a:solidFill>
                  <a:srgbClr val="0070C0"/>
                </a:solidFill>
              </a:rPr>
              <a:t>8/24)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The administration is </a:t>
            </a:r>
            <a:r>
              <a:rPr lang="en-US" sz="1800" dirty="0"/>
              <a:t>considering </a:t>
            </a:r>
            <a:r>
              <a:rPr lang="en-US" sz="1800" dirty="0" smtClean="0"/>
              <a:t>various methods </a:t>
            </a:r>
            <a:r>
              <a:rPr lang="en-US" sz="1800" dirty="0"/>
              <a:t>to further expand the use of the </a:t>
            </a:r>
            <a:r>
              <a:rPr lang="en-US" sz="1800" dirty="0" smtClean="0"/>
              <a:t>5 GHz </a:t>
            </a:r>
            <a:r>
              <a:rPr lang="en-US" sz="1800" dirty="0"/>
              <a:t>band (</a:t>
            </a:r>
            <a:r>
              <a:rPr lang="en-US" sz="1800" dirty="0" smtClean="0"/>
              <a:t>5.2 GHz/5.6 GHz </a:t>
            </a:r>
            <a:r>
              <a:rPr lang="en-US" sz="1800" dirty="0"/>
              <a:t>band) and </a:t>
            </a:r>
            <a:r>
              <a:rPr lang="en-US" sz="1800" dirty="0" smtClean="0"/>
              <a:t>6 GHz </a:t>
            </a:r>
            <a:r>
              <a:rPr lang="en-US" sz="1800" dirty="0"/>
              <a:t>band </a:t>
            </a:r>
            <a:r>
              <a:rPr lang="en-US" sz="1800" dirty="0" smtClean="0"/>
              <a:t>for WLAN to realize the 320 MHz width WLAN systems while avoiding </a:t>
            </a:r>
            <a:r>
              <a:rPr lang="en-US" sz="1800" dirty="0"/>
              <a:t>interference with other wireless systems. </a:t>
            </a:r>
            <a:r>
              <a:rPr lang="en-US" sz="1800" dirty="0" smtClean="0"/>
              <a:t> The administration </a:t>
            </a:r>
            <a:r>
              <a:rPr lang="en-US" sz="1800" dirty="0"/>
              <a:t>will gradually compile the direction from </a:t>
            </a:r>
            <a:r>
              <a:rPr lang="en-US" sz="1800" dirty="0" smtClean="0"/>
              <a:t>around the </a:t>
            </a:r>
            <a:r>
              <a:rPr lang="en-US" sz="1800" dirty="0"/>
              <a:t>end of FY2025.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/>
              <a:t>Regarding the use of narrowband devices in the </a:t>
            </a:r>
            <a:r>
              <a:rPr lang="en-US" sz="1800" dirty="0" smtClean="0"/>
              <a:t>6 GHz </a:t>
            </a:r>
            <a:r>
              <a:rPr lang="en-US" sz="1800" dirty="0"/>
              <a:t>band and outdoor use of </a:t>
            </a:r>
            <a:r>
              <a:rPr lang="en-US" sz="1800" dirty="0" smtClean="0"/>
              <a:t>WLAN</a:t>
            </a:r>
            <a:r>
              <a:rPr lang="en-US" sz="1800" dirty="0"/>
              <a:t>, </a:t>
            </a:r>
            <a:r>
              <a:rPr lang="en-US" sz="1800" dirty="0" smtClean="0"/>
              <a:t>the administration </a:t>
            </a:r>
            <a:r>
              <a:rPr lang="en-US" sz="1800" dirty="0"/>
              <a:t>will consider technical conditions, including the possibility of frequency sharing, while paying attention to trends in other </a:t>
            </a:r>
            <a:r>
              <a:rPr lang="en-US" sz="1800" dirty="0" smtClean="0"/>
              <a:t>countries.</a:t>
            </a:r>
            <a:endParaRPr lang="en-US" sz="1800" dirty="0"/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/>
              <a:t>The administration </a:t>
            </a:r>
            <a:r>
              <a:rPr lang="en-US" sz="1800" dirty="0"/>
              <a:t>will continue to examine technical conditions such as frequency sharing related to the expansion of the frequency band to </a:t>
            </a:r>
            <a:r>
              <a:rPr lang="en-US" sz="1800" dirty="0" smtClean="0"/>
              <a:t>the 6.5 </a:t>
            </a:r>
            <a:r>
              <a:rPr lang="en-US" sz="1800" dirty="0"/>
              <a:t>GHz band (</a:t>
            </a:r>
            <a:r>
              <a:rPr lang="en-US" sz="1800" dirty="0" smtClean="0"/>
              <a:t>6425 MHz to 7125 </a:t>
            </a:r>
            <a:r>
              <a:rPr lang="en-US" sz="1800" dirty="0"/>
              <a:t>MHz), including outdoor use of </a:t>
            </a:r>
            <a:r>
              <a:rPr lang="en-US" sz="1800" dirty="0" smtClean="0"/>
              <a:t>WLAN</a:t>
            </a:r>
            <a:r>
              <a:rPr lang="en-US" sz="1800" dirty="0"/>
              <a:t>, and will examine trends in other countries and IMT </a:t>
            </a:r>
            <a:r>
              <a:rPr lang="en-US" sz="1800" dirty="0" smtClean="0"/>
              <a:t>specific candidate </a:t>
            </a:r>
            <a:r>
              <a:rPr lang="en-US" sz="1800" dirty="0"/>
              <a:t>frequency bands </a:t>
            </a:r>
            <a:r>
              <a:rPr lang="en-US" sz="1800" dirty="0" smtClean="0"/>
              <a:t>(7025 MHz to 7125 MHz).  The administration </a:t>
            </a:r>
            <a:r>
              <a:rPr lang="en-US" sz="1800" dirty="0"/>
              <a:t>will compile technical conditions by around FY2026.</a:t>
            </a:r>
            <a:endParaRPr lang="en-US" sz="1800" spc="-5" dirty="0" smtClean="0"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January 2024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59331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69502</TotalTime>
  <Words>488</Words>
  <Application>Microsoft Office PowerPoint</Application>
  <PresentationFormat>Widescreen</PresentationFormat>
  <Paragraphs>59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 Unicode MS</vt:lpstr>
      <vt:lpstr>MS Gothic</vt:lpstr>
      <vt:lpstr>MS PGothic</vt:lpstr>
      <vt:lpstr>Arial</vt:lpstr>
      <vt:lpstr>Times New Roman</vt:lpstr>
      <vt:lpstr>Office Theme</vt:lpstr>
      <vt:lpstr>Document</vt:lpstr>
      <vt:lpstr>Unofficial translation of selected contents of  the Japan MIC’s frequency realignment action plan</vt:lpstr>
      <vt:lpstr>Disclaimer</vt:lpstr>
      <vt:lpstr>Objectives related to IoT/WLAN (Page 4)</vt:lpstr>
      <vt:lpstr>Progress of unlicensed spectrum allocation (Page 6)</vt:lpstr>
      <vt:lpstr>WRC-23 related (Page 6)</vt:lpstr>
      <vt:lpstr>Further advancement of WLAN / Specific effort (Pages 8/24)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18-24/0002r0</dc:title>
  <dc:creator>Edward Au</dc:creator>
  <cp:keywords>1 January 2024</cp:keywords>
  <cp:lastModifiedBy>Edward Au</cp:lastModifiedBy>
  <cp:revision>5016</cp:revision>
  <cp:lastPrinted>1601-01-01T00:00:00Z</cp:lastPrinted>
  <dcterms:created xsi:type="dcterms:W3CDTF">2016-03-03T14:54:45Z</dcterms:created>
  <dcterms:modified xsi:type="dcterms:W3CDTF">2024-01-01T18:52:58Z</dcterms:modified>
  <cp:category>Japan MIC's decision on action plan</cp:category>
</cp:coreProperties>
</file>