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2" r:id="rId7"/>
    <p:sldId id="263" r:id="rId8"/>
    <p:sldId id="264" r:id="rId9"/>
    <p:sldId id="26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83313" autoAdjust="0"/>
  </p:normalViewPr>
  <p:slideViewPr>
    <p:cSldViewPr>
      <p:cViewPr varScale="1">
        <p:scale>
          <a:sx n="111" d="100"/>
          <a:sy n="111" d="100"/>
        </p:scale>
        <p:origin x="1745" y="65"/>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89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a:t>Click to edit Master title style</a:t>
            </a:r>
            <a:endParaRPr lang="en-GB"/>
          </a:p>
        </p:txBody>
      </p:sp>
      <p:sp>
        <p:nvSpPr>
          <p:cNvPr id="3" name="Content Placeholder 2"/>
          <p:cNvSpPr>
            <a:spLocks noGrp="1"/>
          </p:cNvSpPr>
          <p:nvPr>
            <p:ph idx="1"/>
          </p:nvPr>
        </p:nvSpPr>
        <p:spPr>
          <a:xfrm>
            <a:off x="914401" y="1524001"/>
            <a:ext cx="10361084" cy="4570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Benjamin Rolfe (BCA, UWBA)</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February 2024</a:t>
            </a:r>
            <a:endParaRPr lang="en-GB" dirty="0"/>
          </a:p>
        </p:txBody>
      </p:sp>
      <p:sp>
        <p:nvSpPr>
          <p:cNvPr id="3" name="Footer Placeholder 2"/>
          <p:cNvSpPr>
            <a:spLocks noGrp="1"/>
          </p:cNvSpPr>
          <p:nvPr>
            <p:ph type="ftr" idx="11"/>
          </p:nvPr>
        </p:nvSpPr>
        <p:spPr/>
        <p:txBody>
          <a:bodyPr/>
          <a:lstStyle>
            <a:lvl1pPr>
              <a:defRPr/>
            </a:lvl1pPr>
          </a:lstStyle>
          <a:p>
            <a:r>
              <a:rPr lang="en-US" dirty="0"/>
              <a:t>Benjamin Rolfe (BCA, UWBA)</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Benjamin Rolfe (BCA, UWBA)</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8867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Contribution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802.18-24/0018r1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hyperlink" Target="https://www.federalregister.gov/documents/2024/02/26/2023-28620/unlicensed-use-of-the-6-ghz-band-and-expanding-flexible-use-in-mid-band-spectrum-between-37-and-2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a:t>February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667000" y="1435894"/>
            <a:ext cx="86106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Proposed Changes to Response 6GHz U-NII FCC Second FNPRM </a:t>
            </a:r>
            <a:endParaRPr lang="en-GB" dirty="0"/>
          </a:p>
        </p:txBody>
      </p:sp>
      <p:sp>
        <p:nvSpPr>
          <p:cNvPr id="3074" name="Rectangle 2"/>
          <p:cNvSpPr>
            <a:spLocks noGrp="1" noChangeArrowheads="1"/>
          </p:cNvSpPr>
          <p:nvPr>
            <p:ph type="body" idx="1"/>
          </p:nvPr>
        </p:nvSpPr>
        <p:spPr>
          <a:xfrm>
            <a:off x="3487882"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January 2024</a:t>
            </a:r>
          </a:p>
        </p:txBody>
      </p:sp>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12" name="Object 11"/>
          <p:cNvGraphicFramePr>
            <a:graphicFrameLocks noChangeAspect="1"/>
          </p:cNvGraphicFramePr>
          <p:nvPr>
            <p:extLst>
              <p:ext uri="{D42A27DB-BD31-4B8C-83A1-F6EECF244321}">
                <p14:modId xmlns:p14="http://schemas.microsoft.com/office/powerpoint/2010/main" val="165033391"/>
              </p:ext>
            </p:extLst>
          </p:nvPr>
        </p:nvGraphicFramePr>
        <p:xfrm>
          <a:off x="2971801" y="4213225"/>
          <a:ext cx="8526463" cy="4616450"/>
        </p:xfrm>
        <a:graphic>
          <a:graphicData uri="http://schemas.openxmlformats.org/presentationml/2006/ole">
            <mc:AlternateContent xmlns:mc="http://schemas.openxmlformats.org/markup-compatibility/2006">
              <mc:Choice xmlns:v="urn:schemas-microsoft-com:vml" Requires="v">
                <p:oleObj name="Document" r:id="rId3" imgW="8284246" imgH="4505325" progId="Word.Document.8">
                  <p:embed/>
                </p:oleObj>
              </mc:Choice>
              <mc:Fallback>
                <p:oleObj name="Document" r:id="rId3" imgW="8284246" imgH="4505325" progId="Word.Document.8">
                  <p:embed/>
                  <p:pic>
                    <p:nvPicPr>
                      <p:cNvPr id="0" name=""/>
                      <p:cNvPicPr>
                        <a:picLocks noChangeAspect="1" noChangeArrowheads="1"/>
                      </p:cNvPicPr>
                      <p:nvPr/>
                    </p:nvPicPr>
                    <p:blipFill>
                      <a:blip r:embed="rId4"/>
                      <a:srcRect/>
                      <a:stretch>
                        <a:fillRect/>
                      </a:stretch>
                    </p:blipFill>
                    <p:spPr bwMode="auto">
                      <a:xfrm>
                        <a:off x="2971801" y="4213225"/>
                        <a:ext cx="8526463" cy="4616450"/>
                      </a:xfrm>
                      <a:prstGeom prst="rect">
                        <a:avLst/>
                      </a:prstGeom>
                      <a:noFill/>
                      <a:ln>
                        <a:noFill/>
                      </a:ln>
                      <a:effectLst/>
                    </p:spPr>
                  </p:pic>
                </p:oleObj>
              </mc:Fallback>
            </mc:AlternateContent>
          </a:graphicData>
        </a:graphic>
      </p:graphicFrame>
      <p:sp>
        <p:nvSpPr>
          <p:cNvPr id="5" name="Footer Placeholder 4">
            <a:extLst>
              <a:ext uri="{FF2B5EF4-FFF2-40B4-BE49-F238E27FC236}">
                <a16:creationId xmlns:a16="http://schemas.microsoft.com/office/drawing/2014/main" id="{A4AFE843-FE77-FFB6-D3C7-4C64C035EBD5}"/>
              </a:ext>
            </a:extLst>
          </p:cNvPr>
          <p:cNvSpPr>
            <a:spLocks noGrp="1"/>
          </p:cNvSpPr>
          <p:nvPr>
            <p:ph type="ftr" idx="14"/>
          </p:nvPr>
        </p:nvSpPr>
        <p:spPr/>
        <p:txBody>
          <a:bodyPr/>
          <a:lstStyle/>
          <a:p>
            <a:r>
              <a:rPr lang="en-US"/>
              <a:t>Benjamin Rolfe (BCA, UWBA)</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5C0F-65C5-80C5-648A-F10ABD68639D}"/>
              </a:ext>
            </a:extLst>
          </p:cNvPr>
          <p:cNvSpPr>
            <a:spLocks noGrp="1"/>
          </p:cNvSpPr>
          <p:nvPr>
            <p:ph type="title"/>
          </p:nvPr>
        </p:nvSpPr>
        <p:spPr/>
        <p:txBody>
          <a:bodyPr/>
          <a:lstStyle/>
          <a:p>
            <a:r>
              <a:rPr lang="en-US" dirty="0"/>
              <a:t>References and Links</a:t>
            </a:r>
          </a:p>
        </p:txBody>
      </p:sp>
      <p:sp>
        <p:nvSpPr>
          <p:cNvPr id="5" name="Content Placeholder 4">
            <a:extLst>
              <a:ext uri="{FF2B5EF4-FFF2-40B4-BE49-F238E27FC236}">
                <a16:creationId xmlns:a16="http://schemas.microsoft.com/office/drawing/2014/main" id="{107667C8-C117-5D91-9D2F-6BA6E7E723F6}"/>
              </a:ext>
            </a:extLst>
          </p:cNvPr>
          <p:cNvSpPr>
            <a:spLocks noGrp="1"/>
          </p:cNvSpPr>
          <p:nvPr>
            <p:ph idx="1"/>
          </p:nvPr>
        </p:nvSpPr>
        <p:spPr/>
        <p:txBody>
          <a:bodyPr/>
          <a:lstStyle/>
          <a:p>
            <a:pPr marL="457200" indent="-457200">
              <a:buAutoNum type="arabicPeriod"/>
            </a:pPr>
            <a:r>
              <a:rPr lang="en-US" dirty="0">
                <a:hlinkClick r:id="rId2"/>
              </a:rPr>
              <a:t>https://mentor.ieee.org/802.18/dcn/24/18-24-0007-02-0000-proposed-response-to-fcc-second-further-notice-of-proposed-rulemaking-for-6ghz.docx </a:t>
            </a:r>
          </a:p>
          <a:p>
            <a:pPr marL="457200" indent="-457200">
              <a:buAutoNum type="arabicPeriod"/>
            </a:pPr>
            <a:r>
              <a:rPr lang="en-US" dirty="0">
                <a:hlinkClick r:id="rId2"/>
              </a:rPr>
              <a:t>https://www.federalregister.gov/documents/2024/02/26/2023-28620/unlicensed-use-of-the-6-ghz-band-and-expanding-flexible-use-in-mid-band-spectrum-between-37-and-24</a:t>
            </a:r>
            <a:endParaRPr lang="en-US" dirty="0"/>
          </a:p>
          <a:p>
            <a:pPr marL="457200" indent="-457200">
              <a:buAutoNum type="arabicPeriod"/>
            </a:pPr>
            <a:endParaRPr lang="en-US" dirty="0"/>
          </a:p>
        </p:txBody>
      </p:sp>
      <p:sp>
        <p:nvSpPr>
          <p:cNvPr id="3" name="Slide Number Placeholder 2">
            <a:extLst>
              <a:ext uri="{FF2B5EF4-FFF2-40B4-BE49-F238E27FC236}">
                <a16:creationId xmlns:a16="http://schemas.microsoft.com/office/drawing/2014/main" id="{91ED3EE2-36C4-F05A-A4A1-7888577B3B5F}"/>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2" name="Date Placeholder 1">
            <a:extLst>
              <a:ext uri="{FF2B5EF4-FFF2-40B4-BE49-F238E27FC236}">
                <a16:creationId xmlns:a16="http://schemas.microsoft.com/office/drawing/2014/main" id="{436CFD68-1C8D-6C0A-ED31-261B819C31B9}"/>
              </a:ext>
            </a:extLst>
          </p:cNvPr>
          <p:cNvSpPr>
            <a:spLocks noGrp="1"/>
          </p:cNvSpPr>
          <p:nvPr>
            <p:ph type="dt" idx="15"/>
          </p:nvPr>
        </p:nvSpPr>
        <p:spPr/>
        <p:txBody>
          <a:bodyPr/>
          <a:lstStyle/>
          <a:p>
            <a:r>
              <a:rPr lang="en-US"/>
              <a:t>February 2024</a:t>
            </a:r>
            <a:endParaRPr lang="en-GB" dirty="0"/>
          </a:p>
        </p:txBody>
      </p:sp>
      <p:sp>
        <p:nvSpPr>
          <p:cNvPr id="7" name="Footer Placeholder 6">
            <a:extLst>
              <a:ext uri="{FF2B5EF4-FFF2-40B4-BE49-F238E27FC236}">
                <a16:creationId xmlns:a16="http://schemas.microsoft.com/office/drawing/2014/main" id="{588F562D-4DFD-C7FF-D387-35F925A3AB38}"/>
              </a:ext>
            </a:extLst>
          </p:cNvPr>
          <p:cNvSpPr>
            <a:spLocks noGrp="1"/>
          </p:cNvSpPr>
          <p:nvPr>
            <p:ph type="ftr" idx="14"/>
          </p:nvPr>
        </p:nvSpPr>
        <p:spPr/>
        <p:txBody>
          <a:bodyPr/>
          <a:lstStyle/>
          <a:p>
            <a:r>
              <a:rPr lang="en-US"/>
              <a:t>Benjamin Rolfe (BCA, UWBA)</a:t>
            </a:r>
            <a:endParaRPr lang="en-GB" dirty="0"/>
          </a:p>
        </p:txBody>
      </p:sp>
    </p:spTree>
    <p:extLst>
      <p:ext uri="{BB962C8B-B14F-4D97-AF65-F5344CB8AC3E}">
        <p14:creationId xmlns:p14="http://schemas.microsoft.com/office/powerpoint/2010/main" val="132473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43B0B7-E008-4263-B570-3E0449686EB4}"/>
              </a:ext>
            </a:extLst>
          </p:cNvPr>
          <p:cNvSpPr>
            <a:spLocks noGrp="1"/>
          </p:cNvSpPr>
          <p:nvPr>
            <p:ph type="title"/>
          </p:nvPr>
        </p:nvSpPr>
        <p:spPr/>
        <p:txBody>
          <a:bodyPr/>
          <a:lstStyle/>
          <a:p>
            <a:r>
              <a:rPr lang="en-US" dirty="0"/>
              <a:t>Minor Things</a:t>
            </a:r>
          </a:p>
        </p:txBody>
      </p:sp>
      <p:sp>
        <p:nvSpPr>
          <p:cNvPr id="5" name="Content Placeholder 4">
            <a:extLst>
              <a:ext uri="{FF2B5EF4-FFF2-40B4-BE49-F238E27FC236}">
                <a16:creationId xmlns:a16="http://schemas.microsoft.com/office/drawing/2014/main" id="{6DB189C0-7D00-9A0C-71E7-D93E6F652368}"/>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Change title to: Proposed Comments on FCC Second Further Notice of Proposed Rulemaking for 6GHz </a:t>
            </a:r>
            <a:r>
              <a:rPr lang="en-US" dirty="0">
                <a:highlight>
                  <a:srgbClr val="FFFF00"/>
                </a:highlight>
              </a:rPr>
              <a:t>U-NII</a:t>
            </a:r>
          </a:p>
          <a:p>
            <a:pPr>
              <a:buFont typeface="Arial" panose="020B0604020202020204" pitchFamily="34" charset="0"/>
              <a:buChar char="•"/>
            </a:pPr>
            <a:r>
              <a:rPr lang="en-US" dirty="0"/>
              <a:t>Explanation:</a:t>
            </a:r>
          </a:p>
          <a:p>
            <a:pPr lvl="1">
              <a:buFont typeface="Arial" panose="020B0604020202020204" pitchFamily="34" charset="0"/>
              <a:buChar char="•"/>
            </a:pPr>
            <a:r>
              <a:rPr lang="en-US" dirty="0"/>
              <a:t>There are three (that I know of) rule parts that authorization unlicensed use of the 6 GHz band, three of which are used by implementations of 802 wireless standards:  Part 15.250, 15 Subpart E (U-NII) and 15 Subpart F. Subpart F and 15.250 have authorized unlicensed use of the 6 to 7  GHz band since 2002 and 2005. As an 802 position we should be accurate that we’re addressing U-NII while acknowledge that 802 standards-based unlicensed use exists via the other rule parts (802.15.4). </a:t>
            </a:r>
          </a:p>
          <a:p>
            <a:pPr>
              <a:buFont typeface="Arial" panose="020B0604020202020204" pitchFamily="34" charset="0"/>
              <a:buChar char="•"/>
            </a:pPr>
            <a:r>
              <a:rPr lang="en-US" dirty="0"/>
              <a:t>Check for other places we need to clarify the different types of unlicensed use</a:t>
            </a:r>
          </a:p>
          <a:p>
            <a:pPr lvl="1">
              <a:buFont typeface="Arial" panose="020B0604020202020204" pitchFamily="34" charset="0"/>
              <a:buChar char="•"/>
            </a:pPr>
            <a:r>
              <a:rPr lang="en-US" dirty="0"/>
              <a:t>We are past “enabling” unlicensed operation in 6 GHz as we have an estimated 1.2 billion devices operating under Part 15.250 and Part 15 subpart F, and over 100 million devices claimed with 802.11ax operating in 6 GHz under subpart E.  VLP is authorized the </a:t>
            </a:r>
            <a:r>
              <a:rPr lang="en-US" dirty="0" err="1"/>
              <a:t>the</a:t>
            </a:r>
            <a:r>
              <a:rPr lang="en-US" dirty="0"/>
              <a:t> 2</a:t>
            </a:r>
            <a:r>
              <a:rPr lang="en-US" baseline="30000" dirty="0"/>
              <a:t>nd</a:t>
            </a:r>
            <a:r>
              <a:rPr lang="en-US" dirty="0"/>
              <a:t> R&amp;O. Check where we have “enabling” and change to “expanding” unlicensed use. </a:t>
            </a:r>
          </a:p>
          <a:p>
            <a:pPr lvl="1">
              <a:buFont typeface="Arial" panose="020B0604020202020204" pitchFamily="34" charset="0"/>
              <a:buChar char="•"/>
            </a:pPr>
            <a:endParaRPr lang="en-US" u="sng" dirty="0">
              <a:solidFill>
                <a:srgbClr val="FF0000"/>
              </a:solidFill>
            </a:endParaRPr>
          </a:p>
        </p:txBody>
      </p:sp>
      <p:sp>
        <p:nvSpPr>
          <p:cNvPr id="3" name="Slide Number Placeholder 2">
            <a:extLst>
              <a:ext uri="{FF2B5EF4-FFF2-40B4-BE49-F238E27FC236}">
                <a16:creationId xmlns:a16="http://schemas.microsoft.com/office/drawing/2014/main" id="{F07B5718-8E3F-8B99-12B7-FD666768B60B}"/>
              </a:ext>
            </a:extLst>
          </p:cNvPr>
          <p:cNvSpPr>
            <a:spLocks noGrp="1"/>
          </p:cNvSpPr>
          <p:nvPr>
            <p:ph type="sldNum" idx="12"/>
          </p:nvPr>
        </p:nvSpPr>
        <p:spPr/>
        <p:txBody>
          <a:bodyPr/>
          <a:lstStyle/>
          <a:p>
            <a:r>
              <a:rPr lang="en-GB"/>
              <a:t>Slide </a:t>
            </a:r>
            <a:fld id="{F5D8E26B-7BCF-4D25-9C89-0168A6618F18}" type="slidenum">
              <a:rPr lang="en-GB" smtClean="0"/>
              <a:pPr/>
              <a:t>3</a:t>
            </a:fld>
            <a:endParaRPr lang="en-GB" dirty="0"/>
          </a:p>
        </p:txBody>
      </p:sp>
      <p:sp>
        <p:nvSpPr>
          <p:cNvPr id="6" name="Footer Placeholder 5">
            <a:extLst>
              <a:ext uri="{FF2B5EF4-FFF2-40B4-BE49-F238E27FC236}">
                <a16:creationId xmlns:a16="http://schemas.microsoft.com/office/drawing/2014/main" id="{E777E1D2-254B-5C7C-725F-2FBA168BB5A6}"/>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44AC629E-9BAB-8C27-2EB2-E11893906893}"/>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65754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1BC4E5-E427-C6B9-6CDE-B1E088C871A4}"/>
              </a:ext>
            </a:extLst>
          </p:cNvPr>
          <p:cNvSpPr>
            <a:spLocks noGrp="1"/>
          </p:cNvSpPr>
          <p:nvPr>
            <p:ph type="title"/>
          </p:nvPr>
        </p:nvSpPr>
        <p:spPr/>
        <p:txBody>
          <a:bodyPr/>
          <a:lstStyle/>
          <a:p>
            <a:r>
              <a:rPr lang="en-US" dirty="0"/>
              <a:t>Less Minor Issues </a:t>
            </a:r>
          </a:p>
        </p:txBody>
      </p:sp>
      <p:sp>
        <p:nvSpPr>
          <p:cNvPr id="6" name="Content Placeholder 5">
            <a:extLst>
              <a:ext uri="{FF2B5EF4-FFF2-40B4-BE49-F238E27FC236}">
                <a16:creationId xmlns:a16="http://schemas.microsoft.com/office/drawing/2014/main" id="{E6AB11B0-0BBF-D3BE-5C37-C0CF8EF92FED}"/>
              </a:ext>
            </a:extLst>
          </p:cNvPr>
          <p:cNvSpPr>
            <a:spLocks noGrp="1"/>
          </p:cNvSpPr>
          <p:nvPr>
            <p:ph idx="1"/>
          </p:nvPr>
        </p:nvSpPr>
        <p:spPr/>
        <p:txBody>
          <a:bodyPr/>
          <a:lstStyle/>
          <a:p>
            <a:pPr>
              <a:buFont typeface="Arial" panose="020B0604020202020204" pitchFamily="34" charset="0"/>
              <a:buChar char="•"/>
            </a:pPr>
            <a:r>
              <a:rPr lang="en-US" dirty="0"/>
              <a:t>Summary:  </a:t>
            </a:r>
          </a:p>
          <a:p>
            <a:pPr lvl="1">
              <a:buFont typeface="Arial" panose="020B0604020202020204" pitchFamily="34" charset="0"/>
              <a:buChar char="•"/>
            </a:pPr>
            <a:r>
              <a:rPr lang="en-US" dirty="0"/>
              <a:t>Agree that Client to Client (C2C) is a good thing. </a:t>
            </a:r>
          </a:p>
          <a:p>
            <a:pPr lvl="1">
              <a:buFont typeface="Arial" panose="020B0604020202020204" pitchFamily="34" charset="0"/>
              <a:buChar char="•"/>
            </a:pPr>
            <a:r>
              <a:rPr lang="en-US" dirty="0"/>
              <a:t>Agree with expanding VLP to U-NII-6 and U-NII-8</a:t>
            </a:r>
          </a:p>
          <a:p>
            <a:pPr lvl="1">
              <a:buFont typeface="Arial" panose="020B0604020202020204" pitchFamily="34" charset="0"/>
              <a:buChar char="•"/>
            </a:pPr>
            <a:r>
              <a:rPr lang="en-US" dirty="0"/>
              <a:t>Disagree that raising VLP power (peak or PSD) is a good thing</a:t>
            </a:r>
          </a:p>
          <a:p>
            <a:pPr lvl="1">
              <a:buFont typeface="Arial" panose="020B0604020202020204" pitchFamily="34" charset="0"/>
              <a:buChar char="•"/>
            </a:pPr>
            <a:r>
              <a:rPr lang="en-US" dirty="0"/>
              <a:t>Need clarification on the “geofencing” requirement as the requirement is still unclear </a:t>
            </a:r>
          </a:p>
          <a:p>
            <a:pPr>
              <a:buFont typeface="Arial" panose="020B0604020202020204" pitchFamily="34" charset="0"/>
              <a:buChar char="•"/>
            </a:pPr>
            <a:r>
              <a:rPr lang="en-US" dirty="0"/>
              <a:t>Explanation (overview):</a:t>
            </a:r>
          </a:p>
          <a:p>
            <a:pPr lvl="1">
              <a:buFont typeface="Arial" panose="020B0604020202020204" pitchFamily="34" charset="0"/>
              <a:buChar char="•"/>
            </a:pPr>
            <a:r>
              <a:rPr lang="en-US" dirty="0"/>
              <a:t>Client to Client has many advantages, including reduced overall traffic and </a:t>
            </a:r>
            <a:r>
              <a:rPr lang="en-US" b="1" dirty="0"/>
              <a:t>potentially using less transmit power</a:t>
            </a:r>
            <a:r>
              <a:rPr lang="en-US" dirty="0"/>
              <a:t> when clients are near, reducing interference impact and enabling more VLP devices in a given area and more efficient use of the spectrum.</a:t>
            </a:r>
          </a:p>
          <a:p>
            <a:pPr lvl="1">
              <a:buFont typeface="Arial" panose="020B0604020202020204" pitchFamily="34" charset="0"/>
              <a:buChar char="•"/>
            </a:pPr>
            <a:r>
              <a:rPr lang="en-US" dirty="0"/>
              <a:t>Raising VLP power is counter to on of these benefits (maybe both)</a:t>
            </a:r>
          </a:p>
          <a:p>
            <a:pPr lvl="1">
              <a:buFont typeface="Arial" panose="020B0604020202020204" pitchFamily="34" charset="0"/>
              <a:buChar char="•"/>
            </a:pPr>
            <a:r>
              <a:rPr lang="en-US" dirty="0"/>
              <a:t>The proposed power levels are inconsistent with current VLP rules for Transmit Power Control (TPC)</a:t>
            </a:r>
          </a:p>
        </p:txBody>
      </p:sp>
      <p:sp>
        <p:nvSpPr>
          <p:cNvPr id="4" name="Slide Number Placeholder 3">
            <a:extLst>
              <a:ext uri="{FF2B5EF4-FFF2-40B4-BE49-F238E27FC236}">
                <a16:creationId xmlns:a16="http://schemas.microsoft.com/office/drawing/2014/main" id="{FC9EB445-AD9F-0A27-7234-C68DF8779233}"/>
              </a:ext>
            </a:extLst>
          </p:cNvPr>
          <p:cNvSpPr>
            <a:spLocks noGrp="1"/>
          </p:cNvSpPr>
          <p:nvPr>
            <p:ph type="sldNum" idx="12"/>
          </p:nvPr>
        </p:nvSpPr>
        <p:spPr/>
        <p:txBody>
          <a:bodyPr/>
          <a:lstStyle/>
          <a:p>
            <a:r>
              <a:rPr lang="en-GB"/>
              <a:t>Slide </a:t>
            </a:r>
            <a:fld id="{F5D8E26B-7BCF-4D25-9C89-0168A6618F18}" type="slidenum">
              <a:rPr lang="en-GB" smtClean="0"/>
              <a:pPr/>
              <a:t>4</a:t>
            </a:fld>
            <a:endParaRPr lang="en-GB" dirty="0"/>
          </a:p>
        </p:txBody>
      </p:sp>
      <p:sp>
        <p:nvSpPr>
          <p:cNvPr id="3" name="Footer Placeholder 2">
            <a:extLst>
              <a:ext uri="{FF2B5EF4-FFF2-40B4-BE49-F238E27FC236}">
                <a16:creationId xmlns:a16="http://schemas.microsoft.com/office/drawing/2014/main" id="{7D862529-AF70-1643-F35D-1ED3F43B95A2}"/>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80947E43-0A9E-54DF-F33B-28ED07A5BC67}"/>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9543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E63DC-4980-0C25-BE8B-38A53FA0FD2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504A243-4CC1-F9CC-6216-615CAF546F98}"/>
              </a:ext>
            </a:extLst>
          </p:cNvPr>
          <p:cNvSpPr>
            <a:spLocks noGrp="1"/>
          </p:cNvSpPr>
          <p:nvPr>
            <p:ph type="title"/>
          </p:nvPr>
        </p:nvSpPr>
        <p:spPr/>
        <p:txBody>
          <a:bodyPr/>
          <a:lstStyle/>
          <a:p>
            <a:r>
              <a:rPr lang="en-US" dirty="0"/>
              <a:t>VLP Power Considerations (1)</a:t>
            </a:r>
          </a:p>
        </p:txBody>
      </p:sp>
      <p:sp>
        <p:nvSpPr>
          <p:cNvPr id="6" name="Content Placeholder 5">
            <a:extLst>
              <a:ext uri="{FF2B5EF4-FFF2-40B4-BE49-F238E27FC236}">
                <a16:creationId xmlns:a16="http://schemas.microsoft.com/office/drawing/2014/main" id="{B2AAA6FA-A29F-69BE-BDB7-F6BA7EDAD7D6}"/>
              </a:ext>
            </a:extLst>
          </p:cNvPr>
          <p:cNvSpPr>
            <a:spLocks noGrp="1"/>
          </p:cNvSpPr>
          <p:nvPr>
            <p:ph idx="1"/>
          </p:nvPr>
        </p:nvSpPr>
        <p:spPr>
          <a:xfrm>
            <a:off x="914401" y="1524000"/>
            <a:ext cx="10361084" cy="4800599"/>
          </a:xfrm>
        </p:spPr>
        <p:txBody>
          <a:bodyPr>
            <a:normAutofit fontScale="85000" lnSpcReduction="20000"/>
          </a:bodyPr>
          <a:lstStyle/>
          <a:p>
            <a:pPr marL="0" indent="0"/>
            <a:r>
              <a:rPr lang="en-US" dirty="0"/>
              <a:t>Explanation (Details):</a:t>
            </a:r>
          </a:p>
          <a:p>
            <a:pPr marL="0" indent="0"/>
            <a:r>
              <a:rPr lang="en-US" dirty="0"/>
              <a:t>Benefits of VLP include lower traffic load and </a:t>
            </a:r>
            <a:r>
              <a:rPr lang="en-US" i="1" dirty="0"/>
              <a:t>potentially less interference </a:t>
            </a:r>
          </a:p>
          <a:p>
            <a:pPr>
              <a:buFont typeface="Arial" panose="020B0604020202020204" pitchFamily="34" charset="0"/>
              <a:buChar char="•"/>
            </a:pPr>
            <a:r>
              <a:rPr lang="en-US" dirty="0"/>
              <a:t>Ability to reduce traffic by not passing every packet through AP is good</a:t>
            </a:r>
          </a:p>
          <a:p>
            <a:pPr lvl="1">
              <a:buFont typeface="Arial" panose="020B0604020202020204" pitchFamily="34" charset="0"/>
              <a:buChar char="•"/>
            </a:pPr>
            <a:r>
              <a:rPr lang="en-US" dirty="0"/>
              <a:t>Reduces traffic and potential congestion</a:t>
            </a:r>
          </a:p>
          <a:p>
            <a:pPr lvl="1">
              <a:buFont typeface="Arial" panose="020B0604020202020204" pitchFamily="34" charset="0"/>
              <a:buChar char="•"/>
            </a:pPr>
            <a:r>
              <a:rPr lang="en-US" dirty="0"/>
              <a:t>Enables more efficient use of the channel (more useful capacity)</a:t>
            </a:r>
          </a:p>
          <a:p>
            <a:pPr lvl="1">
              <a:buFont typeface="Arial" panose="020B0604020202020204" pitchFamily="34" charset="0"/>
              <a:buChar char="•"/>
            </a:pPr>
            <a:r>
              <a:rPr lang="en-US" i="1" dirty="0"/>
              <a:t>Reduces overall energy used </a:t>
            </a:r>
          </a:p>
          <a:p>
            <a:pPr lvl="1">
              <a:buFont typeface="Arial" panose="020B0604020202020204" pitchFamily="34" charset="0"/>
              <a:buChar char="•"/>
            </a:pPr>
            <a:r>
              <a:rPr lang="en-US" i="1" dirty="0"/>
              <a:t>Supports network topologies that can address some use cases much more efficiently </a:t>
            </a:r>
          </a:p>
          <a:p>
            <a:pPr lvl="1">
              <a:buFont typeface="Arial" panose="020B0604020202020204" pitchFamily="34" charset="0"/>
              <a:buChar char="•"/>
            </a:pPr>
            <a:r>
              <a:rPr lang="en-US" i="1" dirty="0"/>
              <a:t>And reduces interference potential both ways (fewer to step on, fewer to step on others)</a:t>
            </a:r>
          </a:p>
          <a:p>
            <a:pPr>
              <a:buFont typeface="Arial" panose="020B0604020202020204" pitchFamily="34" charset="0"/>
              <a:buChar char="•"/>
            </a:pPr>
            <a:r>
              <a:rPr lang="en-US" dirty="0"/>
              <a:t>Raising VLP power eliminates the last three benefits</a:t>
            </a:r>
          </a:p>
          <a:p>
            <a:pPr lvl="1">
              <a:buFont typeface="Arial" panose="020B0604020202020204" pitchFamily="34" charset="0"/>
              <a:buChar char="•"/>
            </a:pPr>
            <a:r>
              <a:rPr lang="en-US" dirty="0"/>
              <a:t>In many scenarios the client devices are much closer to each other than the AP, and in near line of sight, so (much) less power needed than reaching the AP both ways</a:t>
            </a:r>
          </a:p>
          <a:p>
            <a:pPr lvl="1">
              <a:buFont typeface="Arial" panose="020B0604020202020204" pitchFamily="34" charset="0"/>
              <a:buChar char="•"/>
            </a:pPr>
            <a:r>
              <a:rPr lang="en-US" dirty="0"/>
              <a:t>The interference footprint is greatly reduced with lower power</a:t>
            </a:r>
          </a:p>
          <a:p>
            <a:pPr lvl="2">
              <a:buFont typeface="Arial" panose="020B0604020202020204" pitchFamily="34" charset="0"/>
              <a:buChar char="•"/>
            </a:pPr>
            <a:r>
              <a:rPr lang="en-US" dirty="0"/>
              <a:t>The unintended receiver sphere of influence is smaller</a:t>
            </a:r>
          </a:p>
          <a:p>
            <a:pPr lvl="2">
              <a:buFont typeface="Arial" panose="020B0604020202020204" pitchFamily="34" charset="0"/>
              <a:buChar char="•"/>
            </a:pPr>
            <a:r>
              <a:rPr lang="en-US" dirty="0"/>
              <a:t>Which enables more devices in a given space (spatial reuse) and makes everything work better</a:t>
            </a:r>
          </a:p>
          <a:p>
            <a:pPr lvl="1">
              <a:buFont typeface="Arial" panose="020B0604020202020204" pitchFamily="34" charset="0"/>
              <a:buChar char="•"/>
            </a:pPr>
            <a:r>
              <a:rPr lang="en-US" dirty="0"/>
              <a:t>Higher power reduces spatial and spectral reuse from the ability to use less power to close the C2C link</a:t>
            </a:r>
          </a:p>
          <a:p>
            <a:pPr lvl="1">
              <a:buFont typeface="Arial" panose="020B0604020202020204" pitchFamily="34" charset="0"/>
              <a:buChar char="•"/>
            </a:pPr>
            <a:r>
              <a:rPr lang="en-US" b="1" dirty="0"/>
              <a:t>Higher power results in greater interference to and from uncoordinated overlapping networks, resulting in more packet retransmissions and thus undermines the “less traffic” benefit somewhat.</a:t>
            </a:r>
          </a:p>
        </p:txBody>
      </p:sp>
      <p:sp>
        <p:nvSpPr>
          <p:cNvPr id="4" name="Slide Number Placeholder 3">
            <a:extLst>
              <a:ext uri="{FF2B5EF4-FFF2-40B4-BE49-F238E27FC236}">
                <a16:creationId xmlns:a16="http://schemas.microsoft.com/office/drawing/2014/main" id="{C6D8E7A3-F7D2-781D-3B8C-5FF285826859}"/>
              </a:ext>
            </a:extLst>
          </p:cNvPr>
          <p:cNvSpPr>
            <a:spLocks noGrp="1"/>
          </p:cNvSpPr>
          <p:nvPr>
            <p:ph type="sldNum" idx="12"/>
          </p:nvPr>
        </p:nvSpPr>
        <p:spPr/>
        <p:txBody>
          <a:bodyPr/>
          <a:lstStyle/>
          <a:p>
            <a:r>
              <a:rPr lang="en-GB"/>
              <a:t>Slide </a:t>
            </a:r>
            <a:fld id="{F5D8E26B-7BCF-4D25-9C89-0168A6618F18}" type="slidenum">
              <a:rPr lang="en-GB" smtClean="0"/>
              <a:pPr/>
              <a:t>5</a:t>
            </a:fld>
            <a:endParaRPr lang="en-GB" dirty="0"/>
          </a:p>
        </p:txBody>
      </p:sp>
      <p:sp>
        <p:nvSpPr>
          <p:cNvPr id="3" name="Footer Placeholder 2">
            <a:extLst>
              <a:ext uri="{FF2B5EF4-FFF2-40B4-BE49-F238E27FC236}">
                <a16:creationId xmlns:a16="http://schemas.microsoft.com/office/drawing/2014/main" id="{81EAA917-8706-A763-519B-0F46A3231367}"/>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0571E019-7C94-8336-6699-7A470380EA0A}"/>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24191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E6F00A-9333-F4A5-2CCE-41EB6ACE391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73608F-2039-4F2C-CAA8-99862A274DA1}"/>
              </a:ext>
            </a:extLst>
          </p:cNvPr>
          <p:cNvSpPr>
            <a:spLocks noGrp="1"/>
          </p:cNvSpPr>
          <p:nvPr>
            <p:ph type="title"/>
          </p:nvPr>
        </p:nvSpPr>
        <p:spPr/>
        <p:txBody>
          <a:bodyPr/>
          <a:lstStyle/>
          <a:p>
            <a:r>
              <a:rPr lang="en-US" dirty="0"/>
              <a:t>VLP Power Considerations (2)</a:t>
            </a:r>
          </a:p>
        </p:txBody>
      </p:sp>
      <p:sp>
        <p:nvSpPr>
          <p:cNvPr id="6" name="Content Placeholder 5">
            <a:extLst>
              <a:ext uri="{FF2B5EF4-FFF2-40B4-BE49-F238E27FC236}">
                <a16:creationId xmlns:a16="http://schemas.microsoft.com/office/drawing/2014/main" id="{1DBD4768-5E35-E18A-3A52-CD5DEDC53C02}"/>
              </a:ext>
            </a:extLst>
          </p:cNvPr>
          <p:cNvSpPr>
            <a:spLocks noGrp="1"/>
          </p:cNvSpPr>
          <p:nvPr>
            <p:ph idx="1"/>
          </p:nvPr>
        </p:nvSpPr>
        <p:spPr/>
        <p:txBody>
          <a:bodyPr>
            <a:normAutofit fontScale="85000" lnSpcReduction="20000"/>
          </a:bodyPr>
          <a:lstStyle/>
          <a:p>
            <a:pPr marL="0" indent="0"/>
            <a:r>
              <a:rPr lang="en-US" dirty="0"/>
              <a:t>Explanation (Details):</a:t>
            </a:r>
          </a:p>
          <a:p>
            <a:pPr>
              <a:buFont typeface="Arial" panose="020B0604020202020204" pitchFamily="34" charset="0"/>
              <a:buChar char="•"/>
            </a:pPr>
            <a:r>
              <a:rPr lang="en-US" dirty="0"/>
              <a:t>The proposed power levels are inconsistent with current VLP rules requiring Transmit Power Control (TPC)</a:t>
            </a:r>
          </a:p>
          <a:p>
            <a:pPr lvl="1">
              <a:buFont typeface="Arial" panose="020B0604020202020204" pitchFamily="34" charset="0"/>
              <a:buChar char="•"/>
            </a:pPr>
            <a:r>
              <a:rPr lang="en-US" dirty="0"/>
              <a:t>Currently 6 dB of TPC authority is required (which 802 supported)</a:t>
            </a:r>
          </a:p>
          <a:p>
            <a:pPr lvl="1">
              <a:buFont typeface="Arial" panose="020B0604020202020204" pitchFamily="34" charset="0"/>
              <a:buChar char="•"/>
            </a:pPr>
            <a:r>
              <a:rPr lang="en-US" dirty="0"/>
              <a:t>A 24 dBm capable VLP device with  dB of TPC would still be 4dB higher than current VLP device at minimum power</a:t>
            </a:r>
          </a:p>
          <a:p>
            <a:pPr lvl="1">
              <a:buFont typeface="Arial" panose="020B0604020202020204" pitchFamily="34" charset="0"/>
              <a:buChar char="•"/>
            </a:pPr>
            <a:r>
              <a:rPr lang="en-US" dirty="0"/>
              <a:t>Greatly increases potential for negative impacts </a:t>
            </a:r>
            <a:r>
              <a:rPr lang="en-US" b="1" i="1" dirty="0"/>
              <a:t>and undermines much of the arguments given for VLP </a:t>
            </a:r>
            <a:r>
              <a:rPr lang="en-US" dirty="0"/>
              <a:t>in the first place (supporting 14 dBm as safe)</a:t>
            </a:r>
          </a:p>
          <a:p>
            <a:pPr lvl="1">
              <a:buFont typeface="Arial" panose="020B0604020202020204" pitchFamily="34" charset="0"/>
              <a:buChar char="•"/>
            </a:pPr>
            <a:r>
              <a:rPr lang="en-US" dirty="0"/>
              <a:t>Negative impact on existing VLP and other users (including 802.15.4 UWB and other systems)</a:t>
            </a:r>
          </a:p>
          <a:p>
            <a:pPr>
              <a:buFont typeface="Arial" panose="020B0604020202020204" pitchFamily="34" charset="0"/>
              <a:buChar char="•"/>
            </a:pPr>
            <a:r>
              <a:rPr lang="en-US" dirty="0"/>
              <a:t>Lower power is always better when you don’t need more</a:t>
            </a:r>
          </a:p>
          <a:p>
            <a:pPr lvl="1">
              <a:buFont typeface="Arial" panose="020B0604020202020204" pitchFamily="34" charset="0"/>
              <a:buChar char="•"/>
            </a:pPr>
            <a:r>
              <a:rPr lang="en-US" dirty="0"/>
              <a:t>Unless there’s only 2 devices in the space. Which seldom happens on Earth and never with the use cases we cite</a:t>
            </a:r>
          </a:p>
          <a:p>
            <a:pPr>
              <a:buFont typeface="Arial" panose="020B0604020202020204" pitchFamily="34" charset="0"/>
              <a:buChar char="•"/>
            </a:pPr>
            <a:r>
              <a:rPr lang="en-US" dirty="0"/>
              <a:t>Alternate Idea: Suggest amended TPC to enable C2C of both VLP and LPI clients</a:t>
            </a:r>
          </a:p>
          <a:p>
            <a:pPr lvl="1">
              <a:buFont typeface="Arial" panose="020B0604020202020204" pitchFamily="34" charset="0"/>
              <a:buChar char="•"/>
            </a:pPr>
            <a:r>
              <a:rPr lang="en-US" dirty="0"/>
              <a:t>Minimum authority of 16 dB to be equivalent to present VLP (low of 8 dBm)</a:t>
            </a:r>
          </a:p>
          <a:p>
            <a:pPr lvl="1">
              <a:buFont typeface="Arial" panose="020B0604020202020204" pitchFamily="34" charset="0"/>
              <a:buChar char="•"/>
            </a:pPr>
            <a:r>
              <a:rPr lang="en-US" dirty="0"/>
              <a:t>Encourage greater authority</a:t>
            </a:r>
          </a:p>
          <a:p>
            <a:pPr lvl="1">
              <a:buFont typeface="Arial" panose="020B0604020202020204" pitchFamily="34" charset="0"/>
              <a:buChar char="•"/>
            </a:pPr>
            <a:r>
              <a:rPr lang="en-US" dirty="0"/>
              <a:t>Include technical requirements for using TPC based on link </a:t>
            </a:r>
            <a:r>
              <a:rPr lang="en-US" dirty="0" err="1"/>
              <a:t>condidtions</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227B94B-C31A-8023-DBDC-E59135665A35}"/>
              </a:ext>
            </a:extLst>
          </p:cNvPr>
          <p:cNvSpPr>
            <a:spLocks noGrp="1"/>
          </p:cNvSpPr>
          <p:nvPr>
            <p:ph type="sldNum" idx="12"/>
          </p:nvPr>
        </p:nvSpPr>
        <p:spPr/>
        <p:txBody>
          <a:bodyPr/>
          <a:lstStyle/>
          <a:p>
            <a:r>
              <a:rPr lang="en-GB"/>
              <a:t>Slide </a:t>
            </a:r>
            <a:fld id="{F5D8E26B-7BCF-4D25-9C89-0168A6618F18}" type="slidenum">
              <a:rPr lang="en-GB" smtClean="0"/>
              <a:pPr/>
              <a:t>6</a:t>
            </a:fld>
            <a:endParaRPr lang="en-GB" dirty="0"/>
          </a:p>
        </p:txBody>
      </p:sp>
      <p:sp>
        <p:nvSpPr>
          <p:cNvPr id="3" name="Footer Placeholder 2">
            <a:extLst>
              <a:ext uri="{FF2B5EF4-FFF2-40B4-BE49-F238E27FC236}">
                <a16:creationId xmlns:a16="http://schemas.microsoft.com/office/drawing/2014/main" id="{CB0B3895-BB41-9A01-906F-402B02076497}"/>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0A5CF92D-AA74-810D-8329-34A4BE760F4B}"/>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02524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61148-BF1C-C8F6-8299-38E7C6744C7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AB2531C-0E4A-EBF9-F066-DFC133EBF722}"/>
              </a:ext>
            </a:extLst>
          </p:cNvPr>
          <p:cNvSpPr>
            <a:spLocks noGrp="1"/>
          </p:cNvSpPr>
          <p:nvPr>
            <p:ph type="title"/>
          </p:nvPr>
        </p:nvSpPr>
        <p:spPr/>
        <p:txBody>
          <a:bodyPr/>
          <a:lstStyle/>
          <a:p>
            <a:r>
              <a:rPr lang="en-US" dirty="0"/>
              <a:t>VLP Power Considerations (3)</a:t>
            </a:r>
          </a:p>
        </p:txBody>
      </p:sp>
      <p:sp>
        <p:nvSpPr>
          <p:cNvPr id="6" name="Content Placeholder 5">
            <a:extLst>
              <a:ext uri="{FF2B5EF4-FFF2-40B4-BE49-F238E27FC236}">
                <a16:creationId xmlns:a16="http://schemas.microsoft.com/office/drawing/2014/main" id="{70BB62E1-5CFD-B956-FB0D-0BDF84897803}"/>
              </a:ext>
            </a:extLst>
          </p:cNvPr>
          <p:cNvSpPr>
            <a:spLocks noGrp="1"/>
          </p:cNvSpPr>
          <p:nvPr>
            <p:ph idx="1"/>
          </p:nvPr>
        </p:nvSpPr>
        <p:spPr/>
        <p:txBody>
          <a:bodyPr>
            <a:normAutofit fontScale="70000" lnSpcReduction="20000"/>
          </a:bodyPr>
          <a:lstStyle/>
          <a:p>
            <a:pPr marL="0" indent="0"/>
            <a:r>
              <a:rPr lang="en-US" dirty="0"/>
              <a:t>Explanation (Details):</a:t>
            </a:r>
          </a:p>
          <a:p>
            <a:pPr>
              <a:buFont typeface="Arial" panose="020B0604020202020204" pitchFamily="34" charset="0"/>
              <a:buChar char="•"/>
            </a:pPr>
            <a:r>
              <a:rPr lang="en-US" b="0" dirty="0"/>
              <a:t>Undermines our prior arguments against receiver performance requirements</a:t>
            </a:r>
          </a:p>
          <a:p>
            <a:pPr lvl="1">
              <a:buFont typeface="Arial" panose="020B0604020202020204" pitchFamily="34" charset="0"/>
              <a:buChar char="•"/>
            </a:pPr>
            <a:r>
              <a:rPr lang="en-US" dirty="0"/>
              <a:t>The argument for more power assumes unambitious receiver sensitive requirements (-45 dBm at 160 MHz/1024 QAM and lower for 11be)</a:t>
            </a:r>
            <a:endParaRPr lang="en-US" b="0" dirty="0"/>
          </a:p>
          <a:p>
            <a:pPr>
              <a:buFont typeface="Arial" panose="020B0604020202020204" pitchFamily="34" charset="0"/>
              <a:buChar char="•"/>
            </a:pPr>
            <a:r>
              <a:rPr lang="en-US" dirty="0"/>
              <a:t>Raising power may undermine prior arguments and requests for more channels</a:t>
            </a:r>
          </a:p>
          <a:p>
            <a:pPr lvl="1">
              <a:buFont typeface="Arial" panose="020B0604020202020204" pitchFamily="34" charset="0"/>
              <a:buChar char="•"/>
            </a:pPr>
            <a:r>
              <a:rPr lang="en-US" dirty="0"/>
              <a:t>Arguing that APs must be closer together suggests smaller interference footprint is needed to avoid AP to AP interference, thus we need more channels because the APs interfere anyway and we need more power to make sure of it</a:t>
            </a:r>
          </a:p>
          <a:p>
            <a:pPr lvl="1">
              <a:buFont typeface="Arial" panose="020B0604020202020204" pitchFamily="34" charset="0"/>
              <a:buChar char="•"/>
            </a:pPr>
            <a:r>
              <a:rPr lang="en-US" dirty="0"/>
              <a:t>But a often cited use case is the mobile device as AP (e.g. gaming, AR/VR)</a:t>
            </a:r>
          </a:p>
          <a:p>
            <a:pPr lvl="1">
              <a:buFont typeface="Arial" panose="020B0604020202020204" pitchFamily="34" charset="0"/>
              <a:buChar char="•"/>
            </a:pPr>
            <a:r>
              <a:rPr lang="en-US" dirty="0"/>
              <a:t>Also contradicts much of the claims we have made for contention based protocol benefits</a:t>
            </a:r>
          </a:p>
          <a:p>
            <a:pPr lvl="1">
              <a:buFont typeface="Arial" panose="020B0604020202020204" pitchFamily="34" charset="0"/>
              <a:buChar char="•"/>
            </a:pPr>
            <a:r>
              <a:rPr lang="en-US" dirty="0"/>
              <a:t>Also neglects the many techniques in 802.11 to achieve spatial reuse and improve link distance without more power</a:t>
            </a:r>
          </a:p>
          <a:p>
            <a:pPr>
              <a:buFont typeface="Arial" panose="020B0604020202020204" pitchFamily="34" charset="0"/>
              <a:buChar char="•"/>
            </a:pPr>
            <a:r>
              <a:rPr lang="en-US" dirty="0"/>
              <a:t>If we argue that more channels (e.g. extending U-NII above 7 GHz) requires more power we create an unsustainable situation</a:t>
            </a:r>
          </a:p>
          <a:p>
            <a:pPr lvl="1">
              <a:buFont typeface="Arial" panose="020B0604020202020204" pitchFamily="34" charset="0"/>
              <a:buChar char="•"/>
            </a:pPr>
            <a:r>
              <a:rPr lang="en-US" dirty="0"/>
              <a:t>More power requires more channels – more channels requires more power – endlessly?</a:t>
            </a:r>
          </a:p>
          <a:p>
            <a:pPr>
              <a:buFont typeface="Arial" panose="020B0604020202020204" pitchFamily="34" charset="0"/>
              <a:buChar char="•"/>
            </a:pPr>
            <a:r>
              <a:rPr lang="en-US" dirty="0"/>
              <a:t>24 dBm de-differentiates VLP from LPI</a:t>
            </a:r>
          </a:p>
          <a:p>
            <a:pPr lvl="1">
              <a:buFont typeface="Arial" panose="020B0604020202020204" pitchFamily="34" charset="0"/>
              <a:buChar char="•"/>
            </a:pPr>
            <a:r>
              <a:rPr lang="en-US" dirty="0"/>
              <a:t>Which further undermines the rational we’ve given for VLP: Are we now saying our justification for 14 dBm back in the original record is wrong?</a:t>
            </a:r>
          </a:p>
          <a:p>
            <a:pPr lvl="1">
              <a:buFont typeface="Arial" panose="020B0604020202020204" pitchFamily="34" charset="0"/>
              <a:buChar char="•"/>
            </a:pPr>
            <a:r>
              <a:rPr lang="en-US" b="1" i="1" dirty="0"/>
              <a:t>If the ask is to limit VLP use at LPI client power to indoors only then don’t call it VLP – ask to enable C2C for LPI clients also</a:t>
            </a:r>
          </a:p>
          <a:p>
            <a:pPr>
              <a:buFont typeface="Arial" panose="020B0604020202020204" pitchFamily="34" charset="0"/>
              <a:buChar char="•"/>
            </a:pPr>
            <a:endParaRPr lang="en-US" b="1" i="1" dirty="0"/>
          </a:p>
        </p:txBody>
      </p:sp>
      <p:sp>
        <p:nvSpPr>
          <p:cNvPr id="4" name="Slide Number Placeholder 3">
            <a:extLst>
              <a:ext uri="{FF2B5EF4-FFF2-40B4-BE49-F238E27FC236}">
                <a16:creationId xmlns:a16="http://schemas.microsoft.com/office/drawing/2014/main" id="{27388AFE-651E-0243-CA8F-AACCE3E948F7}"/>
              </a:ext>
            </a:extLst>
          </p:cNvPr>
          <p:cNvSpPr>
            <a:spLocks noGrp="1"/>
          </p:cNvSpPr>
          <p:nvPr>
            <p:ph type="sldNum" idx="12"/>
          </p:nvPr>
        </p:nvSpPr>
        <p:spPr/>
        <p:txBody>
          <a:bodyPr/>
          <a:lstStyle/>
          <a:p>
            <a:r>
              <a:rPr lang="en-GB"/>
              <a:t>Slide </a:t>
            </a:r>
            <a:fld id="{F5D8E26B-7BCF-4D25-9C89-0168A6618F18}" type="slidenum">
              <a:rPr lang="en-GB" smtClean="0"/>
              <a:pPr/>
              <a:t>7</a:t>
            </a:fld>
            <a:endParaRPr lang="en-GB" dirty="0"/>
          </a:p>
        </p:txBody>
      </p:sp>
      <p:sp>
        <p:nvSpPr>
          <p:cNvPr id="3" name="Footer Placeholder 2">
            <a:extLst>
              <a:ext uri="{FF2B5EF4-FFF2-40B4-BE49-F238E27FC236}">
                <a16:creationId xmlns:a16="http://schemas.microsoft.com/office/drawing/2014/main" id="{E7F78910-6683-A2AA-D96F-945D54BAC782}"/>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74FEED88-0FEF-F390-D1EC-5F6C4014E318}"/>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21680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BFBB1E-E1A5-4801-D85A-CFD44E69D325}"/>
              </a:ext>
            </a:extLst>
          </p:cNvPr>
          <p:cNvSpPr>
            <a:spLocks noGrp="1"/>
          </p:cNvSpPr>
          <p:nvPr>
            <p:ph type="title"/>
          </p:nvPr>
        </p:nvSpPr>
        <p:spPr/>
        <p:txBody>
          <a:bodyPr/>
          <a:lstStyle/>
          <a:p>
            <a:r>
              <a:rPr lang="en-US" dirty="0"/>
              <a:t>VLP Power Considerations (4)</a:t>
            </a:r>
          </a:p>
        </p:txBody>
      </p:sp>
      <p:sp>
        <p:nvSpPr>
          <p:cNvPr id="6" name="Content Placeholder 5">
            <a:extLst>
              <a:ext uri="{FF2B5EF4-FFF2-40B4-BE49-F238E27FC236}">
                <a16:creationId xmlns:a16="http://schemas.microsoft.com/office/drawing/2014/main" id="{FD050692-801A-31E5-C66A-66081AEA0051}"/>
              </a:ext>
            </a:extLst>
          </p:cNvPr>
          <p:cNvSpPr>
            <a:spLocks noGrp="1"/>
          </p:cNvSpPr>
          <p:nvPr>
            <p:ph idx="1"/>
          </p:nvPr>
        </p:nvSpPr>
        <p:spPr/>
        <p:txBody>
          <a:bodyPr/>
          <a:lstStyle/>
          <a:p>
            <a:r>
              <a:rPr lang="en-US" dirty="0"/>
              <a:t>Conclusions:</a:t>
            </a:r>
          </a:p>
          <a:p>
            <a:pPr>
              <a:buFont typeface="Arial" panose="020B0604020202020204" pitchFamily="34" charset="0"/>
              <a:buChar char="•"/>
            </a:pPr>
            <a:r>
              <a:rPr lang="en-US" dirty="0"/>
              <a:t>More power for VLP makes it not Very Low Power</a:t>
            </a:r>
          </a:p>
          <a:p>
            <a:pPr>
              <a:buFont typeface="Arial" panose="020B0604020202020204" pitchFamily="34" charset="0"/>
              <a:buChar char="•"/>
            </a:pPr>
            <a:r>
              <a:rPr lang="en-US" dirty="0"/>
              <a:t>It could be hard to defend moving forward and weakens other asks</a:t>
            </a:r>
          </a:p>
          <a:p>
            <a:pPr>
              <a:buFont typeface="Arial" panose="020B0604020202020204" pitchFamily="34" charset="0"/>
              <a:buChar char="•"/>
            </a:pPr>
            <a:r>
              <a:rPr lang="en-US" dirty="0"/>
              <a:t>Does not speak well for 802 as “experts” on coexistence</a:t>
            </a:r>
          </a:p>
          <a:p>
            <a:pPr lvl="1">
              <a:buFont typeface="Arial" panose="020B0604020202020204" pitchFamily="34" charset="0"/>
              <a:buChar char="•"/>
            </a:pPr>
            <a:r>
              <a:rPr lang="en-US" dirty="0"/>
              <a:t>Ignores all the other 802 stuff we already have operating in the band:</a:t>
            </a:r>
          </a:p>
          <a:p>
            <a:pPr lvl="2">
              <a:buFont typeface="Arial" panose="020B0604020202020204" pitchFamily="34" charset="0"/>
              <a:buChar char="•"/>
            </a:pPr>
            <a:r>
              <a:rPr lang="en-US" dirty="0"/>
              <a:t>Current 802.11 under U-NII VLP rules</a:t>
            </a:r>
          </a:p>
          <a:p>
            <a:pPr lvl="2">
              <a:buFont typeface="Arial" panose="020B0604020202020204" pitchFamily="34" charset="0"/>
              <a:buChar char="•"/>
            </a:pPr>
            <a:r>
              <a:rPr lang="en-US" dirty="0"/>
              <a:t>UWB rules (2 parts)</a:t>
            </a:r>
          </a:p>
          <a:p>
            <a:pPr lvl="2">
              <a:buFont typeface="Arial" panose="020B0604020202020204" pitchFamily="34" charset="0"/>
              <a:buChar char="•"/>
            </a:pPr>
            <a:r>
              <a:rPr lang="en-US" dirty="0"/>
              <a:t>Other 802.15.4 under U-NII VLP</a:t>
            </a:r>
          </a:p>
          <a:p>
            <a:pPr lvl="1">
              <a:buFont typeface="Arial" panose="020B0604020202020204" pitchFamily="34" charset="0"/>
              <a:buChar char="•"/>
            </a:pPr>
            <a:r>
              <a:rPr lang="en-US" dirty="0"/>
              <a:t>Doesn’t include any considerations for coexistence</a:t>
            </a:r>
          </a:p>
          <a:p>
            <a:pPr>
              <a:buFont typeface="Arial" panose="020B0604020202020204" pitchFamily="34" charset="0"/>
              <a:buChar char="•"/>
            </a:pPr>
            <a:r>
              <a:rPr lang="en-US" dirty="0"/>
              <a:t>Undermines our past arguments against RX performance requirements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95E3129-15B8-F9FF-B5A3-DA207A992A4E}"/>
              </a:ext>
            </a:extLst>
          </p:cNvPr>
          <p:cNvSpPr>
            <a:spLocks noGrp="1"/>
          </p:cNvSpPr>
          <p:nvPr>
            <p:ph type="sldNum" idx="12"/>
          </p:nvPr>
        </p:nvSpPr>
        <p:spPr/>
        <p:txBody>
          <a:bodyPr/>
          <a:lstStyle/>
          <a:p>
            <a:r>
              <a:rPr lang="en-GB"/>
              <a:t>Slide </a:t>
            </a:r>
            <a:fld id="{F5D8E26B-7BCF-4D25-9C89-0168A6618F18}" type="slidenum">
              <a:rPr lang="en-GB" smtClean="0"/>
              <a:pPr/>
              <a:t>8</a:t>
            </a:fld>
            <a:endParaRPr lang="en-GB" dirty="0"/>
          </a:p>
        </p:txBody>
      </p:sp>
      <p:sp>
        <p:nvSpPr>
          <p:cNvPr id="3" name="Footer Placeholder 2">
            <a:extLst>
              <a:ext uri="{FF2B5EF4-FFF2-40B4-BE49-F238E27FC236}">
                <a16:creationId xmlns:a16="http://schemas.microsoft.com/office/drawing/2014/main" id="{2296E28B-E8B4-D4A4-14CC-FDCE8C4E06C5}"/>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6D60A209-7496-463D-53CB-E43E74AAFD52}"/>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714362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50669-E33D-5F61-5756-511D34EC4B1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C1254C7-3AAF-9319-02E9-16ADB96A2A86}"/>
              </a:ext>
            </a:extLst>
          </p:cNvPr>
          <p:cNvSpPr>
            <a:spLocks noGrp="1"/>
          </p:cNvSpPr>
          <p:nvPr>
            <p:ph type="title"/>
          </p:nvPr>
        </p:nvSpPr>
        <p:spPr/>
        <p:txBody>
          <a:bodyPr/>
          <a:lstStyle/>
          <a:p>
            <a:r>
              <a:rPr lang="en-US" dirty="0"/>
              <a:t>Other Things</a:t>
            </a:r>
          </a:p>
        </p:txBody>
      </p:sp>
      <p:sp>
        <p:nvSpPr>
          <p:cNvPr id="6" name="Content Placeholder 5">
            <a:extLst>
              <a:ext uri="{FF2B5EF4-FFF2-40B4-BE49-F238E27FC236}">
                <a16:creationId xmlns:a16="http://schemas.microsoft.com/office/drawing/2014/main" id="{D91F8C34-ABA7-466E-2705-F15F113A9751}"/>
              </a:ext>
            </a:extLst>
          </p:cNvPr>
          <p:cNvSpPr>
            <a:spLocks noGrp="1"/>
          </p:cNvSpPr>
          <p:nvPr>
            <p:ph idx="1"/>
          </p:nvPr>
        </p:nvSpPr>
        <p:spPr/>
        <p:txBody>
          <a:bodyPr/>
          <a:lstStyle/>
          <a:p>
            <a:pPr>
              <a:buFont typeface="Arial" panose="020B0604020202020204" pitchFamily="34" charset="0"/>
              <a:buChar char="•"/>
            </a:pPr>
            <a:r>
              <a:rPr lang="en-US" dirty="0"/>
              <a:t>320 MHz channel limit</a:t>
            </a:r>
          </a:p>
          <a:p>
            <a:pPr lvl="1">
              <a:buFont typeface="Arial" panose="020B0604020202020204" pitchFamily="34" charset="0"/>
              <a:buChar char="•"/>
            </a:pPr>
            <a:r>
              <a:rPr lang="en-US" dirty="0"/>
              <a:t>802.11 is already talking about 480 MHz channels</a:t>
            </a:r>
          </a:p>
          <a:p>
            <a:pPr lvl="1">
              <a:buFont typeface="Arial" panose="020B0604020202020204" pitchFamily="34" charset="0"/>
              <a:buChar char="•"/>
            </a:pPr>
            <a:r>
              <a:rPr lang="en-US" dirty="0"/>
              <a:t>Might be good to mention while we’re asking for things?</a:t>
            </a:r>
          </a:p>
          <a:p>
            <a:pPr>
              <a:buFont typeface="Arial" panose="020B0604020202020204" pitchFamily="34" charset="0"/>
              <a:buChar char="•"/>
            </a:pPr>
            <a:r>
              <a:rPr lang="en-US" dirty="0"/>
              <a:t>Could use more on how 802 is leading coexistence</a:t>
            </a:r>
          </a:p>
          <a:p>
            <a:pPr lvl="1">
              <a:buFont typeface="Arial" panose="020B0604020202020204" pitchFamily="34" charset="0"/>
              <a:buChar char="•"/>
            </a:pPr>
            <a:r>
              <a:rPr lang="en-US" dirty="0"/>
              <a:t>If  we don’t someone </a:t>
            </a:r>
            <a:r>
              <a:rPr lang="en-US"/>
              <a:t>else will</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149E6D0-A321-A726-E968-82CE48EF4CC7}"/>
              </a:ext>
            </a:extLst>
          </p:cNvPr>
          <p:cNvSpPr>
            <a:spLocks noGrp="1"/>
          </p:cNvSpPr>
          <p:nvPr>
            <p:ph type="sldNum" idx="12"/>
          </p:nvPr>
        </p:nvSpPr>
        <p:spPr/>
        <p:txBody>
          <a:bodyPr/>
          <a:lstStyle/>
          <a:p>
            <a:r>
              <a:rPr lang="en-GB"/>
              <a:t>Slide </a:t>
            </a:r>
            <a:fld id="{F5D8E26B-7BCF-4D25-9C89-0168A6618F18}" type="slidenum">
              <a:rPr lang="en-GB" smtClean="0"/>
              <a:pPr/>
              <a:t>9</a:t>
            </a:fld>
            <a:endParaRPr lang="en-GB" dirty="0"/>
          </a:p>
        </p:txBody>
      </p:sp>
      <p:sp>
        <p:nvSpPr>
          <p:cNvPr id="3" name="Footer Placeholder 2">
            <a:extLst>
              <a:ext uri="{FF2B5EF4-FFF2-40B4-BE49-F238E27FC236}">
                <a16:creationId xmlns:a16="http://schemas.microsoft.com/office/drawing/2014/main" id="{598B821D-1BD5-B7E6-744E-D6569865278E}"/>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8E5AF28A-ED81-03DA-569B-68C6E1AA0016}"/>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23313943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69472</TotalTime>
  <Words>1261</Words>
  <Application>Microsoft Office PowerPoint</Application>
  <PresentationFormat>Widescreen</PresentationFormat>
  <Paragraphs>113</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Proposed Changes to Response 6GHz U-NII FCC Second FNPRM </vt:lpstr>
      <vt:lpstr>References and Links</vt:lpstr>
      <vt:lpstr>Minor Things</vt:lpstr>
      <vt:lpstr>Less Minor Issues </vt:lpstr>
      <vt:lpstr>VLP Power Considerations (1)</vt:lpstr>
      <vt:lpstr>VLP Power Considerations (2)</vt:lpstr>
      <vt:lpstr>VLP Power Considerations (3)</vt:lpstr>
      <vt:lpstr>VLP Power Considerations (4)</vt:lpstr>
      <vt:lpstr>Other Things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18-24/0018r0</dc:title>
  <dc:creator>Benjamin Rolfe</dc:creator>
  <cp:keywords>Chair's opening report</cp:keywords>
  <cp:lastModifiedBy>Benjamin Rolfe</cp:lastModifiedBy>
  <cp:revision>5015</cp:revision>
  <cp:lastPrinted>1601-01-01T00:00:00Z</cp:lastPrinted>
  <dcterms:created xsi:type="dcterms:W3CDTF">2016-03-03T14:54:45Z</dcterms:created>
  <dcterms:modified xsi:type="dcterms:W3CDTF">2024-03-07T19:55:59Z</dcterms:modified>
  <cp:category>2024 January interim</cp:category>
</cp:coreProperties>
</file>