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331" r:id="rId5"/>
    <p:sldId id="688" r:id="rId6"/>
    <p:sldId id="689" r:id="rId7"/>
    <p:sldId id="690" r:id="rId8"/>
    <p:sldId id="691" r:id="rId9"/>
    <p:sldId id="692" r:id="rId10"/>
    <p:sldId id="693" r:id="rId11"/>
    <p:sldId id="694" r:id="rId12"/>
    <p:sldId id="695" r:id="rId13"/>
    <p:sldId id="696" r:id="rId14"/>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648"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xmlns=""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851224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xmlns=""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xmlns=""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xmlns=""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xmlns=""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xmlns=""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xmlns=""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2447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10</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10</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468445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045385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3</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3</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79324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4</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4</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67458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5</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5</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223213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6</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6</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731636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7</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7</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923021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8</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8</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81145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xmlns=""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xmlns=""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xmlns=""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xmlns=""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xmlns=""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9</a:t>
            </a:fld>
            <a:endParaRPr lang="en-GB" altLang="en-US"/>
          </a:p>
        </p:txBody>
      </p:sp>
      <p:sp>
        <p:nvSpPr>
          <p:cNvPr id="18439" name="Rectangle 2">
            <a:extLst>
              <a:ext uri="{FF2B5EF4-FFF2-40B4-BE49-F238E27FC236}">
                <a16:creationId xmlns:a16="http://schemas.microsoft.com/office/drawing/2014/main" xmlns=""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xmlns=""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xmlns=""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xmlns=""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9</a:t>
            </a:fld>
            <a:endParaRPr lang="en-GB" altLang="en-US"/>
          </a:p>
        </p:txBody>
      </p:sp>
      <p:sp>
        <p:nvSpPr>
          <p:cNvPr id="18443" name="Rectangle 2">
            <a:extLst>
              <a:ext uri="{FF2B5EF4-FFF2-40B4-BE49-F238E27FC236}">
                <a16:creationId xmlns:a16="http://schemas.microsoft.com/office/drawing/2014/main" xmlns=""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xmlns=""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268353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38162BB5-2F43-4C93-A65F-DE6CD46E77E8}"/>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5" name="Rectangle 5">
            <a:extLst>
              <a:ext uri="{FF2B5EF4-FFF2-40B4-BE49-F238E27FC236}">
                <a16:creationId xmlns:a16="http://schemas.microsoft.com/office/drawing/2014/main" xmlns="" id="{5C5295A9-EA8A-498A-BD6F-FB29FDF0A474}"/>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514D9B2-19E2-4D39-B902-C7695CA5DA69}"/>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5" name="Rectangle 5">
            <a:extLst>
              <a:ext uri="{FF2B5EF4-FFF2-40B4-BE49-F238E27FC236}">
                <a16:creationId xmlns:a16="http://schemas.microsoft.com/office/drawing/2014/main" xmlns="" id="{A795563E-A754-441A-B624-E05B0D0CBD8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B55944A-7797-439F-86E7-EE09F6FC9493}"/>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5" name="Rectangle 5">
            <a:extLst>
              <a:ext uri="{FF2B5EF4-FFF2-40B4-BE49-F238E27FC236}">
                <a16:creationId xmlns:a16="http://schemas.microsoft.com/office/drawing/2014/main" xmlns="" id="{9C615415-EB2D-4B72-A5C2-33558C2B2377}"/>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7529014E-E29C-478D-8CDE-9A88027343E0}"/>
              </a:ext>
            </a:extLst>
          </p:cNvPr>
          <p:cNvSpPr>
            <a:spLocks noGrp="1" noChangeArrowheads="1"/>
          </p:cNvSpPr>
          <p:nvPr>
            <p:ph type="dt" sz="half" idx="10"/>
          </p:nvPr>
        </p:nvSpPr>
        <p:spPr>
          <a:xfrm>
            <a:off x="928687" y="332601"/>
            <a:ext cx="1406139" cy="276999"/>
          </a:xfrm>
        </p:spPr>
        <p:txBody>
          <a:bodyPr/>
          <a:lstStyle>
            <a:lvl1pPr>
              <a:spcBef>
                <a:spcPct val="0"/>
              </a:spcBef>
              <a:buFontTx/>
              <a:buNone/>
              <a:defRPr/>
            </a:lvl1pPr>
          </a:lstStyle>
          <a:p>
            <a:pPr>
              <a:defRPr/>
            </a:pPr>
            <a:r>
              <a:rPr lang="en-US" altLang="en-US" dirty="0"/>
              <a:t>March 2024</a:t>
            </a:r>
            <a:endParaRPr lang="en-GB" altLang="en-US" dirty="0"/>
          </a:p>
        </p:txBody>
      </p:sp>
      <p:sp>
        <p:nvSpPr>
          <p:cNvPr id="5" name="Rectangle 5">
            <a:extLst>
              <a:ext uri="{FF2B5EF4-FFF2-40B4-BE49-F238E27FC236}">
                <a16:creationId xmlns:a16="http://schemas.microsoft.com/office/drawing/2014/main" xmlns="" id="{4EC967E2-6E9B-4605-BBEA-7F2E8AD12B77}"/>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233326DC-8A0D-407E-94EB-FA2128590767}"/>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5" name="Rectangle 5">
            <a:extLst>
              <a:ext uri="{FF2B5EF4-FFF2-40B4-BE49-F238E27FC236}">
                <a16:creationId xmlns:a16="http://schemas.microsoft.com/office/drawing/2014/main" xmlns="" id="{10F3188F-38BE-4A83-A7D3-192944DBE9A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6" name="Rectangle 6">
            <a:extLst>
              <a:ext uri="{FF2B5EF4-FFF2-40B4-BE49-F238E27FC236}">
                <a16:creationId xmlns:a16="http://schemas.microsoft.com/office/drawing/2014/main" xmlns=""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4BDD650-2424-47E3-98F1-A149E38BB68F}"/>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6" name="Footer Placeholder 5">
            <a:extLst>
              <a:ext uri="{FF2B5EF4-FFF2-40B4-BE49-F238E27FC236}">
                <a16:creationId xmlns:a16="http://schemas.microsoft.com/office/drawing/2014/main" xmlns="" id="{373F1FFB-4951-41EA-8164-B5F446A4B40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xmlns=""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642AB8B3-1849-4863-89AE-FD02F24DAE68}"/>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8" name="Rectangle 5">
            <a:extLst>
              <a:ext uri="{FF2B5EF4-FFF2-40B4-BE49-F238E27FC236}">
                <a16:creationId xmlns:a16="http://schemas.microsoft.com/office/drawing/2014/main" xmlns="" id="{5F52CA75-157C-44C6-A594-8F14F5B25EAD}"/>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9" name="Rectangle 6">
            <a:extLst>
              <a:ext uri="{FF2B5EF4-FFF2-40B4-BE49-F238E27FC236}">
                <a16:creationId xmlns:a16="http://schemas.microsoft.com/office/drawing/2014/main" xmlns=""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C9D44B1E-F24B-4165-96E9-8985EC077C7B}"/>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4" name="Rectangle 5">
            <a:extLst>
              <a:ext uri="{FF2B5EF4-FFF2-40B4-BE49-F238E27FC236}">
                <a16:creationId xmlns:a16="http://schemas.microsoft.com/office/drawing/2014/main" xmlns="" id="{A08EF126-47DF-4016-BC2A-3310AC418F18}"/>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5" name="Rectangle 6">
            <a:extLst>
              <a:ext uri="{FF2B5EF4-FFF2-40B4-BE49-F238E27FC236}">
                <a16:creationId xmlns:a16="http://schemas.microsoft.com/office/drawing/2014/main" xmlns=""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dirty="0"/>
              <a:t>March 2024</a:t>
            </a:r>
            <a:endParaRPr lang="en-GB" altLang="en-US" dirty="0"/>
          </a:p>
        </p:txBody>
      </p:sp>
      <p:sp>
        <p:nvSpPr>
          <p:cNvPr id="3" name="Rectangle 5">
            <a:extLst>
              <a:ext uri="{FF2B5EF4-FFF2-40B4-BE49-F238E27FC236}">
                <a16:creationId xmlns:a16="http://schemas.microsoft.com/office/drawing/2014/main" xmlns="" id="{E76C83DC-7CE0-4364-9DE9-2BAF8FCA4152}"/>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4" name="Rectangle 6">
            <a:extLst>
              <a:ext uri="{FF2B5EF4-FFF2-40B4-BE49-F238E27FC236}">
                <a16:creationId xmlns:a16="http://schemas.microsoft.com/office/drawing/2014/main" xmlns=""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F94671EC-64E2-4AFD-B525-CD2CF1FB5BFD}"/>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6" name="Footer Placeholder 5">
            <a:extLst>
              <a:ext uri="{FF2B5EF4-FFF2-40B4-BE49-F238E27FC236}">
                <a16:creationId xmlns:a16="http://schemas.microsoft.com/office/drawing/2014/main" xmlns="" id="{32AECCDC-152A-4934-97B0-AC6ED6A933BB}"/>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xmlns=""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0283C996-666C-4CDA-8E28-8FE98F636413}"/>
              </a:ext>
            </a:extLst>
          </p:cNvPr>
          <p:cNvSpPr>
            <a:spLocks noGrp="1" noChangeArrowheads="1"/>
          </p:cNvSpPr>
          <p:nvPr>
            <p:ph type="dt" sz="half" idx="10"/>
          </p:nvPr>
        </p:nvSpPr>
        <p:spPr/>
        <p:txBody>
          <a:bodyPr/>
          <a:lstStyle>
            <a:lvl1pPr>
              <a:defRPr/>
            </a:lvl1pPr>
          </a:lstStyle>
          <a:p>
            <a:pPr>
              <a:defRPr/>
            </a:pPr>
            <a:r>
              <a:rPr lang="en-US" altLang="en-US" dirty="0"/>
              <a:t>March 2024</a:t>
            </a:r>
            <a:endParaRPr lang="en-GB" altLang="en-US" dirty="0"/>
          </a:p>
        </p:txBody>
      </p:sp>
      <p:sp>
        <p:nvSpPr>
          <p:cNvPr id="6" name="Footer Placeholder 5">
            <a:extLst>
              <a:ext uri="{FF2B5EF4-FFF2-40B4-BE49-F238E27FC236}">
                <a16:creationId xmlns:a16="http://schemas.microsoft.com/office/drawing/2014/main" xmlns="" id="{1F8BFBCF-4A28-436E-B4E2-9F8A24B2AFF4}"/>
              </a:ext>
            </a:extLst>
          </p:cNvPr>
          <p:cNvSpPr>
            <a:spLocks noGrp="1" noChangeArrowheads="1"/>
          </p:cNvSpPr>
          <p:nvPr>
            <p:ph type="ftr" sz="quarter" idx="11"/>
          </p:nvPr>
        </p:nvSpPr>
        <p:spPr>
          <a:xfrm>
            <a:off x="10016523" y="6475413"/>
            <a:ext cx="1375377" cy="184666"/>
          </a:xfrm>
        </p:spPr>
        <p:txBody>
          <a:bodyPr/>
          <a:lstStyle>
            <a:lvl1pPr>
              <a:defRPr/>
            </a:lvl1pPr>
          </a:lstStyle>
          <a:p>
            <a:pPr>
              <a:defRPr/>
            </a:pPr>
            <a:r>
              <a:rPr lang="en-GB" dirty="0"/>
              <a:t>Andrea Mora (ANFR)</a:t>
            </a:r>
          </a:p>
        </p:txBody>
      </p:sp>
      <p:sp>
        <p:nvSpPr>
          <p:cNvPr id="7" name="Slide Number Placeholder 6">
            <a:extLst>
              <a:ext uri="{FF2B5EF4-FFF2-40B4-BE49-F238E27FC236}">
                <a16:creationId xmlns:a16="http://schemas.microsoft.com/office/drawing/2014/main" xmlns=""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928687" y="332601"/>
            <a:ext cx="153042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March 2024</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10016523" y="6475413"/>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Andrea Mora (ANFR)</a:t>
            </a:r>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802.18-24/0025r0</a:t>
            </a:r>
            <a:endParaRPr lang="en-GB" altLang="en-US" sz="1800" b="1" dirty="0"/>
          </a:p>
        </p:txBody>
      </p:sp>
      <p:sp>
        <p:nvSpPr>
          <p:cNvPr id="1032" name="Line 8">
            <a:extLst>
              <a:ext uri="{FF2B5EF4-FFF2-40B4-BE49-F238E27FC236}">
                <a16:creationId xmlns:a16="http://schemas.microsoft.com/office/drawing/2014/main" xmlns=""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914400" y="6475413"/>
            <a:ext cx="123110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Invited</a:t>
            </a:r>
            <a:r>
              <a:rPr lang="en-GB" altLang="en-US" baseline="0" dirty="0"/>
              <a:t> presentation</a:t>
            </a:r>
            <a:endParaRPr lang="en-GB" altLang="en-US" dirty="0"/>
          </a:p>
        </p:txBody>
      </p:sp>
      <p:sp>
        <p:nvSpPr>
          <p:cNvPr id="1034" name="Line 10">
            <a:extLst>
              <a:ext uri="{FF2B5EF4-FFF2-40B4-BE49-F238E27FC236}">
                <a16:creationId xmlns:a16="http://schemas.microsoft.com/office/drawing/2014/main" xmlns=""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xmlns="" id="{EB8D47FA-9379-4FE3-9170-9C2567C95305}"/>
              </a:ext>
            </a:extLst>
          </p:cNvPr>
          <p:cNvSpPr>
            <a:spLocks noGrp="1"/>
          </p:cNvSpPr>
          <p:nvPr>
            <p:ph type="ftr" sz="quarter" idx="11"/>
          </p:nvPr>
        </p:nvSpPr>
        <p:spPr>
          <a:xfrm>
            <a:off x="9635008" y="6475413"/>
            <a:ext cx="175689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pl-PL" altLang="en-US" sz="1200" b="0" dirty="0"/>
              <a:t>Aleksander </a:t>
            </a:r>
            <a:r>
              <a:rPr lang="pl-PL" altLang="en-US" sz="1200" b="0" dirty="0" err="1"/>
              <a:t>Soltysik</a:t>
            </a:r>
            <a:r>
              <a:rPr lang="pl-PL" altLang="en-US" sz="1200" b="0" dirty="0"/>
              <a:t>, RSPG</a:t>
            </a:r>
            <a:endParaRPr lang="en-GB" altLang="en-US" sz="1200" b="0" dirty="0"/>
          </a:p>
        </p:txBody>
      </p:sp>
      <p:sp>
        <p:nvSpPr>
          <p:cNvPr id="15363" name="Slide Number Placeholder 5">
            <a:extLst>
              <a:ext uri="{FF2B5EF4-FFF2-40B4-BE49-F238E27FC236}">
                <a16:creationId xmlns:a16="http://schemas.microsoft.com/office/drawing/2014/main" xmlns=""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2" name="Date Placeholder 1">
            <a:extLst>
              <a:ext uri="{FF2B5EF4-FFF2-40B4-BE49-F238E27FC236}">
                <a16:creationId xmlns:a16="http://schemas.microsoft.com/office/drawing/2014/main" xmlns="" id="{F2A9370F-25ED-AD25-9B6F-138F181E6136}"/>
              </a:ext>
            </a:extLst>
          </p:cNvPr>
          <p:cNvSpPr>
            <a:spLocks noGrp="1"/>
          </p:cNvSpPr>
          <p:nvPr>
            <p:ph type="dt" sz="half" idx="10"/>
          </p:nvPr>
        </p:nvSpPr>
        <p:spPr>
          <a:xfrm>
            <a:off x="928687" y="324135"/>
            <a:ext cx="1522281" cy="276999"/>
          </a:xfrm>
        </p:spPr>
        <p:txBody>
          <a:bodyPr/>
          <a:lstStyle/>
          <a:p>
            <a:pPr>
              <a:defRPr/>
            </a:pPr>
            <a:r>
              <a:rPr lang="en-US" altLang="en-US" dirty="0"/>
              <a:t>March 2024</a:t>
            </a:r>
            <a:endParaRPr lang="en-GB" altLang="en-US" dirty="0"/>
          </a:p>
        </p:txBody>
      </p:sp>
      <p:sp>
        <p:nvSpPr>
          <p:cNvPr id="11"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l-PL" dirty="0">
                <a:latin typeface="Times New Roman" charset="0"/>
              </a:rPr>
              <a:t>RSPG </a:t>
            </a:r>
            <a:r>
              <a:rPr lang="pl-PL" dirty="0" err="1">
                <a:latin typeface="Times New Roman" charset="0"/>
              </a:rPr>
              <a:t>Work</a:t>
            </a:r>
            <a:r>
              <a:rPr lang="pl-PL" dirty="0">
                <a:latin typeface="Times New Roman" charset="0"/>
              </a:rPr>
              <a:t> </a:t>
            </a:r>
            <a:r>
              <a:rPr lang="pl-PL" dirty="0" err="1">
                <a:latin typeface="Times New Roman" charset="0"/>
              </a:rPr>
              <a:t>Programme</a:t>
            </a:r>
            <a:r>
              <a:rPr lang="pl-PL" dirty="0">
                <a:latin typeface="Times New Roman" charset="0"/>
              </a:rPr>
              <a:t> 2024/2025</a:t>
            </a:r>
            <a:endParaRPr lang="en-GB" dirty="0"/>
          </a:p>
        </p:txBody>
      </p:sp>
      <p:sp>
        <p:nvSpPr>
          <p:cNvPr id="12" name="Rectangle 2"/>
          <p:cNvSpPr txBox="1">
            <a:spLocks noChangeArrowheads="1"/>
          </p:cNvSpPr>
          <p:nvPr/>
        </p:nvSpPr>
        <p:spPr bwMode="auto">
          <a:xfrm>
            <a:off x="3505200" y="2502694"/>
            <a:ext cx="7772400" cy="771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 </a:t>
            </a:r>
            <a:r>
              <a:rPr lang="en-GB" sz="2000" b="0" kern="0" dirty="0"/>
              <a:t>14 March 2024</a:t>
            </a:r>
          </a:p>
        </p:txBody>
      </p:sp>
      <p:sp>
        <p:nvSpPr>
          <p:cNvPr id="13" name="Rectangle 4"/>
          <p:cNvSpPr>
            <a:spLocks noChangeArrowheads="1"/>
          </p:cNvSpPr>
          <p:nvPr/>
        </p:nvSpPr>
        <p:spPr bwMode="auto">
          <a:xfrm>
            <a:off x="2971800" y="3657600"/>
            <a:ext cx="3697447"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a:t>
            </a:r>
            <a:r>
              <a:rPr lang="pl-PL" sz="2000" b="1" dirty="0">
                <a:solidFill>
                  <a:srgbClr val="000000"/>
                </a:solidFill>
              </a:rPr>
              <a:t> Aleksander </a:t>
            </a:r>
            <a:r>
              <a:rPr lang="pl-PL" sz="2000" b="1" dirty="0" err="1">
                <a:solidFill>
                  <a:srgbClr val="000000"/>
                </a:solidFill>
              </a:rPr>
              <a:t>Soltysik</a:t>
            </a:r>
            <a:endParaRPr lang="en-GB" sz="2000" b="1" dirty="0">
              <a:solidFill>
                <a:srgbClr val="000000"/>
              </a:solidFill>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1538884398"/>
              </p:ext>
            </p:extLst>
          </p:nvPr>
        </p:nvGraphicFramePr>
        <p:xfrm>
          <a:off x="2884488" y="4038600"/>
          <a:ext cx="6988175" cy="3676650"/>
        </p:xfrm>
        <a:graphic>
          <a:graphicData uri="http://schemas.openxmlformats.org/presentationml/2006/ole">
            <mc:AlternateContent xmlns:mc="http://schemas.openxmlformats.org/markup-compatibility/2006">
              <mc:Choice xmlns:v="urn:schemas-microsoft-com:vml" Requires="v">
                <p:oleObj spid="_x0000_s1037" name="Document" r:id="rId5" imgW="8631283" imgH="4556015" progId="Word.Document.8">
                  <p:embed/>
                </p:oleObj>
              </mc:Choice>
              <mc:Fallback>
                <p:oleObj name="Document" r:id="rId5" imgW="8631283" imgH="4556015" progId="Word.Document.8">
                  <p:embed/>
                  <p:pic>
                    <p:nvPicPr>
                      <p:cNvPr id="0" name=""/>
                      <p:cNvPicPr>
                        <a:picLocks noChangeAspect="1" noChangeArrowheads="1"/>
                      </p:cNvPicPr>
                      <p:nvPr/>
                    </p:nvPicPr>
                    <p:blipFill>
                      <a:blip r:embed="rId6"/>
                      <a:srcRect/>
                      <a:stretch>
                        <a:fillRect/>
                      </a:stretch>
                    </p:blipFill>
                    <p:spPr bwMode="auto">
                      <a:xfrm>
                        <a:off x="2884488" y="4038600"/>
                        <a:ext cx="6988175" cy="3676650"/>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10</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86305" y="6475413"/>
            <a:ext cx="170559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a:t>Aleksander Soltysik,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a:t>RSPG on </a:t>
            </a:r>
            <a:r>
              <a:rPr lang="pl-PL" altLang="en-US" kern="0" dirty="0" err="1"/>
              <a:t>climate</a:t>
            </a:r>
            <a:r>
              <a:rPr lang="pl-PL" altLang="en-US" kern="0" dirty="0"/>
              <a:t> </a:t>
            </a:r>
            <a:r>
              <a:rPr lang="pl-PL" altLang="en-US" kern="0" dirty="0" err="1"/>
              <a:t>change</a:t>
            </a:r>
            <a:r>
              <a:rPr lang="pl-PL" altLang="en-US" kern="0" dirty="0"/>
              <a:t> </a:t>
            </a:r>
            <a:r>
              <a:rPr lang="pl-PL" altLang="en-US" kern="0" dirty="0" err="1"/>
              <a:t>issues</a:t>
            </a:r>
            <a:endParaRPr lang="pl-PL" altLang="en-US" kern="0" dirty="0"/>
          </a:p>
          <a:p>
            <a:pPr>
              <a:buFont typeface="Wingdings" panose="05000000000000000000" pitchFamily="2" charset="2"/>
              <a:buChar char="v"/>
            </a:pPr>
            <a:r>
              <a:rPr lang="en-IE" b="0" dirty="0"/>
              <a:t>The RSPG believes that Climate change is of utmost importance. </a:t>
            </a:r>
            <a:endParaRPr lang="pl-PL" b="0" dirty="0"/>
          </a:p>
          <a:p>
            <a:pPr algn="just">
              <a:buFont typeface="Wingdings" panose="05000000000000000000" pitchFamily="2" charset="2"/>
              <a:buChar char="v"/>
            </a:pPr>
            <a:r>
              <a:rPr lang="en-IE" b="0" dirty="0"/>
              <a:t>The RSPG believes that this work is progressing in the right direction, but it has not yet matured sufficiently in order to enable the Group to analyse the role of spectrum use in more detail.</a:t>
            </a:r>
            <a:endParaRPr lang="pl-PL" b="0" dirty="0"/>
          </a:p>
          <a:p>
            <a:pPr algn="just">
              <a:buFont typeface="Wingdings" panose="05000000000000000000" pitchFamily="2" charset="2"/>
              <a:buChar char="v"/>
            </a:pPr>
            <a:r>
              <a:rPr lang="en-IE" b="0" dirty="0"/>
              <a:t>In the current situation, it seems unlikely that RSPG will be able to determine any concrete recommendations on how spectrum policies can facilitate a green digital transition for Europe, to be included within an opinion within the next two years.</a:t>
            </a:r>
            <a:endParaRPr lang="pl-PL" b="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323357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35008" y="6475413"/>
            <a:ext cx="175689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dirty="0"/>
              <a:t>Aleksander </a:t>
            </a:r>
            <a:r>
              <a:rPr lang="pl-PL" sz="1200" b="0" dirty="0" err="1"/>
              <a:t>Soltysik</a:t>
            </a:r>
            <a:r>
              <a:rPr lang="pl-PL" sz="1200" b="0" dirty="0"/>
              <a:t>,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128713" y="1752600"/>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pl-PL" dirty="0"/>
              <a:t>P</a:t>
            </a:r>
            <a:r>
              <a:rPr lang="en-US" dirty="0" err="1"/>
              <a:t>ublic</a:t>
            </a:r>
            <a:r>
              <a:rPr lang="en-US" dirty="0"/>
              <a:t> consultation</a:t>
            </a:r>
            <a:r>
              <a:rPr lang="pl-PL" dirty="0"/>
              <a:t>s: </a:t>
            </a:r>
            <a:r>
              <a:rPr lang="pl-PL" sz="2000" b="0" dirty="0" err="1"/>
              <a:t>October</a:t>
            </a:r>
            <a:r>
              <a:rPr lang="pl-PL" sz="2000" b="0" dirty="0"/>
              <a:t> 30th – </a:t>
            </a:r>
            <a:r>
              <a:rPr lang="pl-PL" sz="2000" b="0" dirty="0" err="1"/>
              <a:t>December</a:t>
            </a:r>
            <a:r>
              <a:rPr lang="pl-PL" sz="2000" b="0" dirty="0"/>
              <a:t> 15th 2023</a:t>
            </a:r>
          </a:p>
          <a:p>
            <a:pPr marL="0" indent="0">
              <a:buNone/>
            </a:pPr>
            <a:r>
              <a:rPr lang="pl-PL" dirty="0" err="1"/>
              <a:t>Inputs</a:t>
            </a:r>
            <a:r>
              <a:rPr lang="pl-PL" dirty="0"/>
              <a:t> </a:t>
            </a:r>
            <a:r>
              <a:rPr lang="pl-PL" dirty="0" err="1"/>
              <a:t>received</a:t>
            </a:r>
            <a:r>
              <a:rPr lang="pl-PL" dirty="0"/>
              <a:t>: </a:t>
            </a:r>
            <a:r>
              <a:rPr lang="pl-PL" sz="2000" b="0" dirty="0"/>
              <a:t>25 </a:t>
            </a:r>
            <a:r>
              <a:rPr lang="pl-PL" sz="2000" b="0" dirty="0" err="1"/>
              <a:t>inputs</a:t>
            </a:r>
            <a:r>
              <a:rPr lang="pl-PL" sz="2000" b="0" dirty="0"/>
              <a:t> </a:t>
            </a:r>
            <a:endParaRPr lang="pl-PL" sz="1800" b="0" dirty="0"/>
          </a:p>
          <a:p>
            <a:pPr marL="0" indent="0">
              <a:buNone/>
            </a:pPr>
            <a:r>
              <a:rPr lang="pl-PL" dirty="0" err="1"/>
              <a:t>Work</a:t>
            </a:r>
            <a:r>
              <a:rPr lang="pl-PL" dirty="0"/>
              <a:t> </a:t>
            </a:r>
            <a:r>
              <a:rPr lang="pl-PL" dirty="0" err="1"/>
              <a:t>items</a:t>
            </a:r>
            <a:r>
              <a:rPr lang="pl-PL" dirty="0"/>
              <a:t>:</a:t>
            </a:r>
          </a:p>
          <a:p>
            <a:r>
              <a:rPr lang="en-US" sz="2000" b="0" dirty="0"/>
              <a:t>Peer review, including exchanges of good practices for issues such as climate change</a:t>
            </a:r>
            <a:r>
              <a:rPr lang="pl-PL" sz="2000" b="0" dirty="0"/>
              <a:t>;</a:t>
            </a:r>
          </a:p>
          <a:p>
            <a:r>
              <a:rPr lang="en-US" sz="2000" b="0" dirty="0"/>
              <a:t>Good offices</a:t>
            </a:r>
            <a:r>
              <a:rPr lang="pl-PL" sz="2000" b="0" dirty="0"/>
              <a:t>;</a:t>
            </a:r>
          </a:p>
          <a:p>
            <a:r>
              <a:rPr lang="en-US" sz="2000" b="0" dirty="0"/>
              <a:t>WRC (WRC-23 results / identifying EU issues for WRC-27)</a:t>
            </a:r>
            <a:r>
              <a:rPr lang="pl-PL" sz="2000" b="0" dirty="0"/>
              <a:t>;</a:t>
            </a:r>
          </a:p>
          <a:p>
            <a:r>
              <a:rPr lang="en-US" sz="2000" b="0" dirty="0"/>
              <a:t>Long-term vision for the upper 6 GHz</a:t>
            </a:r>
            <a:r>
              <a:rPr lang="pl-PL" sz="2000" b="0" dirty="0"/>
              <a:t>;</a:t>
            </a:r>
          </a:p>
          <a:p>
            <a:r>
              <a:rPr lang="en-US" sz="2000" b="0" dirty="0"/>
              <a:t>6G strategic vision: Report on coverage/capacity needs for preparing a 6G spectrum roadmap</a:t>
            </a:r>
            <a:r>
              <a:rPr lang="pl-PL" sz="2000" b="0" dirty="0"/>
              <a:t>;</a:t>
            </a:r>
          </a:p>
          <a:p>
            <a:r>
              <a:rPr lang="en-US" sz="2000" b="0" dirty="0"/>
              <a:t>Future usage of the band 470-694 MHz in the EU</a:t>
            </a:r>
            <a:r>
              <a:rPr lang="pl-PL" sz="2000" b="0" dirty="0"/>
              <a:t>;</a:t>
            </a:r>
          </a:p>
          <a:p>
            <a:r>
              <a:rPr lang="en-US" sz="2000" b="0" dirty="0"/>
              <a:t>Strategic spectrum matters, in the context of the future RSPP and</a:t>
            </a:r>
            <a:r>
              <a:rPr lang="pl-PL" sz="2000" b="0" dirty="0"/>
              <a:t>/</a:t>
            </a:r>
            <a:r>
              <a:rPr lang="pl-PL" sz="2000" b="0" dirty="0" err="1"/>
              <a:t>or</a:t>
            </a:r>
            <a:r>
              <a:rPr lang="pl-PL" sz="2000" b="0" dirty="0"/>
              <a:t> </a:t>
            </a:r>
            <a:r>
              <a:rPr lang="en-US" sz="2000" b="0" dirty="0"/>
              <a:t>Digital Network Act</a:t>
            </a:r>
            <a:r>
              <a:rPr lang="pl-PL" sz="2000" b="0" dirty="0"/>
              <a:t>.</a:t>
            </a:r>
            <a:endParaRPr lang="en-US" sz="2000" b="0" dirty="0"/>
          </a:p>
          <a:p>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4042038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3</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35008" y="6475413"/>
            <a:ext cx="175689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dirty="0"/>
              <a:t>Aleksander </a:t>
            </a:r>
            <a:r>
              <a:rPr lang="pl-PL" sz="1200" b="0" dirty="0" err="1"/>
              <a:t>Soltysik</a:t>
            </a:r>
            <a:r>
              <a:rPr lang="pl-PL" sz="1200" b="0" dirty="0"/>
              <a:t>,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a:t>Peer </a:t>
            </a:r>
            <a:r>
              <a:rPr lang="pl-PL" altLang="en-US" kern="0" dirty="0" err="1"/>
              <a:t>Review</a:t>
            </a:r>
            <a:r>
              <a:rPr lang="pl-PL" altLang="en-US" kern="0" dirty="0"/>
              <a:t> and </a:t>
            </a:r>
            <a:r>
              <a:rPr lang="pl-PL" altLang="en-US" kern="0" dirty="0" err="1"/>
              <a:t>Member</a:t>
            </a:r>
            <a:r>
              <a:rPr lang="pl-PL" altLang="en-US" kern="0" dirty="0"/>
              <a:t> </a:t>
            </a:r>
            <a:r>
              <a:rPr lang="pl-PL" altLang="en-US" kern="0" dirty="0" err="1"/>
              <a:t>States</a:t>
            </a:r>
            <a:r>
              <a:rPr lang="pl-PL" altLang="en-US" kern="0" dirty="0"/>
              <a:t> </a:t>
            </a:r>
            <a:r>
              <a:rPr lang="pl-PL" altLang="en-US" kern="0" dirty="0" err="1"/>
              <a:t>cooperation</a:t>
            </a:r>
            <a:endParaRPr lang="pl-PL" altLang="en-US" kern="0" dirty="0"/>
          </a:p>
          <a:p>
            <a:pPr>
              <a:buFont typeface="Wingdings" panose="05000000000000000000" pitchFamily="2" charset="2"/>
              <a:buChar char="v"/>
            </a:pPr>
            <a:r>
              <a:rPr lang="en-GB" b="0" dirty="0"/>
              <a:t>Peer Review Forums according to Article 35 EECC with regard to harmonised spectrum</a:t>
            </a:r>
            <a:r>
              <a:rPr lang="pl-PL" b="0" dirty="0"/>
              <a:t>;</a:t>
            </a:r>
          </a:p>
          <a:p>
            <a:pPr>
              <a:buFont typeface="Wingdings" panose="05000000000000000000" pitchFamily="2" charset="2"/>
              <a:buChar char="v"/>
            </a:pPr>
            <a:r>
              <a:rPr lang="pl-PL" b="0" dirty="0"/>
              <a:t>E</a:t>
            </a:r>
            <a:r>
              <a:rPr lang="en-US" b="0" dirty="0" err="1"/>
              <a:t>xchange</a:t>
            </a:r>
            <a:r>
              <a:rPr lang="en-US" b="0" dirty="0"/>
              <a:t> of good practices </a:t>
            </a:r>
            <a:r>
              <a:rPr lang="en-GB" b="0" dirty="0"/>
              <a:t>of awards, and other issues, as appropriate</a:t>
            </a:r>
            <a:r>
              <a:rPr lang="pl-PL" b="0" dirty="0"/>
              <a:t>, i.e. </a:t>
            </a:r>
            <a:r>
              <a:rPr lang="en-US" b="0" dirty="0"/>
              <a:t>climate change</a:t>
            </a:r>
            <a:r>
              <a:rPr lang="pl-PL" b="0" dirty="0"/>
              <a:t>;</a:t>
            </a:r>
          </a:p>
          <a:p>
            <a:pPr>
              <a:buFont typeface="Wingdings" panose="05000000000000000000" pitchFamily="2" charset="2"/>
              <a:buChar char="v"/>
            </a:pPr>
            <a:r>
              <a:rPr lang="en-GB" b="0" dirty="0"/>
              <a:t>Annual reports according to Article 35 (8) EECC (published each February), and interim reports as appropriate</a:t>
            </a:r>
            <a:r>
              <a:rPr lang="pl-PL" b="0" dirty="0"/>
              <a:t>.</a:t>
            </a:r>
          </a:p>
          <a:p>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1516024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4</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35008" y="6475413"/>
            <a:ext cx="175689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dirty="0"/>
              <a:t>Aleksander </a:t>
            </a:r>
            <a:r>
              <a:rPr lang="pl-PL" sz="1200" b="0" dirty="0" err="1"/>
              <a:t>Soltysik</a:t>
            </a:r>
            <a:r>
              <a:rPr lang="pl-PL" sz="1200" b="0" dirty="0"/>
              <a:t>,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a:t>WRC</a:t>
            </a:r>
          </a:p>
          <a:p>
            <a:pPr>
              <a:buFont typeface="Wingdings" panose="05000000000000000000" pitchFamily="2" charset="2"/>
              <a:buChar char="v"/>
            </a:pPr>
            <a:r>
              <a:rPr lang="en-US" b="0" dirty="0"/>
              <a:t>Review and report on the outcome of WRC-23, including the Agenda for the next WRC and identify any issues of relevance for EU spectrum policy. </a:t>
            </a:r>
            <a:endParaRPr lang="pl-PL" b="0" dirty="0"/>
          </a:p>
          <a:p>
            <a:pPr>
              <a:buFont typeface="Wingdings" panose="05000000000000000000" pitchFamily="2" charset="2"/>
              <a:buChar char="v"/>
            </a:pPr>
            <a:r>
              <a:rPr lang="en-US" b="0" dirty="0"/>
              <a:t>Prepare an Interim Opinion identifying the main themes of WRC-27 where there is an EU policy in place, taking into account relevant spectrum harmonization measures. </a:t>
            </a:r>
            <a:endParaRPr lang="pl-PL" b="0" dirty="0"/>
          </a:p>
          <a:p>
            <a:pPr marL="0" indent="0">
              <a:buNone/>
            </a:pPr>
            <a:r>
              <a:rPr lang="en-US" u="sng" dirty="0"/>
              <a:t>Time schedule:</a:t>
            </a:r>
            <a:endParaRPr lang="pl-PL" sz="2000" u="sng" dirty="0"/>
          </a:p>
          <a:p>
            <a:pPr>
              <a:buFont typeface="Courier New" panose="02070309020205020404" pitchFamily="49" charset="0"/>
              <a:buChar char="o"/>
            </a:pPr>
            <a:r>
              <a:rPr lang="en-US" sz="2400" b="0" dirty="0"/>
              <a:t>Report on the result of the WRC-23: June 2024</a:t>
            </a:r>
            <a:endParaRPr lang="pl-PL" b="0" dirty="0"/>
          </a:p>
          <a:p>
            <a:pPr>
              <a:buFont typeface="Courier New" panose="02070309020205020404" pitchFamily="49" charset="0"/>
              <a:buChar char="o"/>
            </a:pPr>
            <a:r>
              <a:rPr lang="en-US" sz="2400" b="0" dirty="0"/>
              <a:t>Interim Opinion on WRC-27: June 2025</a:t>
            </a:r>
            <a:endParaRPr lang="pl-PL" sz="2400" b="0" dirty="0"/>
          </a:p>
          <a:p>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2123916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5</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86305" y="6475413"/>
            <a:ext cx="170559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a:t>Aleksander Soltysik,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a:t>Good </a:t>
            </a:r>
            <a:r>
              <a:rPr lang="pl-PL" altLang="en-US" kern="0" dirty="0" err="1"/>
              <a:t>Offices</a:t>
            </a:r>
            <a:r>
              <a:rPr lang="pl-PL" altLang="en-US" kern="0" dirty="0"/>
              <a:t> to </a:t>
            </a:r>
            <a:r>
              <a:rPr lang="pl-PL" altLang="en-US" kern="0" dirty="0" err="1"/>
              <a:t>assis</a:t>
            </a:r>
            <a:r>
              <a:rPr lang="pl-PL" altLang="en-US" kern="0" dirty="0"/>
              <a:t> in </a:t>
            </a:r>
            <a:r>
              <a:rPr lang="pl-PL" altLang="en-US" kern="0" dirty="0" err="1"/>
              <a:t>bilateral</a:t>
            </a:r>
            <a:r>
              <a:rPr lang="pl-PL" altLang="en-US" kern="0" dirty="0"/>
              <a:t> </a:t>
            </a:r>
            <a:r>
              <a:rPr lang="pl-PL" altLang="en-US" kern="0" dirty="0" err="1"/>
              <a:t>negotiations</a:t>
            </a:r>
            <a:r>
              <a:rPr lang="pl-PL" altLang="en-US" kern="0" dirty="0"/>
              <a:t> </a:t>
            </a:r>
            <a:r>
              <a:rPr lang="pl-PL" altLang="en-US" kern="0" dirty="0" err="1"/>
              <a:t>between</a:t>
            </a:r>
            <a:r>
              <a:rPr lang="pl-PL" altLang="en-US" kern="0" dirty="0"/>
              <a:t> </a:t>
            </a:r>
            <a:r>
              <a:rPr lang="pl-PL" altLang="en-US" kern="0" dirty="0" err="1"/>
              <a:t>Member</a:t>
            </a:r>
            <a:r>
              <a:rPr lang="pl-PL" altLang="en-US" kern="0" dirty="0"/>
              <a:t> </a:t>
            </a:r>
            <a:r>
              <a:rPr lang="pl-PL" altLang="en-US" kern="0" dirty="0" err="1"/>
              <a:t>States</a:t>
            </a:r>
            <a:endParaRPr lang="pl-PL" altLang="en-US" kern="0" dirty="0"/>
          </a:p>
          <a:p>
            <a:endParaRPr lang="pl-PL" altLang="en-US" kern="0" dirty="0"/>
          </a:p>
          <a:p>
            <a:pPr algn="just">
              <a:buFont typeface="Wingdings" panose="05000000000000000000" pitchFamily="2" charset="2"/>
              <a:buChar char="v"/>
            </a:pPr>
            <a:r>
              <a:rPr lang="en-US" b="0" dirty="0"/>
              <a:t>Good Offices will continue to provide support to the European Commission in negotiations between Member States and countries outside the EU with relevant enhancements foreseen in the RSPG Opinion on “The Future of electronic communication sector and its infrastructure” i.e. </a:t>
            </a:r>
            <a:r>
              <a:rPr lang="en-US" b="0" i="1" dirty="0"/>
              <a:t>define, with the relevant Member States and Commission, the work plan, the negotiation targets/objectives, timeline and the actions to carry out in coordination with third countries</a:t>
            </a:r>
            <a:r>
              <a:rPr lang="en-US" b="0" dirty="0"/>
              <a:t>.</a:t>
            </a:r>
            <a:endParaRPr lang="pl-PL" b="0" dirty="0"/>
          </a:p>
          <a:p>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127940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6</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86305" y="6475413"/>
            <a:ext cx="170559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a:t>Aleksander Soltysik,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err="1"/>
              <a:t>Long</a:t>
            </a:r>
            <a:r>
              <a:rPr lang="pl-PL" altLang="en-US" kern="0" dirty="0"/>
              <a:t> term </a:t>
            </a:r>
            <a:r>
              <a:rPr lang="pl-PL" altLang="en-US" kern="0" dirty="0" err="1"/>
              <a:t>vision</a:t>
            </a:r>
            <a:r>
              <a:rPr lang="pl-PL" altLang="en-US" kern="0" dirty="0"/>
              <a:t> for </a:t>
            </a:r>
            <a:r>
              <a:rPr lang="pl-PL" altLang="en-US" kern="0" dirty="0" err="1"/>
              <a:t>upper</a:t>
            </a:r>
            <a:r>
              <a:rPr lang="pl-PL" altLang="en-US" kern="0" dirty="0"/>
              <a:t> 6GHz band</a:t>
            </a:r>
          </a:p>
          <a:p>
            <a:pPr algn="just">
              <a:buFont typeface="Wingdings" panose="05000000000000000000" pitchFamily="2" charset="2"/>
              <a:buChar char="v"/>
            </a:pPr>
            <a:r>
              <a:rPr lang="pl-PL" b="0" dirty="0"/>
              <a:t>To b</a:t>
            </a:r>
            <a:r>
              <a:rPr lang="en-GB" b="0" dirty="0" err="1"/>
              <a:t>uild</a:t>
            </a:r>
            <a:r>
              <a:rPr lang="en-GB" b="0" dirty="0"/>
              <a:t> a long-term vision for the upper 6 GHz band </a:t>
            </a:r>
            <a:r>
              <a:rPr lang="pl-PL" b="0" dirty="0"/>
              <a:t>and</a:t>
            </a:r>
            <a:r>
              <a:rPr lang="en-GB" b="0" dirty="0"/>
              <a:t> </a:t>
            </a:r>
            <a:r>
              <a:rPr lang="en-GB" b="0" dirty="0" err="1"/>
              <a:t>provid</a:t>
            </a:r>
            <a:r>
              <a:rPr lang="pl-PL" b="0" dirty="0"/>
              <a:t>e</a:t>
            </a:r>
            <a:r>
              <a:rPr lang="en-GB" b="0" dirty="0"/>
              <a:t> policy recommendations on </a:t>
            </a:r>
            <a:r>
              <a:rPr lang="pl-PL" b="0" dirty="0" err="1"/>
              <a:t>how</a:t>
            </a:r>
            <a:r>
              <a:rPr lang="pl-PL" b="0" dirty="0"/>
              <a:t> to </a:t>
            </a:r>
            <a:r>
              <a:rPr lang="en-GB" b="0" dirty="0"/>
              <a:t>best organise the future use of this band in Europe</a:t>
            </a:r>
            <a:r>
              <a:rPr lang="pl-PL" b="0" dirty="0"/>
              <a:t>.</a:t>
            </a:r>
          </a:p>
          <a:p>
            <a:pPr lvl="1" algn="just">
              <a:buFont typeface="Wingdings" panose="05000000000000000000" pitchFamily="2" charset="2"/>
              <a:buChar char="§"/>
            </a:pPr>
            <a:r>
              <a:rPr lang="en-GB" dirty="0"/>
              <a:t>The results of the (ongoing) technical studies in CEPT regarding the upper </a:t>
            </a:r>
            <a:br>
              <a:rPr lang="en-GB" dirty="0"/>
            </a:br>
            <a:r>
              <a:rPr lang="en-GB" dirty="0"/>
              <a:t>6 GHz band</a:t>
            </a:r>
            <a:r>
              <a:rPr lang="pl-PL" dirty="0"/>
              <a:t>;</a:t>
            </a:r>
          </a:p>
          <a:p>
            <a:pPr lvl="1" algn="just">
              <a:buFont typeface="Wingdings" panose="05000000000000000000" pitchFamily="2" charset="2"/>
              <a:buChar char="§"/>
            </a:pPr>
            <a:r>
              <a:rPr lang="en-GB" dirty="0"/>
              <a:t>The need to ensure continuous operation of WAS/RLANs in the adjacent lower 6 GHz band (5945-6425 MHz)</a:t>
            </a:r>
            <a:r>
              <a:rPr lang="pl-PL" dirty="0"/>
              <a:t>.</a:t>
            </a:r>
          </a:p>
          <a:p>
            <a:pPr marL="0" indent="0" algn="just">
              <a:buNone/>
            </a:pPr>
            <a:r>
              <a:rPr lang="en-GB" u="sng" dirty="0"/>
              <a:t>Time schedule</a:t>
            </a:r>
            <a:r>
              <a:rPr lang="pl-PL" u="sng" dirty="0"/>
              <a:t>:</a:t>
            </a:r>
            <a:r>
              <a:rPr lang="en-GB" u="sng" dirty="0"/>
              <a:t> </a:t>
            </a:r>
            <a:endParaRPr lang="pl-PL" dirty="0"/>
          </a:p>
          <a:p>
            <a:pPr algn="just">
              <a:buFont typeface="Courier New" panose="02070309020205020404" pitchFamily="49" charset="0"/>
              <a:buChar char="o"/>
            </a:pPr>
            <a:r>
              <a:rPr lang="en-GB" b="0" dirty="0"/>
              <a:t>Draft Opinion for Public consultation: February 2025 </a:t>
            </a:r>
            <a:endParaRPr lang="pl-PL" b="0" dirty="0"/>
          </a:p>
          <a:p>
            <a:pPr algn="just">
              <a:buFont typeface="Courier New" panose="02070309020205020404" pitchFamily="49" charset="0"/>
              <a:buChar char="o"/>
            </a:pPr>
            <a:r>
              <a:rPr lang="en-GB" b="0" dirty="0"/>
              <a:t>Final Opinion: June 2025</a:t>
            </a:r>
            <a:endParaRPr lang="pl-PL" b="0" dirty="0"/>
          </a:p>
          <a:p>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1497658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7</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86305" y="6475413"/>
            <a:ext cx="170559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a:t>Aleksander Soltysik,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a:t>6G </a:t>
            </a:r>
            <a:r>
              <a:rPr lang="pl-PL" altLang="en-US" kern="0" dirty="0" err="1"/>
              <a:t>strategic</a:t>
            </a:r>
            <a:r>
              <a:rPr lang="pl-PL" altLang="en-US" kern="0" dirty="0"/>
              <a:t> </a:t>
            </a:r>
            <a:r>
              <a:rPr lang="pl-PL" altLang="en-US" kern="0" dirty="0" err="1"/>
              <a:t>vision</a:t>
            </a:r>
            <a:endParaRPr lang="pl-PL" altLang="en-US" kern="0" dirty="0"/>
          </a:p>
          <a:p>
            <a:pPr algn="just">
              <a:buFont typeface="Wingdings" panose="05000000000000000000" pitchFamily="2" charset="2"/>
              <a:buChar char="v"/>
            </a:pPr>
            <a:r>
              <a:rPr lang="pl-PL" b="0" dirty="0"/>
              <a:t>A </a:t>
            </a:r>
            <a:r>
              <a:rPr lang="en-US" b="0" dirty="0"/>
              <a:t>proactive position for supporting the development and deployment of 6G in Europe</a:t>
            </a:r>
            <a:r>
              <a:rPr lang="pl-PL" b="0" dirty="0"/>
              <a:t>. </a:t>
            </a:r>
          </a:p>
          <a:p>
            <a:pPr algn="just">
              <a:buFont typeface="Wingdings" panose="05000000000000000000" pitchFamily="2" charset="2"/>
              <a:buChar char="v"/>
            </a:pPr>
            <a:r>
              <a:rPr lang="pl-PL" b="0" dirty="0"/>
              <a:t>E</a:t>
            </a:r>
            <a:r>
              <a:rPr lang="en-GB" b="0" dirty="0" err="1"/>
              <a:t>arly</a:t>
            </a:r>
            <a:r>
              <a:rPr lang="en-GB" b="0" dirty="0"/>
              <a:t> recognition of spectrum needs, including evaluating the coverage and capacity needs for 6G use cases and usages scenarios, so that the initial mass market launch and operation of 6G networks/services can start in 2030. </a:t>
            </a:r>
            <a:endParaRPr lang="pl-PL" b="0" dirty="0"/>
          </a:p>
          <a:p>
            <a:pPr marL="0" indent="0">
              <a:buNone/>
            </a:pPr>
            <a:r>
              <a:rPr lang="en-GB" u="sng" dirty="0"/>
              <a:t>Time schedule:</a:t>
            </a:r>
            <a:r>
              <a:rPr lang="en-GB" dirty="0"/>
              <a:t> </a:t>
            </a:r>
            <a:endParaRPr lang="pl-PL" dirty="0"/>
          </a:p>
          <a:p>
            <a:pPr>
              <a:buFont typeface="Courier New" panose="02070309020205020404" pitchFamily="49" charset="0"/>
              <a:buChar char="o"/>
            </a:pPr>
            <a:r>
              <a:rPr lang="en-GB" b="0" dirty="0"/>
              <a:t>Draft Report</a:t>
            </a:r>
            <a:r>
              <a:rPr lang="pl-PL" b="0" dirty="0"/>
              <a:t>/</a:t>
            </a:r>
            <a:r>
              <a:rPr lang="pl-PL" b="0" dirty="0" err="1"/>
              <a:t>Opinion</a:t>
            </a:r>
            <a:r>
              <a:rPr lang="pl-PL" b="0" dirty="0"/>
              <a:t> </a:t>
            </a:r>
            <a:r>
              <a:rPr lang="en-GB" b="0" dirty="0"/>
              <a:t>on 6G strategic vision: November 2024</a:t>
            </a:r>
            <a:endParaRPr lang="pl-PL" b="0" dirty="0"/>
          </a:p>
          <a:p>
            <a:pPr>
              <a:buFont typeface="Courier New" panose="02070309020205020404" pitchFamily="49" charset="0"/>
              <a:buChar char="o"/>
            </a:pPr>
            <a:r>
              <a:rPr lang="en-GB" b="0" dirty="0"/>
              <a:t>Final Report</a:t>
            </a:r>
            <a:r>
              <a:rPr lang="pl-PL" b="0" dirty="0"/>
              <a:t>/</a:t>
            </a:r>
            <a:r>
              <a:rPr lang="pl-PL" b="0" dirty="0" err="1"/>
              <a:t>Opinion</a:t>
            </a:r>
            <a:r>
              <a:rPr lang="en-GB" b="0" dirty="0"/>
              <a:t> on 6G strategic vision: February 2025</a:t>
            </a:r>
            <a:endParaRPr lang="pl-PL" b="0" dirty="0"/>
          </a:p>
          <a:p>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4207939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8</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86305" y="6475413"/>
            <a:ext cx="170559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a:t>Aleksander Soltysik,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err="1"/>
              <a:t>Assessment</a:t>
            </a:r>
            <a:r>
              <a:rPr lang="pl-PL" altLang="en-US" kern="0" dirty="0"/>
              <a:t> of the </a:t>
            </a:r>
            <a:r>
              <a:rPr lang="pl-PL" altLang="en-US" kern="0" dirty="0" err="1"/>
              <a:t>future</a:t>
            </a:r>
            <a:r>
              <a:rPr lang="pl-PL" altLang="en-US" kern="0" dirty="0"/>
              <a:t> </a:t>
            </a:r>
            <a:r>
              <a:rPr lang="pl-PL" altLang="en-US" kern="0" dirty="0" err="1"/>
              <a:t>usage</a:t>
            </a:r>
            <a:r>
              <a:rPr lang="pl-PL" altLang="en-US" kern="0" dirty="0"/>
              <a:t> of the </a:t>
            </a:r>
            <a:r>
              <a:rPr lang="pl-PL" altLang="en-US" kern="0" dirty="0" err="1"/>
              <a:t>frequency</a:t>
            </a:r>
            <a:r>
              <a:rPr lang="pl-PL" altLang="en-US" kern="0" dirty="0"/>
              <a:t> band 470-694 MHz</a:t>
            </a:r>
          </a:p>
          <a:p>
            <a:pPr>
              <a:buFont typeface="Wingdings" panose="05000000000000000000" pitchFamily="2" charset="2"/>
              <a:buChar char="v"/>
            </a:pPr>
            <a:r>
              <a:rPr lang="en-US" b="0" dirty="0"/>
              <a:t>RSPG </a:t>
            </a:r>
            <a:r>
              <a:rPr lang="en-US" b="0" dirty="0" err="1"/>
              <a:t>recognise</a:t>
            </a:r>
            <a:r>
              <a:rPr lang="pl-PL" b="0" dirty="0"/>
              <a:t>d</a:t>
            </a:r>
            <a:r>
              <a:rPr lang="en-US" b="0" dirty="0"/>
              <a:t> the possibility that, for the use of the 470-694 MHz band, a single scenario may not be applicable to all Member States. </a:t>
            </a:r>
            <a:endParaRPr lang="pl-PL" b="0" dirty="0"/>
          </a:p>
          <a:p>
            <a:pPr algn="just">
              <a:buFont typeface="Wingdings" panose="05000000000000000000" pitchFamily="2" charset="2"/>
              <a:buChar char="v"/>
            </a:pPr>
            <a:r>
              <a:rPr lang="en-GB" b="0" dirty="0"/>
              <a:t>The RSPG should carry out an assessment of the prospects for the use of the sub-700 MHz band in the decade 2030-2040 by the different Member States, seeking information from relevant institutional stakeholders. </a:t>
            </a:r>
            <a:endParaRPr lang="pl-PL" b="0" dirty="0"/>
          </a:p>
          <a:p>
            <a:pPr lvl="1" algn="just">
              <a:buFont typeface="Courier New" panose="02070309020205020404" pitchFamily="49" charset="0"/>
              <a:buChar char="o"/>
            </a:pPr>
            <a:r>
              <a:rPr lang="pl-PL" dirty="0"/>
              <a:t>to </a:t>
            </a:r>
            <a:r>
              <a:rPr lang="en-GB" dirty="0"/>
              <a:t>collect lessons from early initiatives from Member States </a:t>
            </a:r>
            <a:r>
              <a:rPr lang="en-IE" dirty="0"/>
              <a:t>introducing other usages than broadcasting</a:t>
            </a:r>
            <a:r>
              <a:rPr lang="en-GB" dirty="0"/>
              <a:t> </a:t>
            </a:r>
            <a:endParaRPr lang="pl-PL" dirty="0"/>
          </a:p>
          <a:p>
            <a:pPr lvl="1" algn="just">
              <a:buFont typeface="Courier New" panose="02070309020205020404" pitchFamily="49" charset="0"/>
              <a:buChar char="o"/>
            </a:pPr>
            <a:r>
              <a:rPr lang="en-US" dirty="0"/>
              <a:t>RSPG </a:t>
            </a:r>
            <a:r>
              <a:rPr lang="en-US" dirty="0" err="1"/>
              <a:t>recognises</a:t>
            </a:r>
            <a:r>
              <a:rPr lang="en-US" dirty="0"/>
              <a:t> the role of the PMSE and the need to preserve sufficient spectrum for PMSE needs, particularly audio-PMSE</a:t>
            </a:r>
            <a:r>
              <a:rPr lang="pl-PL" dirty="0"/>
              <a:t>.</a:t>
            </a:r>
            <a:endParaRPr lang="en-US" altLang="en-US" kern="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1906598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xmlns=""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9</a:t>
            </a:fld>
            <a:endParaRPr lang="en-GB" altLang="en-US" sz="1200" b="0"/>
          </a:p>
        </p:txBody>
      </p:sp>
      <p:sp>
        <p:nvSpPr>
          <p:cNvPr id="17411" name="Rectangle 2">
            <a:extLst>
              <a:ext uri="{FF2B5EF4-FFF2-40B4-BE49-F238E27FC236}">
                <a16:creationId xmlns:a16="http://schemas.microsoft.com/office/drawing/2014/main" xmlns="" id="{5302AC22-707D-476E-AF8B-149A2820167B}"/>
              </a:ext>
            </a:extLst>
          </p:cNvPr>
          <p:cNvSpPr>
            <a:spLocks noGrp="1" noChangeArrowheads="1"/>
          </p:cNvSpPr>
          <p:nvPr>
            <p:ph type="title" idx="4294967295"/>
          </p:nvPr>
        </p:nvSpPr>
        <p:spPr>
          <a:noFill/>
        </p:spPr>
        <p:txBody>
          <a:bodyPr/>
          <a:lstStyle/>
          <a:p>
            <a:r>
              <a:rPr lang="pl-PL" altLang="en-US" dirty="0"/>
              <a:t>RSPG </a:t>
            </a:r>
            <a:r>
              <a:rPr lang="pl-PL" altLang="en-US" dirty="0" err="1"/>
              <a:t>Work</a:t>
            </a:r>
            <a:r>
              <a:rPr lang="pl-PL" altLang="en-US" dirty="0"/>
              <a:t> </a:t>
            </a:r>
            <a:r>
              <a:rPr lang="pl-PL" altLang="en-US" dirty="0" err="1"/>
              <a:t>Programme</a:t>
            </a:r>
            <a:r>
              <a:rPr lang="pl-PL" altLang="en-US" dirty="0"/>
              <a:t> 2024/2025</a:t>
            </a:r>
            <a:endParaRPr lang="en-GB" altLang="en-US" dirty="0"/>
          </a:p>
        </p:txBody>
      </p:sp>
      <p:sp>
        <p:nvSpPr>
          <p:cNvPr id="17414" name="Footer Placeholder 4">
            <a:extLst>
              <a:ext uri="{FF2B5EF4-FFF2-40B4-BE49-F238E27FC236}">
                <a16:creationId xmlns:a16="http://schemas.microsoft.com/office/drawing/2014/main" xmlns="" id="{9677A13B-8CCE-49A1-A327-551272E15F42}"/>
              </a:ext>
            </a:extLst>
          </p:cNvPr>
          <p:cNvSpPr>
            <a:spLocks noGrp="1"/>
          </p:cNvSpPr>
          <p:nvPr>
            <p:ph type="ftr" sz="quarter" idx="11"/>
          </p:nvPr>
        </p:nvSpPr>
        <p:spPr>
          <a:xfrm>
            <a:off x="9686305" y="6475413"/>
            <a:ext cx="170559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defRPr/>
            </a:pPr>
            <a:r>
              <a:rPr lang="pl-PL" sz="1200" b="0"/>
              <a:t>Aleksander Soltysik, RSPG</a:t>
            </a:r>
            <a:endParaRPr lang="en-GB" sz="1200" b="0" dirty="0"/>
          </a:p>
        </p:txBody>
      </p:sp>
      <p:sp>
        <p:nvSpPr>
          <p:cNvPr id="7" name="Content Placeholder 2">
            <a:extLst>
              <a:ext uri="{FF2B5EF4-FFF2-40B4-BE49-F238E27FC236}">
                <a16:creationId xmlns:a16="http://schemas.microsoft.com/office/drawing/2014/main" xmlns=""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pl-PL" altLang="en-US" kern="0" dirty="0"/>
              <a:t>Strategic Spectrum </a:t>
            </a:r>
            <a:r>
              <a:rPr lang="pl-PL" altLang="en-US" kern="0" dirty="0" err="1"/>
              <a:t>Matters</a:t>
            </a:r>
            <a:endParaRPr lang="pl-PL" altLang="en-US" kern="0" dirty="0"/>
          </a:p>
          <a:p>
            <a:pPr algn="just">
              <a:buFont typeface="Wingdings" panose="05000000000000000000" pitchFamily="2" charset="2"/>
              <a:buChar char="v"/>
            </a:pPr>
            <a:r>
              <a:rPr lang="en-GB" b="0" dirty="0"/>
              <a:t>RSPG contributed to the European Commission’s broad consultation on “The future of the electronic communications sector and its infrastructure”</a:t>
            </a:r>
            <a:r>
              <a:rPr lang="pl-PL" b="0" dirty="0"/>
              <a:t>. </a:t>
            </a:r>
          </a:p>
          <a:p>
            <a:pPr algn="just">
              <a:buFont typeface="Wingdings" panose="05000000000000000000" pitchFamily="2" charset="2"/>
              <a:buChar char="v"/>
            </a:pPr>
            <a:r>
              <a:rPr lang="en-GB" b="0" dirty="0"/>
              <a:t>RSPG intends to continue to support EU policies and to advise the European Commission</a:t>
            </a:r>
            <a:r>
              <a:rPr lang="pl-PL" b="0" dirty="0"/>
              <a:t>.</a:t>
            </a:r>
            <a:r>
              <a:rPr lang="en-GB" b="0" dirty="0"/>
              <a:t> </a:t>
            </a:r>
            <a:endParaRPr lang="pl-PL" b="0" dirty="0"/>
          </a:p>
          <a:p>
            <a:pPr algn="just">
              <a:buFont typeface="Wingdings" panose="05000000000000000000" pitchFamily="2" charset="2"/>
              <a:buChar char="v"/>
            </a:pPr>
            <a:r>
              <a:rPr lang="en-GB" b="0" dirty="0"/>
              <a:t>The RSPG intends to follow the Digital Decade 2030 process, the reflection on a new regulatory policy for electronic communications and other EU Policy/initiatives that may require additional contribution from RSPG which are not already covered by the other work items of its Work Program</a:t>
            </a:r>
            <a:r>
              <a:rPr lang="pl-PL" b="0" dirty="0"/>
              <a:t>me. </a:t>
            </a:r>
            <a:endParaRPr lang="en-GB" b="0" dirty="0"/>
          </a:p>
          <a:p>
            <a:endParaRPr lang="en-US" altLang="en-US" kern="0" dirty="0"/>
          </a:p>
          <a:p>
            <a:pPr lvl="1"/>
            <a:endParaRPr lang="en-US" altLang="en-US" kern="0" dirty="0"/>
          </a:p>
          <a:p>
            <a:pPr lvl="2"/>
            <a:endParaRPr lang="en-US" altLang="en-US" sz="1800" kern="0" dirty="0"/>
          </a:p>
        </p:txBody>
      </p:sp>
      <p:sp>
        <p:nvSpPr>
          <p:cNvPr id="3" name="Date Placeholder 2">
            <a:extLst>
              <a:ext uri="{FF2B5EF4-FFF2-40B4-BE49-F238E27FC236}">
                <a16:creationId xmlns:a16="http://schemas.microsoft.com/office/drawing/2014/main" xmlns="" id="{B1640E92-0867-3C39-4937-F4F18C3BD685}"/>
              </a:ext>
            </a:extLst>
          </p:cNvPr>
          <p:cNvSpPr>
            <a:spLocks noGrp="1"/>
          </p:cNvSpPr>
          <p:nvPr>
            <p:ph type="dt" sz="half" idx="10"/>
          </p:nvPr>
        </p:nvSpPr>
        <p:spPr/>
        <p:txBody>
          <a:bodyPr/>
          <a:lstStyle/>
          <a:p>
            <a:pPr>
              <a:defRPr/>
            </a:pPr>
            <a:r>
              <a:rPr lang="en-US" altLang="en-US" dirty="0"/>
              <a:t>March 2024</a:t>
            </a:r>
            <a:endParaRPr lang="en-GB" altLang="en-US" dirty="0"/>
          </a:p>
        </p:txBody>
      </p:sp>
    </p:spTree>
    <p:extLst>
      <p:ext uri="{BB962C8B-B14F-4D97-AF65-F5344CB8AC3E}">
        <p14:creationId xmlns:p14="http://schemas.microsoft.com/office/powerpoint/2010/main" val="165592224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cc9c437c-ae0c-4066-8d90-a0f7de78612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17438</TotalTime>
  <Words>1131</Words>
  <Application>Microsoft Office PowerPoint</Application>
  <PresentationFormat>Widescreen</PresentationFormat>
  <Paragraphs>192</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Courier New</vt:lpstr>
      <vt:lpstr>Times New Roman</vt:lpstr>
      <vt:lpstr>Wingdings</vt:lpstr>
      <vt:lpstr>802-11-Submission</vt:lpstr>
      <vt:lpstr>Document</vt:lpstr>
      <vt:lpstr>RSPG Work Programme 2024/2025</vt:lpstr>
      <vt:lpstr>RSPG Work Programme 2024/2025</vt:lpstr>
      <vt:lpstr>RSPG Work Programme 2024/2025</vt:lpstr>
      <vt:lpstr>RSPG Work Programme 2024/2025</vt:lpstr>
      <vt:lpstr>RSPG Work Programme 2024/2025</vt:lpstr>
      <vt:lpstr>RSPG Work Programme 2024/2025</vt:lpstr>
      <vt:lpstr>RSPG Work Programme 2024/2025</vt:lpstr>
      <vt:lpstr>RSPG Work Programme 2024/2025</vt:lpstr>
      <vt:lpstr>RSPG Work Programme 2024/2025</vt:lpstr>
      <vt:lpstr>RSPG Work Programme 2024/2025</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Sołtysik Aleksander</dc:creator>
  <cp:keywords>18-24/0025r0</cp:keywords>
  <cp:lastModifiedBy>Edward Au</cp:lastModifiedBy>
  <cp:revision>22</cp:revision>
  <cp:lastPrinted>1998-02-10T13:28:06Z</cp:lastPrinted>
  <dcterms:created xsi:type="dcterms:W3CDTF">2004-12-02T14:01:45Z</dcterms:created>
  <dcterms:modified xsi:type="dcterms:W3CDTF">2024-03-14T12:22:31Z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