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900" r:id="rId3"/>
    <p:sldId id="911" r:id="rId4"/>
    <p:sldId id="901" r:id="rId5"/>
    <p:sldId id="902" r:id="rId6"/>
    <p:sldId id="903" r:id="rId7"/>
    <p:sldId id="904" r:id="rId8"/>
    <p:sldId id="905" r:id="rId9"/>
    <p:sldId id="906" r:id="rId10"/>
    <p:sldId id="907" r:id="rId11"/>
    <p:sldId id="908" r:id="rId12"/>
    <p:sldId id="913" r:id="rId13"/>
    <p:sldId id="909" r:id="rId14"/>
    <p:sldId id="910" r:id="rId15"/>
    <p:sldId id="912" r:id="rId16"/>
    <p:sldId id="914" r:id="rId17"/>
    <p:sldId id="91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5405" autoAdjust="0"/>
  </p:normalViewPr>
  <p:slideViewPr>
    <p:cSldViewPr>
      <p:cViewPr varScale="1">
        <p:scale>
          <a:sx n="82" d="100"/>
          <a:sy n="82" d="100"/>
        </p:scale>
        <p:origin x="965"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69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639259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254024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923766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0175947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8621178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34018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736594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64872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02293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13007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04947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34329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98751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802.18-24/0105r1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www.soumu.go.jp/main_content/000973385.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soumu.go.jp/main_content/000973386.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soumu.go.jp/main_content/00097338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soumu.go.jp/main_content/000973383.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s://www.soumu.go.jp/main_content/000973384.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62000" y="1435894"/>
            <a:ext cx="105156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Unofficial translation of the Japan </a:t>
            </a:r>
            <a:r>
              <a:rPr lang="en-US" dirty="0" smtClean="0"/>
              <a:t>MIC’s consultation </a:t>
            </a:r>
            <a:r>
              <a:rPr lang="en-US" dirty="0"/>
              <a:t/>
            </a:r>
            <a:br>
              <a:rPr lang="en-US" dirty="0"/>
            </a:br>
            <a:r>
              <a:rPr lang="en-US" dirty="0"/>
              <a:t>re special exemption system for non-technical equipment</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October 2024</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80" name="Document" r:id="rId5" imgW="8284803" imgH="4492752" progId="Word.Document.8">
                  <p:embed/>
                </p:oleObj>
              </mc:Choice>
              <mc:Fallback>
                <p:oleObj name="Document" r:id="rId5" imgW="8284803" imgH="4492752" progId="Word.Document.8">
                  <p:embed/>
                  <p:pic>
                    <p:nvPicPr>
                      <p:cNvPr id="0" name=""/>
                      <p:cNvPicPr>
                        <a:picLocks noChangeAspect="1" noChangeArrowheads="1"/>
                      </p:cNvPicPr>
                      <p:nvPr/>
                    </p:nvPicPr>
                    <p:blipFill>
                      <a:blip r:embed="rId6"/>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(4/6)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9 of the Enforcement Regulations (limited to those listed in Article 4-4, Paragraph 2, Item 2(2) of the Enforcement Regulations), it is required to conform to any of the following conditions:</a:t>
            </a:r>
            <a:r>
              <a:rPr lang="en-US" sz="2000" b="0" dirty="0"/>
              <a:t>  (Edward: UWB related)</a:t>
            </a:r>
          </a:p>
          <a:p>
            <a:pPr marL="465138" marR="117475" lvl="1" indent="-230188" algn="just">
              <a:spcAft>
                <a:spcPts val="300"/>
              </a:spcAft>
              <a:buFont typeface="Times New Roman" pitchFamily="16" charset="0"/>
              <a:buChar char="•"/>
              <a:tabLst>
                <a:tab pos="230188" algn="l"/>
              </a:tabLst>
            </a:pPr>
            <a:r>
              <a:rPr lang="en-US" sz="1800" u="sng" dirty="0"/>
              <a:t>For devices that use only radio waves with frequencies equal to or higher than 7.587 GHz and lower than 8.4 GHz, for each frequency band used listed in the left column of the following table, the value obtained by multiplying the average power in any 1 MHz bandwidth by the absolute gain of the antenna in a given direction, and the value obtained by multiplying the peak power in any 50 MHz bandwidth by the absolute gain of the antenna in a given direction, must satisfy the values ​​listed in the middle and bottom columns of the same table, respectively.</a:t>
            </a:r>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19408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(5/6)</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2317666674"/>
              </p:ext>
            </p:extLst>
          </p:nvPr>
        </p:nvGraphicFramePr>
        <p:xfrm>
          <a:off x="866754" y="2743200"/>
          <a:ext cx="10668000" cy="2468880"/>
        </p:xfrm>
        <a:graphic>
          <a:graphicData uri="http://schemas.openxmlformats.org/drawingml/2006/table">
            <a:tbl>
              <a:tblPr firstRow="1" bandRow="1"/>
              <a:tblGrid>
                <a:gridCol w="3556000"/>
                <a:gridCol w="3556000"/>
                <a:gridCol w="3556000"/>
              </a:tblGrid>
              <a:tr h="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Frequency band</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The average power in any 1 MHz bandwidth multiplied by the absolute gain of the antenna in a given direction</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US" sz="1600" u="sng" dirty="0" smtClean="0">
                          <a:latin typeface="+mj-lt"/>
                        </a:rPr>
                        <a:t>Peak power in any 50 MHz bandwidth multiplied by the absolute gain of the antenna in a given direction</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5BA69C"/>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7.587 GHz or higher but lower than 7.662 GHz</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51.3 decibels (1 </a:t>
                      </a:r>
                      <a:r>
                        <a:rPr lang="en-US" sz="1600" u="sng" dirty="0" err="1" smtClean="0">
                          <a:latin typeface="+mj-lt"/>
                        </a:rPr>
                        <a:t>milliwatt</a:t>
                      </a:r>
                      <a:r>
                        <a:rPr lang="en-US" sz="1600" u="sng" dirty="0" smtClean="0">
                          <a:latin typeface="+mj-lt"/>
                        </a:rPr>
                        <a:t> is 0 decibels. The same applies in the rest of this section) or less</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Values ​​below </a:t>
                      </a:r>
                      <a:r>
                        <a:rPr lang="en-US" altLang="zh-CN" sz="1600" u="sng" dirty="0" smtClean="0">
                          <a:latin typeface="+mj-lt"/>
                        </a:rPr>
                        <a:t>0</a:t>
                      </a:r>
                      <a:r>
                        <a:rPr lang="zh-CN" altLang="en-US" sz="1600" u="sng" dirty="0" smtClean="0">
                          <a:latin typeface="+mj-lt"/>
                        </a:rPr>
                        <a:t> </a:t>
                      </a:r>
                      <a:r>
                        <a:rPr lang="en-US" sz="1600" u="sng" dirty="0" smtClean="0">
                          <a:latin typeface="+mj-lt"/>
                        </a:rPr>
                        <a:t>decibels</a:t>
                      </a:r>
                      <a:endParaRPr lang="en-US" sz="1600" u="sng" dirty="0">
                        <a:latin typeface="+mj-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40000"/>
                      </a:srgbClr>
                    </a:solidFill>
                  </a:tcPr>
                </a:tc>
              </a:tr>
              <a:tr h="3708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7.662 GHz or higher but less than 8.4 GHz</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600" u="sng" dirty="0" smtClean="0">
                          <a:latin typeface="+mj-lt"/>
                        </a:rPr>
                        <a:t>41.3 decibels or less</a:t>
                      </a:r>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smtClean="0">
                          <a:latin typeface="+mj-lt"/>
                        </a:rPr>
                        <a:t>Values ​​below </a:t>
                      </a:r>
                      <a:r>
                        <a:rPr lang="en-US" altLang="zh-CN" sz="1600" u="sng" dirty="0" smtClean="0">
                          <a:latin typeface="+mj-lt"/>
                        </a:rPr>
                        <a:t>0</a:t>
                      </a:r>
                      <a:r>
                        <a:rPr lang="zh-CN" altLang="en-US" sz="1600" u="sng" dirty="0" smtClean="0">
                          <a:latin typeface="+mj-lt"/>
                        </a:rPr>
                        <a:t> </a:t>
                      </a:r>
                      <a:r>
                        <a:rPr lang="en-US" sz="1600" u="sng" dirty="0" smtClean="0">
                          <a:latin typeface="+mj-lt"/>
                        </a:rPr>
                        <a:t>decibels</a:t>
                      </a:r>
                    </a:p>
                    <a:p>
                      <a:endParaRPr lang="en-US" sz="1600" u="sng" dirty="0">
                        <a:latin typeface="+mj-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5BA69C">
                        <a:tint val="20000"/>
                      </a:srgbClr>
                    </a:solidFill>
                  </a:tcPr>
                </a:tc>
              </a:tr>
            </a:tbl>
          </a:graphicData>
        </a:graphic>
      </p:graphicFrame>
    </p:spTree>
    <p:extLst>
      <p:ext uri="{BB962C8B-B14F-4D97-AF65-F5344CB8AC3E}">
        <p14:creationId xmlns:p14="http://schemas.microsoft.com/office/powerpoint/2010/main" val="2847970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t>
            </a:r>
            <a:r>
              <a:rPr lang="en-US" sz="2800" dirty="0" smtClean="0"/>
              <a:t>Act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1026584" y="25785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2000" b="0" dirty="0">
                <a:hlinkClick r:id="rId4"/>
              </a:rPr>
              <a:t>https://www.soumu.go.jp/main_content/000973385.pdf</a:t>
            </a:r>
            <a:endParaRPr lang="en-US" sz="2000" b="0" dirty="0"/>
          </a:p>
          <a:p>
            <a:pPr marL="230188" marR="117475" indent="-230188" algn="just">
              <a:spcAft>
                <a:spcPts val="300"/>
              </a:spcAft>
              <a:buFont typeface="Times New Roman" pitchFamily="16" charset="0"/>
              <a:buChar char="•"/>
              <a:tabLst>
                <a:tab pos="230188" algn="l"/>
              </a:tabLst>
            </a:pPr>
            <a:r>
              <a:rPr lang="en-US" sz="2000" b="0" dirty="0"/>
              <a:t>For those stipulated in Article 6, Paragraph 4, Item 2 of the Enforcement Regulations, the frequency and antenna power are any of the following: (Edward: </a:t>
            </a:r>
            <a:r>
              <a:rPr lang="en-US" sz="2000" b="0" dirty="0" smtClean="0"/>
              <a:t>60 GHz related)</a:t>
            </a:r>
            <a:endParaRPr lang="en-US" sz="2000" b="0" dirty="0"/>
          </a:p>
          <a:p>
            <a:pPr marL="0" indent="0" algn="just"/>
            <a:endParaRPr lang="en-US" altLang="en-US" sz="2000" kern="0" dirty="0" smtClean="0"/>
          </a:p>
          <a:p>
            <a:pPr algn="just"/>
            <a:endParaRPr lang="en-US" altLang="en-US" sz="2200" kern="0" dirty="0" smtClean="0"/>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graphicFrame>
        <p:nvGraphicFramePr>
          <p:cNvPr id="11" name="Table 10"/>
          <p:cNvGraphicFramePr>
            <a:graphicFrameLocks noGrp="1"/>
          </p:cNvGraphicFramePr>
          <p:nvPr>
            <p:extLst>
              <p:ext uri="{D42A27DB-BD31-4B8C-83A1-F6EECF244321}">
                <p14:modId xmlns:p14="http://schemas.microsoft.com/office/powerpoint/2010/main" val="3773438065"/>
              </p:ext>
            </p:extLst>
          </p:nvPr>
        </p:nvGraphicFramePr>
        <p:xfrm>
          <a:off x="1301837" y="4129310"/>
          <a:ext cx="10051963" cy="2468880"/>
        </p:xfrm>
        <a:graphic>
          <a:graphicData uri="http://schemas.openxmlformats.org/drawingml/2006/table">
            <a:tbl>
              <a:tblPr firstRow="1" bandRow="1">
                <a:tableStyleId>{00A15C55-8517-42AA-B614-E9B94910E393}</a:tableStyleId>
              </a:tblPr>
              <a:tblGrid>
                <a:gridCol w="3388049"/>
                <a:gridCol w="2197392"/>
                <a:gridCol w="4466522"/>
              </a:tblGrid>
              <a:tr h="0">
                <a:tc>
                  <a:txBody>
                    <a:bodyPr/>
                    <a:lstStyle/>
                    <a:p>
                      <a:r>
                        <a:rPr lang="en-US" sz="1600" dirty="0" smtClean="0"/>
                        <a:t>Frequency</a:t>
                      </a:r>
                      <a:endParaRPr lang="en-US" sz="1600" dirty="0"/>
                    </a:p>
                  </a:txBody>
                  <a:tcPr/>
                </a:tc>
                <a:tc>
                  <a:txBody>
                    <a:bodyPr/>
                    <a:lstStyle/>
                    <a:p>
                      <a:r>
                        <a:rPr lang="en-US" sz="1600" dirty="0" smtClean="0"/>
                        <a:t>Antenna Power</a:t>
                      </a:r>
                      <a:endParaRPr lang="en-US" sz="1600" dirty="0"/>
                    </a:p>
                  </a:txBody>
                  <a:tcPr/>
                </a:tc>
                <a:tc>
                  <a:txBody>
                    <a:bodyPr/>
                    <a:lstStyle/>
                    <a:p>
                      <a:r>
                        <a:rPr lang="en-US" sz="1600" dirty="0" smtClean="0"/>
                        <a:t>Remarks</a:t>
                      </a:r>
                      <a:endParaRPr lang="en-US" sz="1600" dirty="0"/>
                    </a:p>
                  </a:txBody>
                  <a:tcPr/>
                </a:tc>
              </a:tr>
              <a:tr h="370840">
                <a:tc>
                  <a:txBody>
                    <a:bodyPr/>
                    <a:lstStyle/>
                    <a:p>
                      <a:r>
                        <a:rPr lang="en-US" sz="1600" u="sng" dirty="0" smtClean="0"/>
                        <a:t>Over</a:t>
                      </a:r>
                      <a:r>
                        <a:rPr lang="en-US" sz="1600" dirty="0" smtClean="0"/>
                        <a:t> </a:t>
                      </a:r>
                      <a:r>
                        <a:rPr lang="en-US" sz="1600" dirty="0" smtClean="0"/>
                        <a:t>57 </a:t>
                      </a:r>
                      <a:r>
                        <a:rPr lang="en-US" sz="1600" dirty="0" smtClean="0"/>
                        <a:t>GHz </a:t>
                      </a:r>
                      <a:r>
                        <a:rPr lang="en-US" sz="1600" u="none" dirty="0" smtClean="0"/>
                        <a:t>and </a:t>
                      </a:r>
                      <a:r>
                        <a:rPr lang="en-US" sz="1600" u="sng" dirty="0" smtClean="0"/>
                        <a:t>up to </a:t>
                      </a:r>
                      <a:r>
                        <a:rPr lang="en-US" sz="1600" dirty="0" smtClean="0"/>
                        <a:t>64 </a:t>
                      </a:r>
                      <a:r>
                        <a:rPr lang="en-US" sz="1600" dirty="0" smtClean="0"/>
                        <a:t>GHz</a:t>
                      </a:r>
                      <a:endParaRPr lang="en-US" sz="1600" dirty="0"/>
                    </a:p>
                  </a:txBody>
                  <a:tcPr/>
                </a:tc>
                <a:tc>
                  <a:txBody>
                    <a:bodyPr/>
                    <a:lstStyle/>
                    <a:p>
                      <a:r>
                        <a:rPr lang="en-US" sz="1600" dirty="0" smtClean="0"/>
                        <a:t>0.01 watts or less</a:t>
                      </a:r>
                      <a:endParaRPr lang="en-US" sz="1600" dirty="0"/>
                    </a:p>
                  </a:txBody>
                  <a:tcPr/>
                </a:tc>
                <a:tc>
                  <a:txBody>
                    <a:bodyPr/>
                    <a:lstStyle/>
                    <a:p>
                      <a:r>
                        <a:rPr lang="en-US" sz="1600" dirty="0" smtClean="0"/>
                        <a:t>Among those specified in Article 49-14, item 12 of the Equipment Regulations, </a:t>
                      </a:r>
                      <a:r>
                        <a:rPr lang="en-US" sz="1600" u="sng" dirty="0" smtClean="0"/>
                        <a:t>this applies only to those whose modulation method is frequency modulation and which transmit by continuous wave method (excluding intermittent continuous wave method).</a:t>
                      </a:r>
                      <a:endParaRPr lang="en-US" sz="1600" u="sng" dirty="0"/>
                    </a:p>
                  </a:txBody>
                  <a:tcPr/>
                </a:tc>
              </a:tr>
              <a:tr h="370840">
                <a:tc>
                  <a:txBody>
                    <a:bodyPr/>
                    <a:lstStyle/>
                    <a:p>
                      <a:r>
                        <a:rPr lang="en-US" sz="1600" u="sng" dirty="0" smtClean="0"/>
                        <a:t>Over</a:t>
                      </a:r>
                      <a:r>
                        <a:rPr lang="en-US" sz="1600" dirty="0" smtClean="0"/>
                        <a:t> </a:t>
                      </a:r>
                      <a:r>
                        <a:rPr lang="en-US" sz="1600" dirty="0" smtClean="0"/>
                        <a:t>57 </a:t>
                      </a:r>
                      <a:r>
                        <a:rPr lang="en-US" sz="1600" dirty="0" smtClean="0"/>
                        <a:t>GHz and </a:t>
                      </a:r>
                      <a:r>
                        <a:rPr lang="en-US" sz="1600" u="sng" dirty="0" smtClean="0"/>
                        <a:t>up to </a:t>
                      </a:r>
                      <a:r>
                        <a:rPr lang="en-US" sz="1600" dirty="0" smtClean="0"/>
                        <a:t>66 </a:t>
                      </a:r>
                      <a:r>
                        <a:rPr lang="en-US" sz="1600" dirty="0" smtClean="0"/>
                        <a:t>GHz</a:t>
                      </a:r>
                      <a:endParaRPr lang="en-US" sz="1600" dirty="0"/>
                    </a:p>
                  </a:txBody>
                  <a:tcPr/>
                </a:tc>
                <a:tc>
                  <a:txBody>
                    <a:bodyPr/>
                    <a:lstStyle/>
                    <a:p>
                      <a:r>
                        <a:rPr lang="en-US" sz="1600" dirty="0" smtClean="0"/>
                        <a:t>0.25 watts or less</a:t>
                      </a:r>
                      <a:endParaRPr lang="en-US" sz="1600" dirty="0"/>
                    </a:p>
                  </a:txBody>
                  <a:tcPr/>
                </a:tc>
                <a:tc>
                  <a:txBody>
                    <a:bodyPr/>
                    <a:lstStyle/>
                    <a:p>
                      <a:r>
                        <a:rPr lang="en-US" sz="1600" dirty="0" smtClean="0"/>
                        <a:t>Limited to those specified in Article 49-14, item 13 of the Facilities Regulations</a:t>
                      </a:r>
                      <a:endParaRPr lang="en-US" sz="1600" dirty="0"/>
                    </a:p>
                  </a:txBody>
                  <a:tcPr/>
                </a:tc>
              </a:tr>
            </a:tbl>
          </a:graphicData>
        </a:graphic>
      </p:graphicFrame>
    </p:spTree>
    <p:extLst>
      <p:ext uri="{BB962C8B-B14F-4D97-AF65-F5344CB8AC3E}">
        <p14:creationId xmlns:p14="http://schemas.microsoft.com/office/powerpoint/2010/main" val="640846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(6/6)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9 of the Enforcement Regulations (limited to those listed in Article 4-4, Paragraph 2, Item 2(2) of the Enforcement Regulations), it is required to conform to any of the following conditions:</a:t>
            </a:r>
            <a:r>
              <a:rPr lang="en-US" sz="2000" b="0" dirty="0"/>
              <a:t>  (Edward: UWB related)</a:t>
            </a:r>
          </a:p>
          <a:p>
            <a:pPr marL="465138" marR="117475" lvl="1" indent="-230188" algn="just">
              <a:spcAft>
                <a:spcPts val="300"/>
              </a:spcAft>
              <a:buFont typeface="Times New Roman" pitchFamily="16" charset="0"/>
              <a:buChar char="•"/>
              <a:tabLst>
                <a:tab pos="230188" algn="l"/>
              </a:tabLst>
            </a:pPr>
            <a:r>
              <a:rPr lang="en-US" sz="1800" u="sng" dirty="0"/>
              <a:t>For devices that use only radio waves with frequencies between 7.25 GHz and 9 GHz, the equivalent isotropic radiated power in the frequency band used must satisfy the following conditions.</a:t>
            </a:r>
          </a:p>
          <a:p>
            <a:pPr marL="631826" marR="117475" lvl="2" indent="-230188" algn="just">
              <a:spcAft>
                <a:spcPts val="300"/>
              </a:spcAft>
              <a:buFont typeface="Times New Roman" pitchFamily="16" charset="0"/>
              <a:buChar char="•"/>
              <a:tabLst>
                <a:tab pos="230188" algn="l"/>
              </a:tabLst>
            </a:pPr>
            <a:r>
              <a:rPr lang="en-US" u="sng" dirty="0"/>
              <a:t>Any 1 MHz frequency must have a value of -41.3 decibels or less.</a:t>
            </a:r>
          </a:p>
          <a:p>
            <a:pPr marL="631826" marR="117475" lvl="2" indent="-230188" algn="just">
              <a:spcAft>
                <a:spcPts val="300"/>
              </a:spcAft>
              <a:buFont typeface="Times New Roman" pitchFamily="16" charset="0"/>
              <a:buChar char="•"/>
              <a:tabLst>
                <a:tab pos="230188" algn="l"/>
              </a:tabLst>
            </a:pPr>
            <a:r>
              <a:rPr lang="en-US" u="sng" dirty="0"/>
              <a:t>The peak power in any 50 MHz bandwidth is less than 0 decibels.</a:t>
            </a:r>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60035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6: Proposal for a notification amending part of the matter prescribing technical standards equivalent to those prescribed in Article 52, Paragraph 1 of the Telecommunications Business Act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https://www.soumu.go.jp/main_content/000973386.pdf</a:t>
            </a:r>
            <a:endParaRPr lang="en-US" sz="2000" b="0" dirty="0"/>
          </a:p>
          <a:p>
            <a:pPr marL="230188" marR="117475" indent="-230188" algn="just">
              <a:spcAft>
                <a:spcPts val="300"/>
              </a:spcAft>
              <a:buFont typeface="Times New Roman" pitchFamily="16" charset="0"/>
              <a:buChar char="•"/>
              <a:tabLst>
                <a:tab pos="230188" algn="l"/>
              </a:tabLst>
            </a:pPr>
            <a:r>
              <a:rPr lang="en-US" sz="2000" b="0" dirty="0"/>
              <a:t>Any of the following standards established by the Institute of Electrical and Electronics Engineers of America:</a:t>
            </a:r>
          </a:p>
          <a:p>
            <a:pPr marL="234950" marR="117475" lvl="1" indent="0" algn="just">
              <a:lnSpc>
                <a:spcPct val="100000"/>
              </a:lnSpc>
              <a:spcAft>
                <a:spcPts val="300"/>
              </a:spcAft>
              <a:buNone/>
              <a:tabLst>
                <a:tab pos="230188" algn="l"/>
              </a:tabLst>
            </a:pPr>
            <a:r>
              <a:rPr lang="en-US" sz="1800" dirty="0"/>
              <a:t>[1-7 omitted]</a:t>
            </a:r>
          </a:p>
          <a:p>
            <a:pPr marL="234950" marR="117475" lvl="1" indent="0" algn="just">
              <a:lnSpc>
                <a:spcPct val="100000"/>
              </a:lnSpc>
              <a:spcAft>
                <a:spcPts val="300"/>
              </a:spcAft>
              <a:buNone/>
              <a:tabLst>
                <a:tab pos="230188" algn="l"/>
              </a:tabLst>
            </a:pPr>
            <a:r>
              <a:rPr lang="en-US" sz="1800" u="sng" dirty="0"/>
              <a:t>8. IEEE 802.15.4</a:t>
            </a:r>
          </a:p>
          <a:p>
            <a:pPr marL="234950" marR="117475" lvl="1" indent="0" algn="just">
              <a:lnSpc>
                <a:spcPct val="100000"/>
              </a:lnSpc>
              <a:spcAft>
                <a:spcPts val="300"/>
              </a:spcAft>
              <a:buNone/>
              <a:tabLst>
                <a:tab pos="230188" algn="l"/>
              </a:tabLst>
            </a:pPr>
            <a:r>
              <a:rPr lang="en-US" sz="1800" u="sng" dirty="0"/>
              <a:t>9. IEEE 802.15.4z</a:t>
            </a:r>
          </a:p>
          <a:p>
            <a:pPr marL="285750" marR="117475" indent="-52388" algn="just">
              <a:lnSpc>
                <a:spcPct val="100000"/>
              </a:lnSpc>
              <a:spcAft>
                <a:spcPts val="300"/>
              </a:spcAft>
              <a:tabLst>
                <a:tab pos="230188" algn="l"/>
              </a:tabLst>
            </a:pPr>
            <a:r>
              <a:rPr lang="en-US" sz="1800" b="0" u="sng" dirty="0"/>
              <a:t>Among the standards established by the European Telecommunications Standards Institute, ETSI EN 305 550</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35961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October 2024</a:t>
            </a:r>
            <a:endParaRPr lang="en-GB" dirty="0"/>
          </a:p>
        </p:txBody>
      </p:sp>
      <p:sp>
        <p:nvSpPr>
          <p:cNvPr id="3" name="Footer Placeholder 2"/>
          <p:cNvSpPr>
            <a:spLocks noGrp="1"/>
          </p:cNvSpPr>
          <p:nvPr>
            <p:ph type="ftr" idx="11"/>
          </p:nvPr>
        </p:nvSpPr>
        <p:spPr/>
        <p:txBody>
          <a:bodyPr/>
          <a:lstStyle/>
          <a:p>
            <a:r>
              <a:rPr lang="en-US" smtClean="0"/>
              <a:t>Edward Au (Huawei)</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15</a:t>
            </a:fld>
            <a:endParaRPr lang="en-GB" dirty="0"/>
          </a:p>
        </p:txBody>
      </p:sp>
      <p:sp>
        <p:nvSpPr>
          <p:cNvPr id="5" name="Title 1">
            <a:extLst>
              <a:ext uri="{FF2B5EF4-FFF2-40B4-BE49-F238E27FC236}">
                <a16:creationId xmlns="" xmlns:a16="http://schemas.microsoft.com/office/drawing/2014/main" id="{D042E02D-F6EC-43BF-8BA9-65FE520ADB12}"/>
              </a:ext>
            </a:extLst>
          </p:cNvPr>
          <p:cNvSpPr txBox="1">
            <a:spLocks/>
          </p:cNvSpPr>
          <p:nvPr/>
        </p:nvSpPr>
        <p:spPr>
          <a:xfrm>
            <a:off x="912284" y="2514600"/>
            <a:ext cx="10289115" cy="1371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Addition of systems subject to the special system </a:t>
            </a:r>
            <a:br>
              <a:rPr lang="en-US" dirty="0"/>
            </a:br>
            <a:r>
              <a:rPr lang="en-US" dirty="0"/>
              <a:t>for experimental radio stations (180-day rule)</a:t>
            </a:r>
            <a:endParaRPr lang="en-US" kern="0" dirty="0"/>
          </a:p>
        </p:txBody>
      </p:sp>
    </p:spTree>
    <p:extLst>
      <p:ext uri="{BB962C8B-B14F-4D97-AF65-F5344CB8AC3E}">
        <p14:creationId xmlns:p14="http://schemas.microsoft.com/office/powerpoint/2010/main" val="9874610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Act </a:t>
            </a:r>
            <a:r>
              <a:rPr lang="en-US" sz="2800" dirty="0" smtClean="0"/>
              <a:t>(1/2)</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66108" y="24261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1600" b="0" u="sng" dirty="0"/>
              <a:t>For radio stations using radio waves of the frequencies listed in Article 6, Paragraph 4, Item 4(4) of the Enforcement Regulations, the equivalent isotropic radiated power shall be as follows</a:t>
            </a:r>
            <a:r>
              <a:rPr lang="en-US" sz="1600" b="0" u="sng" dirty="0" smtClean="0"/>
              <a:t>:</a:t>
            </a:r>
            <a:r>
              <a:rPr lang="en-US" sz="1600" b="0" dirty="0" smtClean="0"/>
              <a:t> (Edward: 6 GHz VLP and LPI Wi-Fi related)</a:t>
            </a:r>
            <a:endParaRPr lang="en-US" sz="1600" b="0" dirty="0"/>
          </a:p>
          <a:p>
            <a:pPr marL="230188" marR="117475" indent="-230188" algn="just">
              <a:spcAft>
                <a:spcPts val="300"/>
              </a:spcAft>
              <a:buFont typeface="Times New Roman" pitchFamily="16" charset="0"/>
              <a:buChar char="•"/>
              <a:tabLst>
                <a:tab pos="230188" algn="l"/>
              </a:tabLst>
            </a:pPr>
            <a:r>
              <a:rPr lang="en-US" sz="1600" b="0" u="sng" dirty="0"/>
              <a:t>(a) The equivalent isotropic radiated power in a 1 MHz bandwidth of radio equipment with a maximum equivalent isotropic radiated power of 25 </a:t>
            </a:r>
            <a:r>
              <a:rPr lang="en-US" sz="1600" b="0" u="sng" dirty="0" err="1"/>
              <a:t>milliwatts</a:t>
            </a:r>
            <a:r>
              <a:rPr lang="en-US" sz="1600" b="0" u="sng" dirty="0"/>
              <a:t> or less shall be one of the following:</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20 MHz or less, it shall be 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20 MHz but not exceeding 40 MHz, it shall be 0.625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40 MHz but not exceeding 80 MHz, it shall be 0.3125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80 MHz but not exceeding 160 MHz, it shall be 0.15625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160 MHz but not exceeding 320 MHz, it shall be 0.078125 </a:t>
            </a:r>
            <a:r>
              <a:rPr lang="en-US" sz="1600" u="sng" dirty="0" err="1"/>
              <a:t>milliwatts</a:t>
            </a:r>
            <a:r>
              <a:rPr lang="en-US" sz="1600" u="sng" dirty="0"/>
              <a:t> or less.</a:t>
            </a:r>
          </a:p>
          <a:p>
            <a:pPr marL="0" indent="0" algn="just"/>
            <a:endParaRPr lang="en-US" altLang="en-US" sz="1600" b="0" kern="0" dirty="0" smtClean="0"/>
          </a:p>
          <a:p>
            <a:pPr algn="just"/>
            <a:endParaRPr lang="en-US" altLang="en-US" sz="1800" b="0" kern="0" dirty="0" smtClean="0"/>
          </a:p>
          <a:p>
            <a:pPr marL="630238" marR="117475" lvl="1" indent="-230188" algn="just">
              <a:buFont typeface="Times New Roman" pitchFamily="16" charset="0"/>
              <a:buChar char="•"/>
              <a:tabLst>
                <a:tab pos="230188" algn="l"/>
              </a:tabLst>
            </a:pPr>
            <a:endParaRPr lang="en-US" sz="1800" kern="0" spc="-5" dirty="0" smtClean="0">
              <a:latin typeface="Arial"/>
              <a:cs typeface="Arial"/>
            </a:endParaRPr>
          </a:p>
          <a:p>
            <a:pPr marL="400050" marR="117475" lvl="1" indent="0" algn="just">
              <a:tabLst>
                <a:tab pos="230188" algn="l"/>
              </a:tabLst>
            </a:pPr>
            <a:endParaRPr lang="en-US" sz="1800" kern="0" spc="-5" dirty="0">
              <a:latin typeface="Arial"/>
              <a:cs typeface="Arial"/>
            </a:endParaRPr>
          </a:p>
        </p:txBody>
      </p:sp>
    </p:spTree>
    <p:extLst>
      <p:ext uri="{BB962C8B-B14F-4D97-AF65-F5344CB8AC3E}">
        <p14:creationId xmlns:p14="http://schemas.microsoft.com/office/powerpoint/2010/main" val="2244730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5: Proposal for notification amending a part of the matter prescribing the conditions to be separately notified by the MIC as provided for in Article 6-2-4 of the Enforcement Regulations of the Radio Act </a:t>
            </a:r>
            <a:r>
              <a:rPr lang="en-US" sz="2800" dirty="0" smtClean="0"/>
              <a:t>(3/3</a:t>
            </a:r>
            <a:r>
              <a:rPr lang="en-US" sz="2800" dirty="0"/>
              <a:t>)</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66108" y="2426193"/>
            <a:ext cx="10439400" cy="138380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spcAft>
                <a:spcPts val="300"/>
              </a:spcAft>
              <a:buFont typeface="Times New Roman" pitchFamily="16" charset="0"/>
              <a:buChar char="•"/>
              <a:tabLst>
                <a:tab pos="230188" algn="l"/>
              </a:tabLst>
            </a:pPr>
            <a:r>
              <a:rPr lang="en-US" sz="1600" b="0" u="sng" dirty="0"/>
              <a:t>For radio stations using radio waves of the frequencies listed in Article 6, Paragraph 4, Item 4(4) of the Enforcement Regulations, the equivalent isotropic radiated power shall be as follows:</a:t>
            </a:r>
          </a:p>
          <a:p>
            <a:pPr marL="230188" marR="117475" indent="-230188" algn="just">
              <a:spcAft>
                <a:spcPts val="300"/>
              </a:spcAft>
              <a:buFont typeface="Times New Roman" pitchFamily="16" charset="0"/>
              <a:buChar char="•"/>
              <a:tabLst>
                <a:tab pos="230188" algn="l"/>
              </a:tabLst>
            </a:pPr>
            <a:r>
              <a:rPr lang="en-US" sz="1600" b="0" u="sng" dirty="0"/>
              <a:t>(b) The equivalent isotropic radiated power in a 1 MHz bandwidth of radio equipment whose maximum equivalent isotropic radiated power exceeds 25 </a:t>
            </a:r>
            <a:r>
              <a:rPr lang="en-US" sz="1600" b="0" u="sng" dirty="0" err="1"/>
              <a:t>milliwatts</a:t>
            </a:r>
            <a:r>
              <a:rPr lang="en-US" sz="1600" b="0" u="sng" dirty="0"/>
              <a:t> shall be any of the following:</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20 MHz or less, it shall be 10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20 MHz and not more than 40 MHz, it shall be 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40 MHz and not more than 80 MHz, it shall be 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80 MHz and not more than 160 MHz, it shall be 1.25 </a:t>
            </a:r>
            <a:r>
              <a:rPr lang="en-US" sz="1600" u="sng" dirty="0" err="1"/>
              <a:t>milliwatts</a:t>
            </a:r>
            <a:r>
              <a:rPr lang="en-US" sz="1600" u="sng" dirty="0"/>
              <a:t> or less.</a:t>
            </a:r>
          </a:p>
          <a:p>
            <a:pPr marL="465138" marR="117475" lvl="1" indent="-230188" algn="just">
              <a:spcAft>
                <a:spcPts val="300"/>
              </a:spcAft>
              <a:buFont typeface="Times New Roman" pitchFamily="16" charset="0"/>
              <a:buChar char="•"/>
              <a:tabLst>
                <a:tab pos="230188" algn="l"/>
              </a:tabLst>
            </a:pPr>
            <a:r>
              <a:rPr lang="en-US" sz="1600" u="sng" dirty="0"/>
              <a:t>In the case of transmitting equipment with an occupied frequency bandwidth of more than 160 MHz and not more than 320 MHz, it shall be 0.625 </a:t>
            </a:r>
            <a:r>
              <a:rPr lang="en-US" sz="1600" u="sng" dirty="0" err="1"/>
              <a:t>milliwatts</a:t>
            </a:r>
            <a:r>
              <a:rPr lang="en-US" sz="1600" u="sng" dirty="0"/>
              <a:t> or less.</a:t>
            </a:r>
          </a:p>
          <a:p>
            <a:pPr marL="0" indent="0" algn="just"/>
            <a:endParaRPr lang="en-US" altLang="en-US" sz="1600" b="0" kern="0" dirty="0" smtClean="0"/>
          </a:p>
          <a:p>
            <a:pPr algn="just"/>
            <a:endParaRPr lang="en-US" altLang="en-US" sz="1800" b="0" kern="0" dirty="0" smtClean="0"/>
          </a:p>
          <a:p>
            <a:pPr marL="630238" marR="117475" lvl="1" indent="-230188" algn="just">
              <a:buFont typeface="Times New Roman" pitchFamily="16" charset="0"/>
              <a:buChar char="•"/>
              <a:tabLst>
                <a:tab pos="230188" algn="l"/>
              </a:tabLst>
            </a:pPr>
            <a:endParaRPr lang="en-US" sz="1800" kern="0" spc="-5" dirty="0" smtClean="0">
              <a:latin typeface="Arial"/>
              <a:cs typeface="Arial"/>
            </a:endParaRPr>
          </a:p>
          <a:p>
            <a:pPr marL="400050" marR="117475" lvl="1" indent="0" algn="just">
              <a:tabLst>
                <a:tab pos="230188" algn="l"/>
              </a:tabLst>
            </a:pPr>
            <a:endParaRPr lang="en-US" sz="1800" kern="0" spc="-5" dirty="0">
              <a:latin typeface="Arial"/>
              <a:cs typeface="Arial"/>
            </a:endParaRPr>
          </a:p>
        </p:txBody>
      </p:sp>
    </p:spTree>
    <p:extLst>
      <p:ext uri="{BB962C8B-B14F-4D97-AF65-F5344CB8AC3E}">
        <p14:creationId xmlns:p14="http://schemas.microsoft.com/office/powerpoint/2010/main" val="1814424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Disclaimer</a:t>
            </a:r>
            <a:endParaRPr lang="en-US" sz="2800" dirty="0">
              <a:solidFill>
                <a:srgbClr val="0070C0"/>
              </a:solidFill>
            </a:endParaRPr>
          </a:p>
        </p:txBody>
      </p:sp>
      <p:sp>
        <p:nvSpPr>
          <p:cNvPr id="10" name="Content Placeholder 2"/>
          <p:cNvSpPr>
            <a:spLocks noGrp="1"/>
          </p:cNvSpPr>
          <p:nvPr>
            <p:ph idx="1"/>
          </p:nvPr>
        </p:nvSpPr>
        <p:spPr>
          <a:xfrm>
            <a:off x="838200" y="1524000"/>
            <a:ext cx="10439400" cy="2895600"/>
          </a:xfrm>
        </p:spPr>
        <p:txBody>
          <a:bodyPr/>
          <a:lstStyle/>
          <a:p>
            <a:pPr algn="just">
              <a:spcAft>
                <a:spcPts val="600"/>
              </a:spcAft>
              <a:buFont typeface="Arial" panose="020B0604020202020204" pitchFamily="34" charset="0"/>
              <a:buChar char="•"/>
            </a:pPr>
            <a:r>
              <a:rPr lang="en-US" altLang="en-US" sz="2000" dirty="0"/>
              <a:t>The contents presented in this slide deck are the author’s unofficial translation of selected contents of the Japan MIC’s consultation “Call for opinions on the proposed ministerial ordinance to amend part of the Radio Law Enforcement Regulations: Addition of systems and bands to the special exemption system for non-technical equipment”.</a:t>
            </a:r>
          </a:p>
          <a:p>
            <a:pPr algn="just">
              <a:spcAft>
                <a:spcPts val="600"/>
              </a:spcAft>
              <a:buFont typeface="Arial" panose="020B0604020202020204" pitchFamily="34" charset="0"/>
              <a:buChar char="•"/>
            </a:pPr>
            <a:r>
              <a:rPr lang="en-US" altLang="en-US" sz="2000" dirty="0"/>
              <a:t>Please refer to the </a:t>
            </a:r>
            <a:r>
              <a:rPr lang="en-US" altLang="en-US" sz="2000" dirty="0">
                <a:hlinkClick r:id="rId3"/>
              </a:rPr>
              <a:t>administration’s website</a:t>
            </a:r>
            <a:r>
              <a:rPr lang="en-US" altLang="en-US" sz="2000" dirty="0"/>
              <a:t> for the exact contents (in Japanese).</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October 2024</a:t>
            </a:r>
            <a:endParaRPr lang="en-GB" dirty="0"/>
          </a:p>
        </p:txBody>
      </p:sp>
      <p:sp>
        <p:nvSpPr>
          <p:cNvPr id="3" name="Footer Placeholder 2"/>
          <p:cNvSpPr>
            <a:spLocks noGrp="1"/>
          </p:cNvSpPr>
          <p:nvPr>
            <p:ph type="ftr" idx="11"/>
          </p:nvPr>
        </p:nvSpPr>
        <p:spPr/>
        <p:txBody>
          <a:bodyPr/>
          <a:lstStyle/>
          <a:p>
            <a:r>
              <a:rPr lang="en-US" smtClean="0"/>
              <a:t>Edward Au (Huawei)</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dirty="0"/>
          </a:p>
        </p:txBody>
      </p:sp>
      <p:sp>
        <p:nvSpPr>
          <p:cNvPr id="5" name="Title 1">
            <a:extLst>
              <a:ext uri="{FF2B5EF4-FFF2-40B4-BE49-F238E27FC236}">
                <a16:creationId xmlns="" xmlns:a16="http://schemas.microsoft.com/office/drawing/2014/main" id="{D042E02D-F6EC-43BF-8BA9-65FE520ADB12}"/>
              </a:ext>
            </a:extLst>
          </p:cNvPr>
          <p:cNvSpPr txBox="1">
            <a:spLocks/>
          </p:cNvSpPr>
          <p:nvPr/>
        </p:nvSpPr>
        <p:spPr>
          <a:xfrm>
            <a:off x="912284" y="2514600"/>
            <a:ext cx="10289115" cy="1371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Addition of systems subject to the special system </a:t>
            </a:r>
            <a:br>
              <a:rPr lang="en-US" kern="0" dirty="0" smtClean="0"/>
            </a:br>
            <a:r>
              <a:rPr lang="en-US" kern="0" dirty="0" smtClean="0"/>
              <a:t>for devices brought overseas (90-day rule)</a:t>
            </a:r>
            <a:endParaRPr lang="en-US" kern="0" dirty="0"/>
          </a:p>
        </p:txBody>
      </p:sp>
    </p:spTree>
    <p:extLst>
      <p:ext uri="{BB962C8B-B14F-4D97-AF65-F5344CB8AC3E}">
        <p14:creationId xmlns:p14="http://schemas.microsoft.com/office/powerpoint/2010/main" val="24346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t>Appendix 2: Proposal for ministerial ordinance to amend part of the Radio Law Enforcement Regulations (1/2)</a:t>
            </a:r>
            <a:endParaRPr lang="en-US" sz="2800" dirty="0">
              <a:solidFill>
                <a:srgbClr val="0070C0"/>
              </a:solidFill>
            </a:endParaRPr>
          </a:p>
        </p:txBody>
      </p:sp>
      <p:sp>
        <p:nvSpPr>
          <p:cNvPr id="10" name="Content Placeholder 2"/>
          <p:cNvSpPr>
            <a:spLocks noGrp="1"/>
          </p:cNvSpPr>
          <p:nvPr>
            <p:ph idx="1"/>
          </p:nvPr>
        </p:nvSpPr>
        <p:spPr>
          <a:xfrm>
            <a:off x="839755" y="1905000"/>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https://www.soumu.go.jp/main_content/000973382.pdf</a:t>
            </a:r>
            <a:r>
              <a:rPr lang="en-US" sz="2000" b="0" dirty="0"/>
              <a:t> </a:t>
            </a:r>
          </a:p>
          <a:p>
            <a:pPr marL="230188" marR="117475" indent="-230188" algn="just">
              <a:spcAft>
                <a:spcPts val="300"/>
              </a:spcAft>
              <a:buFont typeface="Times New Roman" pitchFamily="16" charset="0"/>
              <a:buChar char="•"/>
              <a:tabLst>
                <a:tab pos="230188" algn="l"/>
              </a:tabLst>
            </a:pPr>
            <a:r>
              <a:rPr lang="en-US" sz="2000" b="0" dirty="0"/>
              <a:t>Article 6-2-3 The radio stations specified by the Ministry of Internal Affairs and Communications Ordinance under Article 4-2, Paragraph 1 of the Law </a:t>
            </a:r>
            <a:r>
              <a:rPr lang="en-US" sz="2000" b="0" u="sng" dirty="0"/>
              <a:t>are specific low-power radio stations specified in Article 6, Paragraph 4, Item 2, (1) (limited to those using radio waves of the frequencies listed in Item 2, (1) (v) of the same), radio stations of low-power data communications systems (limited to those using radio waves of the frequencies listed in Article 6, Paragraph 4, Item 4, (1), (3), (4) and (6)), radio stations of ultra-wideband radio systems (limited to those listed in Article 4-4, Paragraph 2, Item 2, (2)), </a:t>
            </a:r>
            <a:r>
              <a:rPr lang="en-US" sz="2000" b="0" dirty="0"/>
              <a:t>and land mobile stations of 5.2 GHz band high-power data communications systems that comply with the conditions separately notified by the Minister of Internal Affairs and Communications (excluding experimental test stations).</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6223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a:t>Appendix 2: Proposal for ministerial ordinance to amend part of the Radio Law Enforcement Regulations </a:t>
            </a:r>
            <a:r>
              <a:rPr lang="en-US" sz="2800" dirty="0" smtClean="0"/>
              <a:t>(2/2</a:t>
            </a:r>
            <a:r>
              <a:rPr lang="en-US" sz="2800" dirty="0"/>
              <a:t>)</a:t>
            </a:r>
            <a:endParaRPr lang="en-US" sz="2800" dirty="0">
              <a:solidFill>
                <a:srgbClr val="0070C0"/>
              </a:solidFill>
            </a:endParaRPr>
          </a:p>
        </p:txBody>
      </p:sp>
      <p:sp>
        <p:nvSpPr>
          <p:cNvPr id="10" name="Content Placeholder 2"/>
          <p:cNvSpPr>
            <a:spLocks noGrp="1"/>
          </p:cNvSpPr>
          <p:nvPr>
            <p:ph idx="1"/>
          </p:nvPr>
        </p:nvSpPr>
        <p:spPr>
          <a:xfrm>
            <a:off x="839755" y="1905000"/>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spc="-5" dirty="0">
                <a:cs typeface="Arial"/>
              </a:rPr>
              <a:t>Article 6-2-4 Radio stations specified by the Ministry of Internal Affairs and Communications Ordinance under Article 4-2, paragraph 2 of the Law are the following radio stations that comply with the conditions separately notified by the Minister of Internal Affairs and Communications.</a:t>
            </a:r>
          </a:p>
          <a:p>
            <a:pPr marL="165100" marR="117475" indent="0" algn="just">
              <a:lnSpc>
                <a:spcPct val="100000"/>
              </a:lnSpc>
              <a:spcAft>
                <a:spcPts val="300"/>
              </a:spcAft>
              <a:buNone/>
              <a:tabLst>
                <a:tab pos="284163" algn="l"/>
              </a:tabLst>
            </a:pPr>
            <a:r>
              <a:rPr lang="en-US" sz="2000" b="0" spc="-5" dirty="0">
                <a:cs typeface="Arial"/>
              </a:rPr>
              <a:t>	</a:t>
            </a:r>
            <a:r>
              <a:rPr lang="en-US" sz="1800" b="0" spc="-5" dirty="0">
                <a:cs typeface="Arial"/>
              </a:rPr>
              <a:t>[1. Omitted]</a:t>
            </a:r>
          </a:p>
          <a:p>
            <a:pPr marL="288925" marR="117475" indent="-123825" algn="just">
              <a:lnSpc>
                <a:spcPct val="100000"/>
              </a:lnSpc>
              <a:spcAft>
                <a:spcPts val="300"/>
              </a:spcAft>
              <a:buNone/>
              <a:tabLst>
                <a:tab pos="284163" algn="l"/>
              </a:tabLst>
            </a:pPr>
            <a:r>
              <a:rPr lang="en-US" sz="1800" b="0" spc="-5" dirty="0">
                <a:cs typeface="Arial"/>
              </a:rPr>
              <a:t>	2. Radio stations of low-power data communication systems </a:t>
            </a:r>
            <a:r>
              <a:rPr lang="en-US" sz="1800" b="0" u="sng" spc="-5" dirty="0">
                <a:cs typeface="Arial"/>
              </a:rPr>
              <a:t>(limited to those using radio </a:t>
            </a:r>
            <a:r>
              <a:rPr lang="en-US" sz="1800" b="0" u="sng" spc="-5" dirty="0" smtClean="0">
                <a:cs typeface="Arial"/>
              </a:rPr>
              <a:t> waves </a:t>
            </a:r>
            <a:r>
              <a:rPr lang="en-US" sz="1800" b="0" u="sng" spc="-5" dirty="0">
                <a:cs typeface="Arial"/>
              </a:rPr>
              <a:t>of the </a:t>
            </a:r>
            <a:r>
              <a:rPr lang="en-US" sz="1800" b="0" u="sng" spc="-5" dirty="0" smtClean="0">
                <a:cs typeface="Arial"/>
              </a:rPr>
              <a:t>frequencies </a:t>
            </a:r>
            <a:r>
              <a:rPr lang="en-US" sz="1800" b="0" u="sng" spc="-5" dirty="0">
                <a:cs typeface="Arial"/>
              </a:rPr>
              <a:t>listed in Article 6, paragraph 4, item 4, (1), (3), (4), and (6))</a:t>
            </a:r>
          </a:p>
          <a:p>
            <a:pPr marL="165100" marR="117475" indent="0" algn="just">
              <a:lnSpc>
                <a:spcPct val="100000"/>
              </a:lnSpc>
              <a:spcAft>
                <a:spcPts val="300"/>
              </a:spcAft>
              <a:buNone/>
              <a:tabLst>
                <a:tab pos="284163" algn="l"/>
              </a:tabLst>
            </a:pPr>
            <a:r>
              <a:rPr lang="en-US" sz="1800" b="0" spc="-5" dirty="0">
                <a:cs typeface="Arial"/>
              </a:rPr>
              <a:t>	[3,4. Omitted]</a:t>
            </a:r>
          </a:p>
          <a:p>
            <a:pPr marL="0" indent="0" algn="just"/>
            <a:endParaRPr lang="en-US" altLang="en-US" sz="18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26950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838200" y="606426"/>
            <a:ext cx="10363200" cy="1755774"/>
          </a:xfrm>
        </p:spPr>
        <p:txBody>
          <a:bodyPr vert="horz" wrap="square" lIns="91440" tIns="45720" rIns="91440" bIns="45720" numCol="1" anchor="ctr" anchorCtr="0" compatLnSpc="1">
            <a:prstTxWarp prst="textNoShape">
              <a:avLst/>
            </a:prstTxWarp>
          </a:bodyPr>
          <a:lstStyle/>
          <a:p>
            <a:r>
              <a:rPr lang="en-US" sz="2800" dirty="0"/>
              <a:t>Appendix 3: Proposal for a notification amending a part of the matter prescribing technical standards designated by the MIC as technical standards equivalent to those prescribed in Chapter 3 of the Radio Law under Article 4-2, Paragraph 7 of the same Law</a:t>
            </a:r>
            <a:endParaRPr lang="en-US" sz="2800" dirty="0">
              <a:solidFill>
                <a:srgbClr val="0070C0"/>
              </a:solidFill>
            </a:endParaRPr>
          </a:p>
        </p:txBody>
      </p:sp>
      <p:sp>
        <p:nvSpPr>
          <p:cNvPr id="10" name="Content Placeholder 2"/>
          <p:cNvSpPr>
            <a:spLocks noGrp="1"/>
          </p:cNvSpPr>
          <p:nvPr>
            <p:ph idx="1"/>
          </p:nvPr>
        </p:nvSpPr>
        <p:spPr>
          <a:xfrm>
            <a:off x="914400" y="2438400"/>
            <a:ext cx="10439400" cy="31242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https://www.soumu.go.jp/main_content/000973383.pdf</a:t>
            </a:r>
            <a:r>
              <a:rPr lang="en-US" sz="2000" b="0" dirty="0"/>
              <a:t> </a:t>
            </a:r>
          </a:p>
          <a:p>
            <a:pPr marL="230188" marR="117475" indent="-230188" algn="just">
              <a:spcAft>
                <a:spcPts val="300"/>
              </a:spcAft>
              <a:buFont typeface="Times New Roman" pitchFamily="16" charset="0"/>
              <a:buChar char="•"/>
              <a:tabLst>
                <a:tab pos="230188" algn="l"/>
              </a:tabLst>
            </a:pPr>
            <a:r>
              <a:rPr lang="en-US" sz="2000" b="0" dirty="0"/>
              <a:t>The technical standards designated by the Minister of Internal Affairs and Communications pursuant to the provisions of Article 4-2 paragraph 1 of the Law as those equivalent to the technical standards prescribed in Chapter III of the Law shall fall under any of the following:</a:t>
            </a:r>
          </a:p>
          <a:p>
            <a:pPr marL="234950" marR="117475" lvl="1" indent="0" algn="just">
              <a:lnSpc>
                <a:spcPct val="100000"/>
              </a:lnSpc>
              <a:spcAft>
                <a:spcPts val="300"/>
              </a:spcAft>
              <a:buNone/>
              <a:tabLst>
                <a:tab pos="230188" algn="l"/>
              </a:tabLst>
            </a:pPr>
            <a:r>
              <a:rPr lang="en-US" sz="1800" dirty="0"/>
              <a:t>[1 and 2 omitted]</a:t>
            </a:r>
          </a:p>
          <a:p>
            <a:pPr marL="234950" marR="117475" lvl="1" indent="0" algn="just">
              <a:lnSpc>
                <a:spcPct val="100000"/>
              </a:lnSpc>
              <a:spcAft>
                <a:spcPts val="300"/>
              </a:spcAft>
              <a:buNone/>
              <a:tabLst>
                <a:tab pos="230188" algn="l"/>
              </a:tabLst>
            </a:pPr>
            <a:r>
              <a:rPr lang="en-US" sz="1800" dirty="0"/>
              <a:t>3. Any of the following standards established by the Institute of Electrical and Electronics Engineers:</a:t>
            </a:r>
          </a:p>
          <a:p>
            <a:pPr marL="520700" marR="117475" lvl="1" algn="just">
              <a:spcAft>
                <a:spcPts val="300"/>
              </a:spcAft>
              <a:tabLst>
                <a:tab pos="230188" algn="l"/>
              </a:tabLst>
            </a:pPr>
            <a:r>
              <a:rPr lang="en-US" sz="1800" dirty="0"/>
              <a:t>[1 &amp; 2 omitted]</a:t>
            </a:r>
          </a:p>
          <a:p>
            <a:pPr marL="520700" marR="117475" lvl="1" algn="just">
              <a:spcAft>
                <a:spcPts val="300"/>
              </a:spcAft>
              <a:tabLst>
                <a:tab pos="230188" algn="l"/>
              </a:tabLst>
            </a:pPr>
            <a:r>
              <a:rPr lang="en-US" sz="1800" u="sng" dirty="0"/>
              <a:t>IEEE802.15.4</a:t>
            </a:r>
            <a:r>
              <a:rPr lang="en-US" sz="1800" dirty="0"/>
              <a:t>  (Edward: UWB related)</a:t>
            </a:r>
          </a:p>
          <a:p>
            <a:pPr marL="520700" marR="117475" lvl="1" algn="just">
              <a:spcAft>
                <a:spcPts val="300"/>
              </a:spcAft>
              <a:tabLst>
                <a:tab pos="230188" algn="l"/>
              </a:tabLst>
            </a:pPr>
            <a:r>
              <a:rPr lang="en-US" sz="1800" u="sng" dirty="0"/>
              <a:t>IEEE802.15.4z</a:t>
            </a:r>
            <a:r>
              <a:rPr lang="en-US" sz="1800" dirty="0"/>
              <a:t>  (Edward: UWB related)</a:t>
            </a:r>
            <a:endParaRPr lang="en-US" sz="1800" u="sng" dirty="0"/>
          </a:p>
          <a:p>
            <a:pPr marL="234950" marR="117475" lvl="1" indent="0" algn="just">
              <a:lnSpc>
                <a:spcPct val="100000"/>
              </a:lnSpc>
              <a:spcAft>
                <a:spcPts val="300"/>
              </a:spcAft>
              <a:buNone/>
              <a:tabLst>
                <a:tab pos="230188" algn="l"/>
              </a:tabLst>
            </a:pPr>
            <a:r>
              <a:rPr lang="en-US" sz="1800" u="sng" dirty="0"/>
              <a:t>4. Among the standards established by the European Telecommunications Standards Institute, ETSI EN 305 550</a:t>
            </a:r>
            <a:r>
              <a:rPr lang="en-US" sz="1800" dirty="0"/>
              <a:t> (Edward: 60 GHz band mobile detection sensor related)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11826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1/6)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hlinkClick r:id="rId3"/>
              </a:rPr>
              <a:t>https://www.soumu.go.jp/main_content/000973384.pdf</a:t>
            </a:r>
            <a:r>
              <a:rPr lang="en-US" sz="2000" b="0" dirty="0"/>
              <a:t> </a:t>
            </a:r>
          </a:p>
          <a:p>
            <a:pPr marL="230188" marR="117475" indent="-230188" algn="just">
              <a:spcAft>
                <a:spcPts val="300"/>
              </a:spcAft>
              <a:buFont typeface="Times New Roman" pitchFamily="16" charset="0"/>
              <a:buChar char="•"/>
              <a:tabLst>
                <a:tab pos="230188" algn="l"/>
              </a:tabLst>
            </a:pPr>
            <a:r>
              <a:rPr lang="en-US" sz="2000" b="0" u="sng" dirty="0"/>
              <a:t>In the case of a radio station as specified in Article 6, Paragraph 4, Item 2 of the Enforcement Regulations (limited to those specified in Article 49-14, Item 12 of the Equipment Regulations, which use frequency modulation as the modulation method and transmit by a continuous wave method (excluding intermittent continuous wave method)), the radio station uses radio waves with a frequency exceeding 57 GHz and not exceeding 64 GHz and has an antenna power of 0.01 watts or less.</a:t>
            </a:r>
            <a:r>
              <a:rPr lang="en-US" sz="2000" b="0" dirty="0"/>
              <a:t> (Edward: 60 GHz band mobile detection sensor related)</a:t>
            </a:r>
            <a:endParaRPr lang="en-US" sz="2000" b="0" u="sng" dirty="0"/>
          </a:p>
          <a:p>
            <a:pPr marL="230188" marR="117475" indent="-230188" algn="just">
              <a:spcAft>
                <a:spcPts val="300"/>
              </a:spcAft>
              <a:buFont typeface="Times New Roman" pitchFamily="16" charset="0"/>
              <a:buChar char="•"/>
              <a:tabLst>
                <a:tab pos="230188" algn="l"/>
              </a:tabLst>
            </a:pPr>
            <a:r>
              <a:rPr lang="en-US" sz="2000" b="0" dirty="0"/>
              <a:t>Radio stations using radio frequencies specified in Article 6, Paragraph 4, Item 4(⑴) of the Enforcement Regulations </a:t>
            </a:r>
            <a:r>
              <a:rPr lang="en-US" sz="2000" b="0" u="sng" dirty="0"/>
              <a:t>shall be used</a:t>
            </a:r>
            <a:r>
              <a:rPr lang="en-US" sz="2000" b="0" dirty="0"/>
              <a:t> for the following communications:</a:t>
            </a:r>
          </a:p>
          <a:p>
            <a:pPr marL="234950" marR="117475" lvl="1" indent="0" algn="just">
              <a:lnSpc>
                <a:spcPct val="100000"/>
              </a:lnSpc>
              <a:spcAft>
                <a:spcPts val="300"/>
              </a:spcAft>
              <a:buNone/>
              <a:tabLst>
                <a:tab pos="230188" algn="l"/>
              </a:tabLst>
            </a:pPr>
            <a:r>
              <a:rPr lang="en-US" sz="1800" dirty="0"/>
              <a:t>[1-4 omitted]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32661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(2/6)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t>In the case of radio stations using radio waves of the frequencies listed in Article 6, Paragraph 4, Item 4, (3) of the Enforcement Regulations, the radio stations are to be used for communications between a 5 GHz band slave station (a radio station controlled by a 5 GHz band master station (a radio station using radio waves of a frequency range exceeding 5.150 MHz and not exceeding 5.350 MHz, or exceeding 5.470 MHz and not exceeding 5.730 MHz, which sets the frequencies of radio waves used by other radio stations in a communications system and controls other such other radio stations; the same applies hereinafter), and whose antenna power is one of the following) and the other party of the communications is a 5 GHz band master station (</a:t>
            </a:r>
            <a:r>
              <a:rPr lang="en-US" sz="2000" b="0" u="sng" dirty="0"/>
              <a:t>limited to those using only radio equipment marked as conforming</a:t>
            </a:r>
            <a:r>
              <a:rPr lang="en-US" sz="2000" b="0" dirty="0"/>
              <a:t>).</a:t>
            </a:r>
          </a:p>
          <a:p>
            <a:pPr marL="234950" marR="117475" lvl="1" indent="0" algn="just">
              <a:lnSpc>
                <a:spcPct val="100000"/>
              </a:lnSpc>
              <a:spcAft>
                <a:spcPts val="300"/>
              </a:spcAft>
              <a:buNone/>
              <a:tabLst>
                <a:tab pos="230188" algn="l"/>
              </a:tabLst>
            </a:pPr>
            <a:r>
              <a:rPr lang="en-US" sz="1800" dirty="0"/>
              <a:t>[1-3 omitted]</a:t>
            </a: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2413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2024</a:t>
            </a:r>
            <a:endParaRPr lang="en-GB" dirty="0"/>
          </a:p>
        </p:txBody>
      </p:sp>
      <p:sp>
        <p:nvSpPr>
          <p:cNvPr id="8" name="Rectangle 2"/>
          <p:cNvSpPr>
            <a:spLocks noGrp="1" noChangeArrowheads="1"/>
          </p:cNvSpPr>
          <p:nvPr>
            <p:ph type="title" idx="4294967295"/>
          </p:nvPr>
        </p:nvSpPr>
        <p:spPr>
          <a:xfrm>
            <a:off x="762000" y="1072603"/>
            <a:ext cx="10363200" cy="890587"/>
          </a:xfrm>
        </p:spPr>
        <p:txBody>
          <a:bodyPr vert="horz" wrap="square" lIns="91440" tIns="45720" rIns="91440" bIns="45720" numCol="1" anchor="ctr" anchorCtr="0" compatLnSpc="1">
            <a:prstTxWarp prst="textNoShape">
              <a:avLst/>
            </a:prstTxWarp>
          </a:bodyPr>
          <a:lstStyle/>
          <a:p>
            <a:r>
              <a:rPr lang="en-US" sz="2800" dirty="0"/>
              <a:t>Appendix 4: Proposal for a notification amending a part of the matter prescribing the conditions to be separately notified by the MIC pursuant to the provisions of Article 6-2-3 of the Enforcement Regulations of the Radio Law </a:t>
            </a:r>
            <a:r>
              <a:rPr lang="en-US" sz="2800" dirty="0" smtClean="0"/>
              <a:t>(3/6)</a:t>
            </a:r>
            <a:endParaRPr lang="en-US" sz="2800" dirty="0">
              <a:solidFill>
                <a:srgbClr val="0070C0"/>
              </a:solidFill>
            </a:endParaRPr>
          </a:p>
        </p:txBody>
      </p:sp>
      <p:sp>
        <p:nvSpPr>
          <p:cNvPr id="10" name="Content Placeholder 2"/>
          <p:cNvSpPr>
            <a:spLocks noGrp="1"/>
          </p:cNvSpPr>
          <p:nvPr>
            <p:ph idx="1"/>
          </p:nvPr>
        </p:nvSpPr>
        <p:spPr>
          <a:xfrm>
            <a:off x="874184" y="2426193"/>
            <a:ext cx="10439400" cy="4191000"/>
          </a:xfrm>
        </p:spPr>
        <p:txBody>
          <a:bodyPr/>
          <a:lstStyle/>
          <a:p>
            <a:pPr marL="230188" marR="117475" indent="-230188" algn="just">
              <a:spcAft>
                <a:spcPts val="300"/>
              </a:spcAft>
              <a:buFont typeface="Times New Roman" pitchFamily="16" charset="0"/>
              <a:buChar char="•"/>
              <a:tabLst>
                <a:tab pos="230188" algn="l"/>
              </a:tabLst>
            </a:pPr>
            <a:r>
              <a:rPr lang="en-US" sz="2000" b="0" dirty="0"/>
              <a:t>Radio stations using radio frequencies specified in Article 6, Paragraph 4, Item 4(4) of the Enforcement Regulations </a:t>
            </a:r>
            <a:r>
              <a:rPr lang="en-US" sz="2000" b="0" u="sng" dirty="0"/>
              <a:t>shall be used </a:t>
            </a:r>
            <a:r>
              <a:rPr lang="en-US" sz="2000" b="0" dirty="0"/>
              <a:t>for the following communications:</a:t>
            </a:r>
          </a:p>
          <a:p>
            <a:pPr marL="234950" marR="117475" lvl="1" indent="0" algn="just">
              <a:lnSpc>
                <a:spcPct val="100000"/>
              </a:lnSpc>
              <a:spcAft>
                <a:spcPts val="300"/>
              </a:spcAft>
              <a:buNone/>
              <a:tabLst>
                <a:tab pos="230188" algn="l"/>
              </a:tabLst>
            </a:pPr>
            <a:r>
              <a:rPr lang="en-US" sz="1800" dirty="0"/>
              <a:t>[1-2 omitted]</a:t>
            </a:r>
          </a:p>
          <a:p>
            <a:pPr marL="230188" marR="117475" indent="-230188" algn="just">
              <a:spcAft>
                <a:spcPts val="300"/>
              </a:spcAft>
              <a:buFont typeface="Times New Roman" pitchFamily="16" charset="0"/>
              <a:buChar char="•"/>
              <a:tabLst>
                <a:tab pos="230188" algn="l"/>
              </a:tabLst>
            </a:pPr>
            <a:r>
              <a:rPr lang="en-US" sz="2000" b="0" u="sng" dirty="0"/>
              <a:t>Radio stations specified in Article 6, Paragraph 4, Item 4 of the Enforcement Regulations (limited to those using radio waves of the frequencies listed in Item 6 of the same paragraph) shall have an antenna power of 250 </a:t>
            </a:r>
            <a:r>
              <a:rPr lang="en-US" sz="2000" b="0" u="sng" dirty="0" err="1"/>
              <a:t>milliwatts</a:t>
            </a:r>
            <a:r>
              <a:rPr lang="en-US" sz="2000" b="0" u="sng" dirty="0"/>
              <a:t> or less, and if it exceeds 10 </a:t>
            </a:r>
            <a:r>
              <a:rPr lang="en-US" sz="2000" b="0" u="sng" dirty="0" err="1"/>
              <a:t>milliwatts</a:t>
            </a:r>
            <a:r>
              <a:rPr lang="en-US" sz="2000" b="0" u="sng" dirty="0"/>
              <a:t>, shall have an equivalent isotropic radiated power of 40 decibels or less (1 </a:t>
            </a:r>
            <a:r>
              <a:rPr lang="en-US" sz="2000" b="0" u="sng" dirty="0" err="1"/>
              <a:t>milliwatt</a:t>
            </a:r>
            <a:r>
              <a:rPr lang="en-US" sz="2000" b="0" u="sng" dirty="0"/>
              <a:t> is defined as 0 decibels). </a:t>
            </a:r>
            <a:r>
              <a:rPr lang="en-US" sz="2000" b="0" dirty="0"/>
              <a:t>(Edward: 60 GHz band low power data communication system related)</a:t>
            </a:r>
            <a:endParaRPr lang="en-US" sz="2000" b="0" u="sng" dirty="0"/>
          </a:p>
          <a:p>
            <a:pPr marL="0" indent="0" algn="just"/>
            <a:endParaRPr lang="en-US" altLang="en-US" sz="2000" b="0" dirty="0"/>
          </a:p>
          <a:p>
            <a:pPr marL="0" indent="0" algn="just"/>
            <a:endParaRPr lang="en-US" altLang="en-US" sz="2000" b="0" dirty="0"/>
          </a:p>
          <a:p>
            <a:pPr algn="just"/>
            <a:endParaRPr lang="en-US" altLang="en-US" sz="2000" b="0" dirty="0"/>
          </a:p>
          <a:p>
            <a:pPr marL="630238" marR="117475" lvl="1" indent="-230188" algn="just">
              <a:buChar char="•"/>
              <a:tabLst>
                <a:tab pos="230188" algn="l"/>
              </a:tabLst>
            </a:pPr>
            <a:endParaRPr lang="en-US" spc="-5" dirty="0">
              <a:latin typeface="Arial"/>
              <a:cs typeface="Arial"/>
            </a:endParaRPr>
          </a:p>
          <a:p>
            <a:pPr marL="400050" marR="117475" lvl="1" indent="0" algn="just">
              <a:tabLst>
                <a:tab pos="230188" algn="l"/>
              </a:tabLst>
            </a:pPr>
            <a:endParaRPr lang="en-US"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6096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69525</TotalTime>
  <Words>2579</Words>
  <Application>Microsoft Office PowerPoint</Application>
  <PresentationFormat>Widescreen</PresentationFormat>
  <Paragraphs>229</Paragraphs>
  <Slides>17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 Unicode MS</vt:lpstr>
      <vt:lpstr>MS Gothic</vt:lpstr>
      <vt:lpstr>MS PGothic</vt:lpstr>
      <vt:lpstr>Arial</vt:lpstr>
      <vt:lpstr>Times New Roman</vt:lpstr>
      <vt:lpstr>Office Theme</vt:lpstr>
      <vt:lpstr>Document</vt:lpstr>
      <vt:lpstr>Unofficial translation of the Japan MIC’s consultation  re special exemption system for non-technical equipment</vt:lpstr>
      <vt:lpstr>Disclaimer</vt:lpstr>
      <vt:lpstr>PowerPoint Presentation</vt:lpstr>
      <vt:lpstr>Appendix 2: Proposal for ministerial ordinance to amend part of the Radio Law Enforcement Regulations (1/2)</vt:lpstr>
      <vt:lpstr>Appendix 2: Proposal for ministerial ordinance to amend part of the Radio Law Enforcement Regulations (2/2)</vt:lpstr>
      <vt:lpstr>Appendix 3: Proposal for a notification amending a part of the matter prescribing technical standards designated by the MIC as technical standards equivalent to those prescribed in Chapter 3 of the Radio Law under Article 4-2, Paragraph 7 of the same Law</vt:lpstr>
      <vt:lpstr>Appendix 4: Proposal for a notification amending a part of the matter prescribing the conditions to be separately notified by the MIC pursuant to the provisions of Article 6-2-3 of the Enforcement Regulations of the Radio Law (1/6)</vt:lpstr>
      <vt:lpstr>Appendix 4: Proposal for a notification amending a part of the matter prescribing the conditions to be separately notified by the MIC pursuant to the provisions of Article 6-2-3 of the Enforcement Regulations of the Radio Law (2/6)</vt:lpstr>
      <vt:lpstr>Appendix 4: Proposal for a notification amending a part of the matter prescribing the conditions to be separately notified by the MIC pursuant to the provisions of Article 6-2-3 of the Enforcement Regulations of the Radio Law (3/6)</vt:lpstr>
      <vt:lpstr>Appendix 4: Proposal for a notification amending a part of the matter prescribing the conditions to be separately notified by the MIC pursuant to the provisions of Article 6-2-3 of the Enforcement Regulations of the Radio Law (4/6)</vt:lpstr>
      <vt:lpstr>Appendix 4: Proposal for a notification amending a part of the matter prescribing the conditions to be separately notified by the MIC pursuant to the provisions of Article 6-2-3 of the Enforcement Regulations of the Radio Law (5/6)</vt:lpstr>
      <vt:lpstr>Appendix 5: Proposal for notification amending a part of the matter prescribing the conditions to be separately notified by the MIC as provided for in Article 6-2-4 of the Enforcement Regulations of the Radio Act</vt:lpstr>
      <vt:lpstr>Appendix 4: Proposal for a notification amending a part of the matter prescribing the conditions to be separately notified by the MIC pursuant to the provisions of Article 6-2-3 of the Enforcement Regulations of the Radio Law (6/6)</vt:lpstr>
      <vt:lpstr>Appendix 6: Proposal for a notification amending part of the matter prescribing technical standards equivalent to those prescribed in Article 52, Paragraph 1 of the Telecommunications Business Act</vt:lpstr>
      <vt:lpstr>PowerPoint Presentation</vt:lpstr>
      <vt:lpstr>Appendix 5: Proposal for notification amending a part of the matter prescribing the conditions to be separately notified by the MIC as provided for in Article 6-2-4 of the Enforcement Regulations of the Radio Act (1/2)</vt:lpstr>
      <vt:lpstr>Appendix 5: Proposal for notification amending a part of the matter prescribing the conditions to be separately notified by the MIC as provided for in Article 6-2-4 of the Enforcement Regulations of the Radio Act (3/3)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18-24/0105r1</dc:title>
  <dc:creator>Edward Au</dc:creator>
  <cp:keywords/>
  <cp:lastModifiedBy>Edward Au</cp:lastModifiedBy>
  <cp:revision>5026</cp:revision>
  <cp:lastPrinted>1601-01-01T00:00:00Z</cp:lastPrinted>
  <dcterms:created xsi:type="dcterms:W3CDTF">2016-03-03T14:54:45Z</dcterms:created>
  <dcterms:modified xsi:type="dcterms:W3CDTF">2024-10-24T14:53:43Z</dcterms:modified>
  <cp:category>Japan MIC's consultation re special exemption</cp:category>
</cp:coreProperties>
</file>