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265" r:id="rId4"/>
    <p:sldId id="271" r:id="rId5"/>
    <p:sldId id="272" r:id="rId6"/>
    <p:sldId id="274" r:id="rId7"/>
    <p:sldId id="27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1"/>
    <p:restoredTop sz="94660"/>
  </p:normalViewPr>
  <p:slideViewPr>
    <p:cSldViewPr>
      <p:cViewPr varScale="1">
        <p:scale>
          <a:sx n="124" d="100"/>
          <a:sy n="124" d="100"/>
        </p:scale>
        <p:origin x="181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8E4F017-A212-6085-74A9-E2F750DA272D}"/>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802.18-24/116r1</a:t>
            </a:r>
          </a:p>
        </p:txBody>
      </p:sp>
      <p:sp>
        <p:nvSpPr>
          <p:cNvPr id="3075" name="Rectangle 3">
            <a:extLst>
              <a:ext uri="{FF2B5EF4-FFF2-40B4-BE49-F238E27FC236}">
                <a16:creationId xmlns:a16="http://schemas.microsoft.com/office/drawing/2014/main" id="{0E69070E-1313-C149-D566-B02E67D51380}"/>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November 2024</a:t>
            </a:r>
            <a:endParaRPr lang="en-US" altLang="de-DE"/>
          </a:p>
        </p:txBody>
      </p:sp>
      <p:sp>
        <p:nvSpPr>
          <p:cNvPr id="3076" name="Rectangle 4">
            <a:extLst>
              <a:ext uri="{FF2B5EF4-FFF2-40B4-BE49-F238E27FC236}">
                <a16:creationId xmlns:a16="http://schemas.microsoft.com/office/drawing/2014/main" id="{B56288CB-3F5B-1AEC-ED48-B797B3FEAB3D}"/>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Guido R. Hiertz, Ericsson GmbH</a:t>
            </a:r>
          </a:p>
        </p:txBody>
      </p:sp>
      <p:sp>
        <p:nvSpPr>
          <p:cNvPr id="3077" name="Rectangle 5">
            <a:extLst>
              <a:ext uri="{FF2B5EF4-FFF2-40B4-BE49-F238E27FC236}">
                <a16:creationId xmlns:a16="http://schemas.microsoft.com/office/drawing/2014/main" id="{4A28EA23-B991-7C7B-F065-F2BA66BA6D3F}"/>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de-DE"/>
              <a:t>Page </a:t>
            </a:r>
            <a:fld id="{97FE1675-866D-BD48-BB58-B015E75C8817}" type="slidenum">
              <a:rPr lang="en-US" altLang="de-DE"/>
              <a:pPr/>
              <a:t>‹Nr.›</a:t>
            </a:fld>
            <a:endParaRPr lang="en-US" altLang="de-DE"/>
          </a:p>
        </p:txBody>
      </p:sp>
      <p:sp>
        <p:nvSpPr>
          <p:cNvPr id="3078" name="Line 6">
            <a:extLst>
              <a:ext uri="{FF2B5EF4-FFF2-40B4-BE49-F238E27FC236}">
                <a16:creationId xmlns:a16="http://schemas.microsoft.com/office/drawing/2014/main" id="{A3D4E4E2-F823-82B6-4F47-419F79935EA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EFC6F277-8068-B4F9-3D85-17E8A36F4EF2}"/>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F4AF748-16F3-9BD3-73A5-1C609F013653}"/>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BB372B9-B8CC-4F1D-3B74-F08DD812F2DA}"/>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802.18-24/116r1</a:t>
            </a:r>
          </a:p>
        </p:txBody>
      </p:sp>
      <p:sp>
        <p:nvSpPr>
          <p:cNvPr id="2051" name="Rectangle 3">
            <a:extLst>
              <a:ext uri="{FF2B5EF4-FFF2-40B4-BE49-F238E27FC236}">
                <a16:creationId xmlns:a16="http://schemas.microsoft.com/office/drawing/2014/main" id="{C8E70495-CEC7-F03C-6C1E-19E7F9D1CD50}"/>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November 2024</a:t>
            </a:r>
            <a:endParaRPr lang="en-US" altLang="de-DE"/>
          </a:p>
        </p:txBody>
      </p:sp>
      <p:sp>
        <p:nvSpPr>
          <p:cNvPr id="2052" name="Rectangle 4">
            <a:extLst>
              <a:ext uri="{FF2B5EF4-FFF2-40B4-BE49-F238E27FC236}">
                <a16:creationId xmlns:a16="http://schemas.microsoft.com/office/drawing/2014/main" id="{F3E1E3A2-780C-6829-4F37-73AF8F0C4ABE}"/>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6F7CE0E0-C112-D65A-AC2E-B5FA0B91ED9C}"/>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50EB65CC-ED74-FC6B-D033-75746D1A5487}"/>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de-DE"/>
              <a:t>Guido R. Hiertz, Ericsson GmbH</a:t>
            </a:r>
          </a:p>
        </p:txBody>
      </p:sp>
      <p:sp>
        <p:nvSpPr>
          <p:cNvPr id="2055" name="Rectangle 7">
            <a:extLst>
              <a:ext uri="{FF2B5EF4-FFF2-40B4-BE49-F238E27FC236}">
                <a16:creationId xmlns:a16="http://schemas.microsoft.com/office/drawing/2014/main" id="{3E4396B4-AD51-B004-2A2B-E5707B7FC3EA}"/>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Page </a:t>
            </a:r>
            <a:fld id="{A7861DAF-26CC-B041-8AAF-8B5E631488D0}" type="slidenum">
              <a:rPr lang="en-US" altLang="de-DE"/>
              <a:pPr/>
              <a:t>‹Nr.›</a:t>
            </a:fld>
            <a:endParaRPr lang="en-US" altLang="de-DE"/>
          </a:p>
        </p:txBody>
      </p:sp>
      <p:sp>
        <p:nvSpPr>
          <p:cNvPr id="2056" name="Rectangle 8">
            <a:extLst>
              <a:ext uri="{FF2B5EF4-FFF2-40B4-BE49-F238E27FC236}">
                <a16:creationId xmlns:a16="http://schemas.microsoft.com/office/drawing/2014/main" id="{A0929734-D017-B5B7-97C1-883E7C9C10F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2057" name="Line 9">
            <a:extLst>
              <a:ext uri="{FF2B5EF4-FFF2-40B4-BE49-F238E27FC236}">
                <a16:creationId xmlns:a16="http://schemas.microsoft.com/office/drawing/2014/main" id="{BB350F0E-F7F9-741B-D3BD-55B32E429BD2}"/>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6AE0211-C355-87DC-E560-63920A17CB10}"/>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FB1FE40-72AF-442D-8BC1-9238C4429A77}"/>
              </a:ext>
            </a:extLst>
          </p:cNvPr>
          <p:cNvSpPr>
            <a:spLocks noGrp="1" noChangeArrowheads="1"/>
          </p:cNvSpPr>
          <p:nvPr>
            <p:ph type="hdr" sz="quarter"/>
          </p:nvPr>
        </p:nvSpPr>
        <p:spPr>
          <a:ln/>
        </p:spPr>
        <p:txBody>
          <a:bodyPr/>
          <a:lstStyle/>
          <a:p>
            <a:r>
              <a:rPr lang="en-US" altLang="de-DE"/>
              <a:t>doc.: IEEE 802.18-24/116r1</a:t>
            </a:r>
          </a:p>
        </p:txBody>
      </p:sp>
      <p:sp>
        <p:nvSpPr>
          <p:cNvPr id="3" name="Rectangle 3">
            <a:extLst>
              <a:ext uri="{FF2B5EF4-FFF2-40B4-BE49-F238E27FC236}">
                <a16:creationId xmlns:a16="http://schemas.microsoft.com/office/drawing/2014/main" id="{D33F1B93-8CF7-D444-4C1A-3D279A4EB93D}"/>
              </a:ext>
            </a:extLst>
          </p:cNvPr>
          <p:cNvSpPr>
            <a:spLocks noGrp="1" noChangeArrowheads="1"/>
          </p:cNvSpPr>
          <p:nvPr>
            <p:ph type="dt" idx="1"/>
          </p:nvPr>
        </p:nvSpPr>
        <p:spPr>
          <a:ln/>
        </p:spPr>
        <p:txBody>
          <a:bodyPr/>
          <a:lstStyle/>
          <a:p>
            <a:r>
              <a:rPr lang="de-DE" altLang="de-DE"/>
              <a:t>November 2024</a:t>
            </a:r>
            <a:endParaRPr lang="en-US" altLang="de-DE"/>
          </a:p>
        </p:txBody>
      </p:sp>
      <p:sp>
        <p:nvSpPr>
          <p:cNvPr id="4" name="Rectangle 6">
            <a:extLst>
              <a:ext uri="{FF2B5EF4-FFF2-40B4-BE49-F238E27FC236}">
                <a16:creationId xmlns:a16="http://schemas.microsoft.com/office/drawing/2014/main" id="{C614C5AF-7CE0-4A92-1E0D-1AAFF14EFF0E}"/>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655336AC-22A0-0D6B-00B8-6CD38C81C039}"/>
              </a:ext>
            </a:extLst>
          </p:cNvPr>
          <p:cNvSpPr>
            <a:spLocks noGrp="1" noChangeArrowheads="1"/>
          </p:cNvSpPr>
          <p:nvPr>
            <p:ph type="sldNum" sz="quarter" idx="5"/>
          </p:nvPr>
        </p:nvSpPr>
        <p:spPr>
          <a:ln/>
        </p:spPr>
        <p:txBody>
          <a:bodyPr/>
          <a:lstStyle/>
          <a:p>
            <a:r>
              <a:rPr lang="en-US" altLang="de-DE"/>
              <a:t>Page </a:t>
            </a:r>
            <a:fld id="{B739526E-12BF-3E43-B936-F8846B082DD0}" type="slidenum">
              <a:rPr lang="en-US" altLang="de-DE"/>
              <a:pPr/>
              <a:t>1</a:t>
            </a:fld>
            <a:endParaRPr lang="en-US" altLang="de-DE"/>
          </a:p>
        </p:txBody>
      </p:sp>
      <p:sp>
        <p:nvSpPr>
          <p:cNvPr id="31746" name="Rectangle 2">
            <a:extLst>
              <a:ext uri="{FF2B5EF4-FFF2-40B4-BE49-F238E27FC236}">
                <a16:creationId xmlns:a16="http://schemas.microsoft.com/office/drawing/2014/main" id="{CE484F05-FAF4-4AE7-DEF1-6A28CC5E29D7}"/>
              </a:ext>
            </a:extLst>
          </p:cNvPr>
          <p:cNvSpPr>
            <a:spLocks noGrp="1" noRot="1" noChangeAspect="1"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2C39950B-F3DF-8DCD-2036-5A5C014C1BFF}"/>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3A820FC-2F69-87C6-FBD1-8EB01AEAA4A4}"/>
              </a:ext>
            </a:extLst>
          </p:cNvPr>
          <p:cNvSpPr>
            <a:spLocks noGrp="1" noChangeArrowheads="1"/>
          </p:cNvSpPr>
          <p:nvPr>
            <p:ph type="hdr" sz="quarter"/>
          </p:nvPr>
        </p:nvSpPr>
        <p:spPr>
          <a:ln/>
        </p:spPr>
        <p:txBody>
          <a:bodyPr/>
          <a:lstStyle/>
          <a:p>
            <a:r>
              <a:rPr lang="en-US" altLang="de-DE"/>
              <a:t>doc.: IEEE 802.18-24/116r1</a:t>
            </a:r>
          </a:p>
        </p:txBody>
      </p:sp>
      <p:sp>
        <p:nvSpPr>
          <p:cNvPr id="3" name="Rectangle 3">
            <a:extLst>
              <a:ext uri="{FF2B5EF4-FFF2-40B4-BE49-F238E27FC236}">
                <a16:creationId xmlns:a16="http://schemas.microsoft.com/office/drawing/2014/main" id="{C95C32BA-2EE4-43F6-43AD-6DFBC18DBA7A}"/>
              </a:ext>
            </a:extLst>
          </p:cNvPr>
          <p:cNvSpPr>
            <a:spLocks noGrp="1" noChangeArrowheads="1"/>
          </p:cNvSpPr>
          <p:nvPr>
            <p:ph type="dt" idx="1"/>
          </p:nvPr>
        </p:nvSpPr>
        <p:spPr>
          <a:ln/>
        </p:spPr>
        <p:txBody>
          <a:bodyPr/>
          <a:lstStyle/>
          <a:p>
            <a:r>
              <a:rPr lang="de-DE" altLang="de-DE"/>
              <a:t>November 2024</a:t>
            </a:r>
            <a:endParaRPr lang="en-US" altLang="de-DE"/>
          </a:p>
        </p:txBody>
      </p:sp>
      <p:sp>
        <p:nvSpPr>
          <p:cNvPr id="4" name="Rectangle 6">
            <a:extLst>
              <a:ext uri="{FF2B5EF4-FFF2-40B4-BE49-F238E27FC236}">
                <a16:creationId xmlns:a16="http://schemas.microsoft.com/office/drawing/2014/main" id="{1A8733EF-6048-FF28-E447-B33FD30959FD}"/>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DA86A8EE-A5B3-4C70-E5B5-F77E0873D270}"/>
              </a:ext>
            </a:extLst>
          </p:cNvPr>
          <p:cNvSpPr>
            <a:spLocks noGrp="1" noChangeArrowheads="1"/>
          </p:cNvSpPr>
          <p:nvPr>
            <p:ph type="sldNum" sz="quarter" idx="5"/>
          </p:nvPr>
        </p:nvSpPr>
        <p:spPr>
          <a:ln/>
        </p:spPr>
        <p:txBody>
          <a:bodyPr/>
          <a:lstStyle/>
          <a:p>
            <a:r>
              <a:rPr lang="en-US" altLang="de-DE"/>
              <a:t>Page </a:t>
            </a:r>
            <a:fld id="{F08FD9C1-3E51-784A-A2FD-13B67F2E2A36}" type="slidenum">
              <a:rPr lang="en-US" altLang="de-DE"/>
              <a:pPr/>
              <a:t>2</a:t>
            </a:fld>
            <a:endParaRPr lang="en-US" altLang="de-DE"/>
          </a:p>
        </p:txBody>
      </p:sp>
      <p:sp>
        <p:nvSpPr>
          <p:cNvPr id="6146" name="Rectangle 2">
            <a:extLst>
              <a:ext uri="{FF2B5EF4-FFF2-40B4-BE49-F238E27FC236}">
                <a16:creationId xmlns:a16="http://schemas.microsoft.com/office/drawing/2014/main" id="{46128C65-C798-1744-1166-583C1F5CD2B7}"/>
              </a:ext>
            </a:extLst>
          </p:cNvPr>
          <p:cNvSpPr>
            <a:spLocks noGrp="1" noRot="1" noChangeAspect="1" noChangeArrowheads="1" noTextEdit="1"/>
          </p:cNvSpPr>
          <p:nvPr>
            <p:ph type="sldImg"/>
          </p:nvPr>
        </p:nvSpPr>
        <p:spPr>
          <a:xfrm>
            <a:off x="1154113" y="701675"/>
            <a:ext cx="4625975" cy="3468688"/>
          </a:xfrm>
          <a:ln cap="flat"/>
        </p:spPr>
      </p:sp>
      <p:sp>
        <p:nvSpPr>
          <p:cNvPr id="6147" name="Rectangle 3">
            <a:extLst>
              <a:ext uri="{FF2B5EF4-FFF2-40B4-BE49-F238E27FC236}">
                <a16:creationId xmlns:a16="http://schemas.microsoft.com/office/drawing/2014/main" id="{CC14472F-2B45-5A6C-71D0-29B5B69EFF5D}"/>
              </a:ext>
            </a:extLst>
          </p:cNvPr>
          <p:cNvSpPr>
            <a:spLocks noGrp="1" noChangeArrowheads="1"/>
          </p:cNvSpPr>
          <p:nvPr>
            <p:ph type="body" idx="1"/>
          </p:nvPr>
        </p:nvSpPr>
        <p:spPr>
          <a:ln/>
        </p:spPr>
        <p:txBody>
          <a:bodyPr lIns="95250" rIns="95250"/>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34F768-6447-E4DB-3766-E4AC790A67EF}"/>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4C896B64-CDCB-58BD-AD76-87DFA325DE0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6DB2C37-1EA0-9F74-D4DB-3B2E466E009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02125D7D-0A80-77A7-E58C-FDC217A70D85}"/>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7332E2EC-1887-4EFE-5289-5F23AF3A151E}"/>
              </a:ext>
            </a:extLst>
          </p:cNvPr>
          <p:cNvSpPr>
            <a:spLocks noGrp="1"/>
          </p:cNvSpPr>
          <p:nvPr>
            <p:ph type="sldNum" sz="quarter" idx="12"/>
          </p:nvPr>
        </p:nvSpPr>
        <p:spPr/>
        <p:txBody>
          <a:bodyPr/>
          <a:lstStyle>
            <a:lvl1pPr>
              <a:defRPr/>
            </a:lvl1pPr>
          </a:lstStyle>
          <a:p>
            <a:r>
              <a:rPr lang="en-US" altLang="de-DE"/>
              <a:t>Slide </a:t>
            </a:r>
            <a:fld id="{45C9DE15-17EA-9142-A00E-FA1BE6C08693}" type="slidenum">
              <a:rPr lang="en-US" altLang="de-DE"/>
              <a:pPr/>
              <a:t>‹Nr.›</a:t>
            </a:fld>
            <a:endParaRPr lang="en-US" altLang="de-DE"/>
          </a:p>
        </p:txBody>
      </p:sp>
    </p:spTree>
    <p:extLst>
      <p:ext uri="{BB962C8B-B14F-4D97-AF65-F5344CB8AC3E}">
        <p14:creationId xmlns:p14="http://schemas.microsoft.com/office/powerpoint/2010/main" val="263025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13520-3EDF-6027-50FF-0101B52CCE3B}"/>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D2692F79-075C-EC1A-F1CA-5F2D48DC3F9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A500D2E8-BD08-9CA3-BE5C-A92ED9DCC251}"/>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46891465-2E4F-2172-C810-0FC4BDB32E94}"/>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27837AD5-DA19-119E-75AE-0B77491300D4}"/>
              </a:ext>
            </a:extLst>
          </p:cNvPr>
          <p:cNvSpPr>
            <a:spLocks noGrp="1"/>
          </p:cNvSpPr>
          <p:nvPr>
            <p:ph type="sldNum" sz="quarter" idx="12"/>
          </p:nvPr>
        </p:nvSpPr>
        <p:spPr/>
        <p:txBody>
          <a:bodyPr/>
          <a:lstStyle>
            <a:lvl1pPr>
              <a:defRPr/>
            </a:lvl1pPr>
          </a:lstStyle>
          <a:p>
            <a:r>
              <a:rPr lang="en-US" altLang="de-DE"/>
              <a:t>Slide </a:t>
            </a:r>
            <a:fld id="{35E05AE4-6AD0-5442-84F2-547D51833FFF}" type="slidenum">
              <a:rPr lang="en-US" altLang="de-DE"/>
              <a:pPr/>
              <a:t>‹Nr.›</a:t>
            </a:fld>
            <a:endParaRPr lang="en-US" altLang="de-DE"/>
          </a:p>
        </p:txBody>
      </p:sp>
    </p:spTree>
    <p:extLst>
      <p:ext uri="{BB962C8B-B14F-4D97-AF65-F5344CB8AC3E}">
        <p14:creationId xmlns:p14="http://schemas.microsoft.com/office/powerpoint/2010/main" val="22490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CD86DA4-9FB9-5404-C047-8A34CC5FE365}"/>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4B7A8330-91AC-19F0-B25C-CD6C6500B1B5}"/>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D22561D-5AC0-96EC-9CB8-DFA842B1DD4C}"/>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12829342-ACCD-C70C-5859-B46D710A7569}"/>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4C6AA0EE-55AC-AB96-534A-BA4BFA5762BF}"/>
              </a:ext>
            </a:extLst>
          </p:cNvPr>
          <p:cNvSpPr>
            <a:spLocks noGrp="1"/>
          </p:cNvSpPr>
          <p:nvPr>
            <p:ph type="sldNum" sz="quarter" idx="12"/>
          </p:nvPr>
        </p:nvSpPr>
        <p:spPr/>
        <p:txBody>
          <a:bodyPr/>
          <a:lstStyle>
            <a:lvl1pPr>
              <a:defRPr/>
            </a:lvl1pPr>
          </a:lstStyle>
          <a:p>
            <a:r>
              <a:rPr lang="en-US" altLang="de-DE"/>
              <a:t>Slide </a:t>
            </a:r>
            <a:fld id="{568C75A8-3357-A245-89B6-D00A0139DDE9}" type="slidenum">
              <a:rPr lang="en-US" altLang="de-DE"/>
              <a:pPr/>
              <a:t>‹Nr.›</a:t>
            </a:fld>
            <a:endParaRPr lang="en-US" altLang="de-DE"/>
          </a:p>
        </p:txBody>
      </p:sp>
    </p:spTree>
    <p:extLst>
      <p:ext uri="{BB962C8B-B14F-4D97-AF65-F5344CB8AC3E}">
        <p14:creationId xmlns:p14="http://schemas.microsoft.com/office/powerpoint/2010/main" val="99522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078E1-D246-B082-A00C-258A1509A521}"/>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761EA1D8-99C2-0F1C-77B6-3CC179C8EE8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1F090501-96C7-76BF-59C9-0585EC3EAB06}"/>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61139654-BBE8-E0FA-8926-C2EB78B5B86D}"/>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D4A40741-4660-2ED9-9341-B7C7A073637C}"/>
              </a:ext>
            </a:extLst>
          </p:cNvPr>
          <p:cNvSpPr>
            <a:spLocks noGrp="1"/>
          </p:cNvSpPr>
          <p:nvPr>
            <p:ph type="sldNum" sz="quarter" idx="12"/>
          </p:nvPr>
        </p:nvSpPr>
        <p:spPr/>
        <p:txBody>
          <a:bodyPr/>
          <a:lstStyle>
            <a:lvl1pPr>
              <a:defRPr/>
            </a:lvl1pPr>
          </a:lstStyle>
          <a:p>
            <a:r>
              <a:rPr lang="en-US" altLang="de-DE"/>
              <a:t>Slide </a:t>
            </a:r>
            <a:fld id="{F3989D90-9991-7845-8774-27E8D920C967}" type="slidenum">
              <a:rPr lang="en-US" altLang="de-DE"/>
              <a:pPr/>
              <a:t>‹Nr.›</a:t>
            </a:fld>
            <a:endParaRPr lang="en-US" altLang="de-DE"/>
          </a:p>
        </p:txBody>
      </p:sp>
    </p:spTree>
    <p:extLst>
      <p:ext uri="{BB962C8B-B14F-4D97-AF65-F5344CB8AC3E}">
        <p14:creationId xmlns:p14="http://schemas.microsoft.com/office/powerpoint/2010/main" val="191730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72117-571A-8CA0-7DDA-90C96CC37BF0}"/>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2254DB0-E6F4-43E1-71FA-7B18DB92192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90B54AFB-C831-1C1B-F31E-5E44C0A32787}"/>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5" name="Fußzeilenplatzhalter 4">
            <a:extLst>
              <a:ext uri="{FF2B5EF4-FFF2-40B4-BE49-F238E27FC236}">
                <a16:creationId xmlns:a16="http://schemas.microsoft.com/office/drawing/2014/main" id="{ECA21244-D018-ADBA-B036-94D59FCDA67F}"/>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A238BD85-3A91-9BA2-F2DF-A3C55BB8FDEA}"/>
              </a:ext>
            </a:extLst>
          </p:cNvPr>
          <p:cNvSpPr>
            <a:spLocks noGrp="1"/>
          </p:cNvSpPr>
          <p:nvPr>
            <p:ph type="sldNum" sz="quarter" idx="12"/>
          </p:nvPr>
        </p:nvSpPr>
        <p:spPr/>
        <p:txBody>
          <a:bodyPr/>
          <a:lstStyle>
            <a:lvl1pPr>
              <a:defRPr/>
            </a:lvl1pPr>
          </a:lstStyle>
          <a:p>
            <a:r>
              <a:rPr lang="en-US" altLang="de-DE"/>
              <a:t>Slide </a:t>
            </a:r>
            <a:fld id="{12651F27-5052-264D-9A7A-105D9486A064}" type="slidenum">
              <a:rPr lang="en-US" altLang="de-DE"/>
              <a:pPr/>
              <a:t>‹Nr.›</a:t>
            </a:fld>
            <a:endParaRPr lang="en-US" altLang="de-DE"/>
          </a:p>
        </p:txBody>
      </p:sp>
    </p:spTree>
    <p:extLst>
      <p:ext uri="{BB962C8B-B14F-4D97-AF65-F5344CB8AC3E}">
        <p14:creationId xmlns:p14="http://schemas.microsoft.com/office/powerpoint/2010/main" val="3958778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470CAE-AA89-8759-F5B8-04FC92E0ECDD}"/>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6E6B2E94-F50F-DC1F-4878-FDC667B73E0D}"/>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09659F0-FA9D-C80F-CE08-1F345629A58E}"/>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49839564-5F6F-8510-0EFD-32D372606687}"/>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176F6D6-D0C0-B7B3-16B6-8515CE29FD47}"/>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FD83B3A1-99CF-CE2D-4EFB-6582052A8039}"/>
              </a:ext>
            </a:extLst>
          </p:cNvPr>
          <p:cNvSpPr>
            <a:spLocks noGrp="1"/>
          </p:cNvSpPr>
          <p:nvPr>
            <p:ph type="sldNum" sz="quarter" idx="12"/>
          </p:nvPr>
        </p:nvSpPr>
        <p:spPr/>
        <p:txBody>
          <a:bodyPr/>
          <a:lstStyle>
            <a:lvl1pPr>
              <a:defRPr/>
            </a:lvl1pPr>
          </a:lstStyle>
          <a:p>
            <a:r>
              <a:rPr lang="en-US" altLang="de-DE"/>
              <a:t>Slide </a:t>
            </a:r>
            <a:fld id="{52804A0C-2E2D-2E40-8ABA-653BB33E0CA4}" type="slidenum">
              <a:rPr lang="en-US" altLang="de-DE"/>
              <a:pPr/>
              <a:t>‹Nr.›</a:t>
            </a:fld>
            <a:endParaRPr lang="en-US" altLang="de-DE"/>
          </a:p>
        </p:txBody>
      </p:sp>
    </p:spTree>
    <p:extLst>
      <p:ext uri="{BB962C8B-B14F-4D97-AF65-F5344CB8AC3E}">
        <p14:creationId xmlns:p14="http://schemas.microsoft.com/office/powerpoint/2010/main" val="261159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61667C-BEA8-6C1E-221B-B4BAF8B01A12}"/>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FDE8E410-CF10-232B-DB40-3E4CC139D32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001C9C-D8A3-E74A-A467-FF250F997C00}"/>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A949FD34-56AA-8CA1-72AE-7EEC3A87075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631405A-A7C7-9D6C-3524-E1BF00890BE6}"/>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5CDA9E4E-7B5E-2BCF-ECFC-E23FE959D2EE}"/>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8" name="Fußzeilenplatzhalter 7">
            <a:extLst>
              <a:ext uri="{FF2B5EF4-FFF2-40B4-BE49-F238E27FC236}">
                <a16:creationId xmlns:a16="http://schemas.microsoft.com/office/drawing/2014/main" id="{46169A31-9677-D750-820F-4542445161B5}"/>
              </a:ext>
            </a:extLst>
          </p:cNvPr>
          <p:cNvSpPr>
            <a:spLocks noGrp="1"/>
          </p:cNvSpPr>
          <p:nvPr>
            <p:ph type="ftr" sz="quarter" idx="11"/>
          </p:nvPr>
        </p:nvSpPr>
        <p:spPr/>
        <p:txBody>
          <a:bodyPr/>
          <a:lstStyle>
            <a:lvl1pPr>
              <a:defRPr/>
            </a:lvl1pPr>
          </a:lstStyle>
          <a:p>
            <a:r>
              <a:rPr lang="en-US" altLang="de-DE"/>
              <a:t>Guido R. Hiertz, Ericsson GmbH</a:t>
            </a:r>
          </a:p>
        </p:txBody>
      </p:sp>
      <p:sp>
        <p:nvSpPr>
          <p:cNvPr id="9" name="Foliennummernplatzhalter 8">
            <a:extLst>
              <a:ext uri="{FF2B5EF4-FFF2-40B4-BE49-F238E27FC236}">
                <a16:creationId xmlns:a16="http://schemas.microsoft.com/office/drawing/2014/main" id="{D63DA0C7-4F99-C45D-5FDF-67C0D1E3CFC5}"/>
              </a:ext>
            </a:extLst>
          </p:cNvPr>
          <p:cNvSpPr>
            <a:spLocks noGrp="1"/>
          </p:cNvSpPr>
          <p:nvPr>
            <p:ph type="sldNum" sz="quarter" idx="12"/>
          </p:nvPr>
        </p:nvSpPr>
        <p:spPr/>
        <p:txBody>
          <a:bodyPr/>
          <a:lstStyle>
            <a:lvl1pPr>
              <a:defRPr/>
            </a:lvl1pPr>
          </a:lstStyle>
          <a:p>
            <a:r>
              <a:rPr lang="en-US" altLang="de-DE"/>
              <a:t>Slide </a:t>
            </a:r>
            <a:fld id="{010D81E9-C51E-AD45-8BBA-D1037AC953F6}" type="slidenum">
              <a:rPr lang="en-US" altLang="de-DE"/>
              <a:pPr/>
              <a:t>‹Nr.›</a:t>
            </a:fld>
            <a:endParaRPr lang="en-US" altLang="de-DE"/>
          </a:p>
        </p:txBody>
      </p:sp>
    </p:spTree>
    <p:extLst>
      <p:ext uri="{BB962C8B-B14F-4D97-AF65-F5344CB8AC3E}">
        <p14:creationId xmlns:p14="http://schemas.microsoft.com/office/powerpoint/2010/main" val="266486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70ED9-753D-74B3-9804-D57C07D978DF}"/>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2236697-F17F-483B-D098-0A415C644D1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4" name="Fußzeilenplatzhalter 3">
            <a:extLst>
              <a:ext uri="{FF2B5EF4-FFF2-40B4-BE49-F238E27FC236}">
                <a16:creationId xmlns:a16="http://schemas.microsoft.com/office/drawing/2014/main" id="{3CFB05DD-9E08-289E-B4A5-31487515214D}"/>
              </a:ext>
            </a:extLst>
          </p:cNvPr>
          <p:cNvSpPr>
            <a:spLocks noGrp="1"/>
          </p:cNvSpPr>
          <p:nvPr>
            <p:ph type="ftr" sz="quarter" idx="11"/>
          </p:nvPr>
        </p:nvSpPr>
        <p:spPr/>
        <p:txBody>
          <a:bodyPr/>
          <a:lstStyle>
            <a:lvl1pPr>
              <a:defRPr/>
            </a:lvl1pPr>
          </a:lstStyle>
          <a:p>
            <a:r>
              <a:rPr lang="en-US" altLang="de-DE"/>
              <a:t>Guido R. Hiertz, Ericsson GmbH</a:t>
            </a:r>
          </a:p>
        </p:txBody>
      </p:sp>
      <p:sp>
        <p:nvSpPr>
          <p:cNvPr id="5" name="Foliennummernplatzhalter 4">
            <a:extLst>
              <a:ext uri="{FF2B5EF4-FFF2-40B4-BE49-F238E27FC236}">
                <a16:creationId xmlns:a16="http://schemas.microsoft.com/office/drawing/2014/main" id="{634BD45E-FD24-1551-9B9E-BC19FE221A6D}"/>
              </a:ext>
            </a:extLst>
          </p:cNvPr>
          <p:cNvSpPr>
            <a:spLocks noGrp="1"/>
          </p:cNvSpPr>
          <p:nvPr>
            <p:ph type="sldNum" sz="quarter" idx="12"/>
          </p:nvPr>
        </p:nvSpPr>
        <p:spPr/>
        <p:txBody>
          <a:bodyPr/>
          <a:lstStyle>
            <a:lvl1pPr>
              <a:defRPr/>
            </a:lvl1pPr>
          </a:lstStyle>
          <a:p>
            <a:r>
              <a:rPr lang="en-US" altLang="de-DE"/>
              <a:t>Slide </a:t>
            </a:r>
            <a:fld id="{BF0FFBC0-5D62-0847-99FF-A58DC006074F}" type="slidenum">
              <a:rPr lang="en-US" altLang="de-DE"/>
              <a:pPr/>
              <a:t>‹Nr.›</a:t>
            </a:fld>
            <a:endParaRPr lang="en-US" altLang="de-DE"/>
          </a:p>
        </p:txBody>
      </p:sp>
    </p:spTree>
    <p:extLst>
      <p:ext uri="{BB962C8B-B14F-4D97-AF65-F5344CB8AC3E}">
        <p14:creationId xmlns:p14="http://schemas.microsoft.com/office/powerpoint/2010/main" val="338780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5AA1494-BF6A-4E9F-5E19-0ED693114B95}"/>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3" name="Fußzeilenplatzhalter 2">
            <a:extLst>
              <a:ext uri="{FF2B5EF4-FFF2-40B4-BE49-F238E27FC236}">
                <a16:creationId xmlns:a16="http://schemas.microsoft.com/office/drawing/2014/main" id="{99E355EC-1C19-7894-94DA-9F7E9355EAFE}"/>
              </a:ext>
            </a:extLst>
          </p:cNvPr>
          <p:cNvSpPr>
            <a:spLocks noGrp="1"/>
          </p:cNvSpPr>
          <p:nvPr>
            <p:ph type="ftr" sz="quarter" idx="11"/>
          </p:nvPr>
        </p:nvSpPr>
        <p:spPr/>
        <p:txBody>
          <a:bodyPr/>
          <a:lstStyle>
            <a:lvl1pPr>
              <a:defRPr/>
            </a:lvl1pPr>
          </a:lstStyle>
          <a:p>
            <a:r>
              <a:rPr lang="en-US" altLang="de-DE"/>
              <a:t>Guido R. Hiertz, Ericsson GmbH</a:t>
            </a:r>
          </a:p>
        </p:txBody>
      </p:sp>
      <p:sp>
        <p:nvSpPr>
          <p:cNvPr id="4" name="Foliennummernplatzhalter 3">
            <a:extLst>
              <a:ext uri="{FF2B5EF4-FFF2-40B4-BE49-F238E27FC236}">
                <a16:creationId xmlns:a16="http://schemas.microsoft.com/office/drawing/2014/main" id="{0E6FEA70-8255-6CE3-2110-65461D0510FB}"/>
              </a:ext>
            </a:extLst>
          </p:cNvPr>
          <p:cNvSpPr>
            <a:spLocks noGrp="1"/>
          </p:cNvSpPr>
          <p:nvPr>
            <p:ph type="sldNum" sz="quarter" idx="12"/>
          </p:nvPr>
        </p:nvSpPr>
        <p:spPr/>
        <p:txBody>
          <a:bodyPr/>
          <a:lstStyle>
            <a:lvl1pPr>
              <a:defRPr/>
            </a:lvl1pPr>
          </a:lstStyle>
          <a:p>
            <a:r>
              <a:rPr lang="en-US" altLang="de-DE"/>
              <a:t>Slide </a:t>
            </a:r>
            <a:fld id="{D86F2376-C455-4041-8F29-6DBE597C4A1D}" type="slidenum">
              <a:rPr lang="en-US" altLang="de-DE"/>
              <a:pPr/>
              <a:t>‹Nr.›</a:t>
            </a:fld>
            <a:endParaRPr lang="en-US" altLang="de-DE"/>
          </a:p>
        </p:txBody>
      </p:sp>
    </p:spTree>
    <p:extLst>
      <p:ext uri="{BB962C8B-B14F-4D97-AF65-F5344CB8AC3E}">
        <p14:creationId xmlns:p14="http://schemas.microsoft.com/office/powerpoint/2010/main" val="282969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36B9F-6B17-76DE-0C51-AB09C8DFAF72}"/>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31BE9DE0-5781-303F-B51D-1788C71E943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63D7D3D-F597-5ACE-C8E5-8ABD4883D02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F7E0B09-8336-A053-6ED0-3A2CE4B111D1}"/>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DB55C281-F9F9-E23F-61B4-D0135010D3B6}"/>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BB4D55ED-135B-FC3A-81A4-6D87DA372BA6}"/>
              </a:ext>
            </a:extLst>
          </p:cNvPr>
          <p:cNvSpPr>
            <a:spLocks noGrp="1"/>
          </p:cNvSpPr>
          <p:nvPr>
            <p:ph type="sldNum" sz="quarter" idx="12"/>
          </p:nvPr>
        </p:nvSpPr>
        <p:spPr/>
        <p:txBody>
          <a:bodyPr/>
          <a:lstStyle>
            <a:lvl1pPr>
              <a:defRPr/>
            </a:lvl1pPr>
          </a:lstStyle>
          <a:p>
            <a:r>
              <a:rPr lang="en-US" altLang="de-DE"/>
              <a:t>Slide </a:t>
            </a:r>
            <a:fld id="{E74B2663-44BA-CE41-855F-3B4EC3DCE8B6}" type="slidenum">
              <a:rPr lang="en-US" altLang="de-DE"/>
              <a:pPr/>
              <a:t>‹Nr.›</a:t>
            </a:fld>
            <a:endParaRPr lang="en-US" altLang="de-DE"/>
          </a:p>
        </p:txBody>
      </p:sp>
    </p:spTree>
    <p:extLst>
      <p:ext uri="{BB962C8B-B14F-4D97-AF65-F5344CB8AC3E}">
        <p14:creationId xmlns:p14="http://schemas.microsoft.com/office/powerpoint/2010/main" val="239273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251080-35E4-2774-07F4-7CCB2868D457}"/>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DDA066AA-2903-C02C-2420-660DF5AC227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CB4A2C6A-75DA-8239-0C00-4B72986DFF8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536FA3D-62A3-241A-2077-9E9E9AE4B91E}"/>
              </a:ext>
            </a:extLst>
          </p:cNvPr>
          <p:cNvSpPr>
            <a:spLocks noGrp="1"/>
          </p:cNvSpPr>
          <p:nvPr>
            <p:ph type="dt" sz="half" idx="10"/>
          </p:nvPr>
        </p:nvSpPr>
        <p:spPr/>
        <p:txBody>
          <a:bodyPr/>
          <a:lstStyle>
            <a:lvl1pPr>
              <a:defRPr/>
            </a:lvl1p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268A70A-4A89-715A-6A80-30643E652571}"/>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142819DD-E437-EDB7-4E50-85003625D2AE}"/>
              </a:ext>
            </a:extLst>
          </p:cNvPr>
          <p:cNvSpPr>
            <a:spLocks noGrp="1"/>
          </p:cNvSpPr>
          <p:nvPr>
            <p:ph type="sldNum" sz="quarter" idx="12"/>
          </p:nvPr>
        </p:nvSpPr>
        <p:spPr/>
        <p:txBody>
          <a:bodyPr/>
          <a:lstStyle>
            <a:lvl1pPr>
              <a:defRPr/>
            </a:lvl1pPr>
          </a:lstStyle>
          <a:p>
            <a:r>
              <a:rPr lang="en-US" altLang="de-DE"/>
              <a:t>Slide </a:t>
            </a:r>
            <a:fld id="{E1F31985-AA0A-1145-A9FD-6D03513F9D14}" type="slidenum">
              <a:rPr lang="en-US" altLang="de-DE"/>
              <a:pPr/>
              <a:t>‹Nr.›</a:t>
            </a:fld>
            <a:endParaRPr lang="en-US" altLang="de-DE"/>
          </a:p>
        </p:txBody>
      </p:sp>
    </p:spTree>
    <p:extLst>
      <p:ext uri="{BB962C8B-B14F-4D97-AF65-F5344CB8AC3E}">
        <p14:creationId xmlns:p14="http://schemas.microsoft.com/office/powerpoint/2010/main" val="2241870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5AF1250-F3C0-3142-624A-29887272BE32}"/>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147AB167-230F-C26F-EC53-3918CE13278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2A53F971-9ECA-4118-67F0-EBE1901CA34D}"/>
              </a:ext>
            </a:extLst>
          </p:cNvPr>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de-DE" altLang="de-DE"/>
              <a:t>November 2024</a:t>
            </a:r>
            <a:endParaRPr lang="en-US" altLang="de-DE" dirty="0"/>
          </a:p>
        </p:txBody>
      </p:sp>
      <p:sp>
        <p:nvSpPr>
          <p:cNvPr id="1029" name="Rectangle 5">
            <a:extLst>
              <a:ext uri="{FF2B5EF4-FFF2-40B4-BE49-F238E27FC236}">
                <a16:creationId xmlns:a16="http://schemas.microsoft.com/office/drawing/2014/main" id="{C69132EF-ED3C-1390-712F-C1A4F98B4EAB}"/>
              </a:ext>
            </a:extLst>
          </p:cNvPr>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de-DE"/>
              <a:t>Guido R. Hiertz, Ericsson GmbH</a:t>
            </a:r>
          </a:p>
        </p:txBody>
      </p:sp>
      <p:sp>
        <p:nvSpPr>
          <p:cNvPr id="1030" name="Rectangle 6">
            <a:extLst>
              <a:ext uri="{FF2B5EF4-FFF2-40B4-BE49-F238E27FC236}">
                <a16:creationId xmlns:a16="http://schemas.microsoft.com/office/drawing/2014/main" id="{F0956A3D-12DC-6517-CA57-9A0F134057A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DB303ADF-4EE6-9E4A-8B1D-C7BB43E9DBD0}" type="slidenum">
              <a:rPr lang="en-US" altLang="de-DE"/>
              <a:pPr/>
              <a:t>‹Nr.›</a:t>
            </a:fld>
            <a:endParaRPr lang="en-US" altLang="de-DE"/>
          </a:p>
        </p:txBody>
      </p:sp>
      <p:sp>
        <p:nvSpPr>
          <p:cNvPr id="1031" name="Rectangle 7">
            <a:extLst>
              <a:ext uri="{FF2B5EF4-FFF2-40B4-BE49-F238E27FC236}">
                <a16:creationId xmlns:a16="http://schemas.microsoft.com/office/drawing/2014/main" id="{752E3F82-23ED-7CBB-81E0-3DF0F855B0A9}"/>
              </a:ext>
            </a:extLst>
          </p:cNvPr>
          <p:cNvSpPr>
            <a:spLocks noChangeArrowheads="1"/>
          </p:cNvSpPr>
          <p:nvPr/>
        </p:nvSpPr>
        <p:spPr bwMode="auto">
          <a:xfrm>
            <a:off x="5277902" y="332601"/>
            <a:ext cx="316759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de-DE" sz="1800" b="1" dirty="0"/>
              <a:t>doc.: IEEE 802.18-24/116r1</a:t>
            </a:r>
          </a:p>
        </p:txBody>
      </p:sp>
      <p:sp>
        <p:nvSpPr>
          <p:cNvPr id="1032" name="Line 8">
            <a:extLst>
              <a:ext uri="{FF2B5EF4-FFF2-40B4-BE49-F238E27FC236}">
                <a16:creationId xmlns:a16="http://schemas.microsoft.com/office/drawing/2014/main" id="{6968D3A9-09D0-DA22-9DBA-6C1797982FB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EB415DDB-9EB6-EBA7-6486-9BEE78AFB61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1034" name="Line 10">
            <a:extLst>
              <a:ext uri="{FF2B5EF4-FFF2-40B4-BE49-F238E27FC236}">
                <a16:creationId xmlns:a16="http://schemas.microsoft.com/office/drawing/2014/main" id="{3B304BF4-50D1-693D-B9C6-ECB2039BEB2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4/2024_10_21_OR_BRAN%23126/BRAN(24)126004_European_Commission_regarding_version_1_1_1_of_EN_303_687.pdf" TargetMode="External"/><Relationship Id="rId2" Type="http://schemas.openxmlformats.org/officeDocument/2006/relationships/hyperlink" Target="https://portal.etsi.org/Meetings.aspx#/meeting?MtgId=43148" TargetMode="External"/><Relationship Id="rId1" Type="http://schemas.openxmlformats.org/officeDocument/2006/relationships/slideLayout" Target="../slideLayouts/slideLayout4.xml"/><Relationship Id="rId5" Type="http://schemas.openxmlformats.org/officeDocument/2006/relationships/hyperlink" Target="https://portal.etsi.org/Meetings.aspx#/meeting?MtgId=48464" TargetMode="External"/><Relationship Id="rId4" Type="http://schemas.openxmlformats.org/officeDocument/2006/relationships/hyperlink" Target="https://www.etsi.org/deliver/etsi_en/303600_303699/303687/01.01.01_60/en_303687v010101p.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4/2024_12_16_OR_BRAN%23127/BRAN(24)127006r1_BRAN_24_125a003r5_as_sent_out.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mo.int/" TargetMode="External"/><Relationship Id="rId2" Type="http://schemas.openxmlformats.org/officeDocument/2006/relationships/hyperlink" Target="https://portal.etsi.org/Contribution.aspx?MeetingId=43149" TargetMode="External"/><Relationship Id="rId1" Type="http://schemas.openxmlformats.org/officeDocument/2006/relationships/slideLayout" Target="../slideLayouts/slideLayout4.xml"/><Relationship Id="rId5" Type="http://schemas.openxmlformats.org/officeDocument/2006/relationships/hyperlink" Target="https://www.ieee802.org/11/private/ETSI_documents/BRAN/05-CONTRIBUTIONS/2024/2024_10_21_OR_BRAN%23126/BRAN(24)126013r1_ENs_older_than_5_years.xlsx" TargetMode="External"/><Relationship Id="rId4" Type="http://schemas.openxmlformats.org/officeDocument/2006/relationships/hyperlink" Target="https://www.ieee802.org/11/private/ETSI_documents/BRAN/05-CONTRIBUTIONS/2024/2024_10_21_OR_BRAN%23126/BRAN(24)126023_Input_by_member_of_World_Metorological_Organization.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ortal.etsi.org/webapp/Eapproval/ViewResultForm.aspx?ACTION_TYPE=VA&amp;ACTION_NB=20241124&amp;WKI_ID=53378" TargetMode="External"/><Relationship Id="rId2" Type="http://schemas.openxmlformats.org/officeDocument/2006/relationships/hyperlink" Target="https://www.etsi.org/deliver/etsi_en/301800_301899/301893/02.02.01_30/en_301893v020201v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tb.aspx?tbid=287&amp;SubTB=287#/5069-meeting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BCC27132-ED94-33C0-C7B2-D329C1CD6D90}"/>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4DD4A742-F5EB-61E9-CDCC-4EF56D73436E}"/>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A68F7785-2F51-FE5A-C809-318BE7A3719F}"/>
              </a:ext>
            </a:extLst>
          </p:cNvPr>
          <p:cNvSpPr>
            <a:spLocks noGrp="1"/>
          </p:cNvSpPr>
          <p:nvPr>
            <p:ph type="sldNum" sz="quarter" idx="12"/>
          </p:nvPr>
        </p:nvSpPr>
        <p:spPr/>
        <p:txBody>
          <a:bodyPr/>
          <a:lstStyle/>
          <a:p>
            <a:r>
              <a:rPr lang="en-US" altLang="de-DE"/>
              <a:t>Slide </a:t>
            </a:r>
            <a:fld id="{318AEBBB-8461-5544-856C-CC57099835F9}" type="slidenum">
              <a:rPr lang="en-US" altLang="de-DE"/>
              <a:pPr/>
              <a:t>1</a:t>
            </a:fld>
            <a:endParaRPr lang="en-US" altLang="de-DE"/>
          </a:p>
        </p:txBody>
      </p:sp>
      <p:sp>
        <p:nvSpPr>
          <p:cNvPr id="30722" name="Rectangle 2">
            <a:extLst>
              <a:ext uri="{FF2B5EF4-FFF2-40B4-BE49-F238E27FC236}">
                <a16:creationId xmlns:a16="http://schemas.microsoft.com/office/drawing/2014/main" id="{6DB10857-A064-4A4D-4EF6-EB045F03CADE}"/>
              </a:ext>
            </a:extLst>
          </p:cNvPr>
          <p:cNvSpPr>
            <a:spLocks noGrp="1" noChangeArrowheads="1"/>
          </p:cNvSpPr>
          <p:nvPr>
            <p:ph type="title"/>
          </p:nvPr>
        </p:nvSpPr>
        <p:spPr>
          <a:noFill/>
          <a:ln/>
        </p:spPr>
        <p:txBody>
          <a:bodyPr/>
          <a:lstStyle/>
          <a:p>
            <a:r>
              <a:rPr lang="de-DE" dirty="0"/>
              <a:t>ETSI BRAN, November 2024 update</a:t>
            </a:r>
            <a:endParaRPr lang="en-US" altLang="de-DE" dirty="0"/>
          </a:p>
        </p:txBody>
      </p:sp>
      <p:sp>
        <p:nvSpPr>
          <p:cNvPr id="30725" name="Text Box 5">
            <a:extLst>
              <a:ext uri="{FF2B5EF4-FFF2-40B4-BE49-F238E27FC236}">
                <a16:creationId xmlns:a16="http://schemas.microsoft.com/office/drawing/2014/main" id="{DDB3AF6B-9E22-C725-4B2C-246D087CED59}"/>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de-DE" sz="900" b="1"/>
              <a:t>Notice:</a:t>
            </a:r>
            <a:r>
              <a:rPr lang="en-US" altLang="de-DE" sz="900"/>
              <a:t> </a:t>
            </a:r>
            <a:r>
              <a:rPr lang="en-US" altLang="de-DE"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de-DE" sz="900" b="1"/>
          </a:p>
        </p:txBody>
      </p:sp>
      <p:sp>
        <p:nvSpPr>
          <p:cNvPr id="30726" name="Rectangle 6">
            <a:extLst>
              <a:ext uri="{FF2B5EF4-FFF2-40B4-BE49-F238E27FC236}">
                <a16:creationId xmlns:a16="http://schemas.microsoft.com/office/drawing/2014/main" id="{E28CA8BD-887D-B85F-3116-916852992BF5}"/>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de-DE" sz="2000" dirty="0"/>
              <a:t>Date:</a:t>
            </a:r>
            <a:r>
              <a:rPr lang="en-US" altLang="de-DE" sz="2000" b="0" dirty="0"/>
              <a:t> 2024-11-12</a:t>
            </a:r>
          </a:p>
        </p:txBody>
      </p:sp>
      <p:graphicFrame>
        <p:nvGraphicFramePr>
          <p:cNvPr id="30731" name="Object 11">
            <a:extLst>
              <a:ext uri="{FF2B5EF4-FFF2-40B4-BE49-F238E27FC236}">
                <a16:creationId xmlns:a16="http://schemas.microsoft.com/office/drawing/2014/main" id="{2184D3F9-A41B-9C8E-497B-F29163AF90E9}"/>
              </a:ext>
            </a:extLst>
          </p:cNvPr>
          <p:cNvGraphicFramePr>
            <a:graphicFrameLocks noChangeAspect="1"/>
          </p:cNvGraphicFramePr>
          <p:nvPr>
            <p:extLst>
              <p:ext uri="{D42A27DB-BD31-4B8C-83A1-F6EECF244321}">
                <p14:modId xmlns:p14="http://schemas.microsoft.com/office/powerpoint/2010/main" val="1624443160"/>
              </p:ext>
            </p:extLst>
          </p:nvPr>
        </p:nvGraphicFramePr>
        <p:xfrm>
          <a:off x="444500" y="2492896"/>
          <a:ext cx="8255000" cy="1358900"/>
        </p:xfrm>
        <a:graphic>
          <a:graphicData uri="http://schemas.openxmlformats.org/presentationml/2006/ole">
            <mc:AlternateContent xmlns:mc="http://schemas.openxmlformats.org/markup-compatibility/2006">
              <mc:Choice xmlns:v="urn:schemas-microsoft-com:vml" Requires="v">
                <p:oleObj name="Dokument" r:id="rId3" imgW="8255000" imgH="1358900" progId="Word.Document.8">
                  <p:embed/>
                </p:oleObj>
              </mc:Choice>
              <mc:Fallback>
                <p:oleObj name="Dokument" r:id="rId3" imgW="8255000" imgH="1358900" progId="Word.Document.8">
                  <p:embed/>
                  <p:pic>
                    <p:nvPicPr>
                      <p:cNvPr id="0" name="Object 11"/>
                      <p:cNvPicPr>
                        <a:picLocks noChangeAspect="1" noChangeArrowheads="1"/>
                      </p:cNvPicPr>
                      <p:nvPr/>
                    </p:nvPicPr>
                    <p:blipFill>
                      <a:blip r:embed="rId4"/>
                      <a:srcRect/>
                      <a:stretch>
                        <a:fillRect/>
                      </a:stretch>
                    </p:blipFill>
                    <p:spPr bwMode="auto">
                      <a:xfrm>
                        <a:off x="444500" y="2492896"/>
                        <a:ext cx="82550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3E02EA44-F312-31EA-AA36-A0C5E61BCE4E}"/>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de-DE" sz="2000"/>
              <a:t>Authors:</a:t>
            </a:r>
            <a:endParaRPr lang="en-US" altLang="de-DE"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8CDB0EE-199C-AC06-E4EA-E64E3DAAE0B2}"/>
              </a:ext>
            </a:extLst>
          </p:cNvPr>
          <p:cNvSpPr>
            <a:spLocks noGrp="1" noChangeArrowheads="1"/>
          </p:cNvSpPr>
          <p:nvPr>
            <p:ph type="title"/>
          </p:nvPr>
        </p:nvSpPr>
        <p:spPr>
          <a:noFill/>
          <a:ln/>
        </p:spPr>
        <p:txBody>
          <a:bodyPr/>
          <a:lstStyle/>
          <a:p>
            <a:r>
              <a:rPr lang="en-US" altLang="de-DE" dirty="0"/>
              <a:t>BRAN #126</a:t>
            </a:r>
          </a:p>
        </p:txBody>
      </p:sp>
      <p:sp>
        <p:nvSpPr>
          <p:cNvPr id="5123" name="Rectangle 3">
            <a:extLst>
              <a:ext uri="{FF2B5EF4-FFF2-40B4-BE49-F238E27FC236}">
                <a16:creationId xmlns:a16="http://schemas.microsoft.com/office/drawing/2014/main" id="{B402EF2F-4CC5-9749-B02E-49BCCCA8EBB7}"/>
              </a:ext>
            </a:extLst>
          </p:cNvPr>
          <p:cNvSpPr>
            <a:spLocks noGrp="1" noChangeArrowheads="1"/>
          </p:cNvSpPr>
          <p:nvPr>
            <p:ph type="body" idx="1"/>
          </p:nvPr>
        </p:nvSpPr>
        <p:spPr>
          <a:noFill/>
          <a:ln/>
        </p:spPr>
        <p:txBody>
          <a:bodyPr/>
          <a:lstStyle/>
          <a:p>
            <a:pPr>
              <a:buFontTx/>
              <a:buNone/>
            </a:pPr>
            <a:r>
              <a:rPr lang="en-US" altLang="de-DE" dirty="0"/>
              <a:t>2024-10-21 until 2024-10-23</a:t>
            </a:r>
          </a:p>
        </p:txBody>
      </p:sp>
      <p:sp>
        <p:nvSpPr>
          <p:cNvPr id="2" name="Datumsplatzhalter 3">
            <a:extLst>
              <a:ext uri="{FF2B5EF4-FFF2-40B4-BE49-F238E27FC236}">
                <a16:creationId xmlns:a16="http://schemas.microsoft.com/office/drawing/2014/main" id="{1F10D2F8-62EB-911B-19B6-1D995951FB5C}"/>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22806A1F-EC35-D520-6711-36F68BF67F61}"/>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10D22FE7-D14F-0FD4-1F50-567E8020E72A}"/>
              </a:ext>
            </a:extLst>
          </p:cNvPr>
          <p:cNvSpPr>
            <a:spLocks noGrp="1"/>
          </p:cNvSpPr>
          <p:nvPr>
            <p:ph type="sldNum" sz="quarter" idx="12"/>
          </p:nvPr>
        </p:nvSpPr>
        <p:spPr/>
        <p:txBody>
          <a:bodyPr/>
          <a:lstStyle/>
          <a:p>
            <a:r>
              <a:rPr lang="en-US" altLang="de-DE"/>
              <a:t>Slide </a:t>
            </a:r>
            <a:fld id="{6058C582-0734-1A4A-9106-6EEF5ACF2445}" type="slidenum">
              <a:rPr lang="en-US" altLang="de-DE"/>
              <a:pPr/>
              <a:t>2</a:t>
            </a:fld>
            <a:endParaRPr lang="en-US"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A5F3F69-F415-0937-2DD1-849D3517ACFD}"/>
              </a:ext>
            </a:extLst>
          </p:cNvPr>
          <p:cNvSpPr>
            <a:spLocks noGrp="1" noChangeArrowheads="1"/>
          </p:cNvSpPr>
          <p:nvPr>
            <p:ph type="title"/>
          </p:nvPr>
        </p:nvSpPr>
        <p:spPr/>
        <p:txBody>
          <a:bodyPr/>
          <a:lstStyle/>
          <a:p>
            <a:r>
              <a:rPr lang="de-DE" altLang="de-DE" dirty="0"/>
              <a:t>EN 303 687 (1)</a:t>
            </a:r>
          </a:p>
        </p:txBody>
      </p:sp>
      <p:sp>
        <p:nvSpPr>
          <p:cNvPr id="20483" name="Rectangle 3">
            <a:extLst>
              <a:ext uri="{FF2B5EF4-FFF2-40B4-BE49-F238E27FC236}">
                <a16:creationId xmlns:a16="http://schemas.microsoft.com/office/drawing/2014/main" id="{4FA4D102-44AE-D6C4-C11B-D6AD3F630BBB}"/>
              </a:ext>
            </a:extLst>
          </p:cNvPr>
          <p:cNvSpPr>
            <a:spLocks noGrp="1" noChangeArrowheads="1"/>
          </p:cNvSpPr>
          <p:nvPr>
            <p:ph sz="half" idx="1"/>
          </p:nvPr>
        </p:nvSpPr>
        <p:spPr/>
        <p:txBody>
          <a:bodyPr>
            <a:normAutofit fontScale="92500" lnSpcReduction="20000"/>
          </a:bodyPr>
          <a:lstStyle/>
          <a:p>
            <a:r>
              <a:rPr lang="en-GB" altLang="de-DE" dirty="0"/>
              <a:t>Harmonised Standard (HS) EN 303 687 addresses license-exempt operation of Wireless Access System/Radio Local Area Network (WAS/RLAN) in the band 5945 MHz to 6425 MHz</a:t>
            </a:r>
          </a:p>
          <a:p>
            <a:r>
              <a:rPr lang="en-GB" altLang="de-DE" dirty="0"/>
              <a:t>After the closure of plenary </a:t>
            </a:r>
            <a:r>
              <a:rPr lang="en-GB" altLang="de-DE" dirty="0">
                <a:hlinkClick r:id="rId2"/>
              </a:rPr>
              <a:t>BRAN #125</a:t>
            </a:r>
            <a:r>
              <a:rPr lang="en-GB" altLang="de-DE" dirty="0"/>
              <a:t>, European Commission (EC) sent </a:t>
            </a:r>
            <a:r>
              <a:rPr lang="en-GB" altLang="de-DE" dirty="0">
                <a:hlinkClick r:id="rId3"/>
              </a:rPr>
              <a:t>questions</a:t>
            </a:r>
            <a:r>
              <a:rPr lang="en-GB" altLang="de-DE" dirty="0"/>
              <a:t> regarding technology neutrality of </a:t>
            </a:r>
            <a:r>
              <a:rPr lang="en-GB" altLang="de-DE" dirty="0">
                <a:hlinkClick r:id="rId4"/>
              </a:rPr>
              <a:t>version 1.1.1</a:t>
            </a:r>
            <a:r>
              <a:rPr lang="en-GB" altLang="de-DE" dirty="0"/>
              <a:t> of the HS</a:t>
            </a:r>
          </a:p>
        </p:txBody>
      </p:sp>
      <p:sp>
        <p:nvSpPr>
          <p:cNvPr id="5" name="Inhaltsplatzhalter 4">
            <a:extLst>
              <a:ext uri="{FF2B5EF4-FFF2-40B4-BE49-F238E27FC236}">
                <a16:creationId xmlns:a16="http://schemas.microsoft.com/office/drawing/2014/main" id="{3D2F417D-0BD1-CA4F-C989-D7F98BF2B4AF}"/>
              </a:ext>
            </a:extLst>
          </p:cNvPr>
          <p:cNvSpPr>
            <a:spLocks noGrp="1"/>
          </p:cNvSpPr>
          <p:nvPr>
            <p:ph sz="half" idx="2"/>
          </p:nvPr>
        </p:nvSpPr>
        <p:spPr/>
        <p:txBody>
          <a:bodyPr/>
          <a:lstStyle/>
          <a:p>
            <a:r>
              <a:rPr lang="en-US" dirty="0"/>
              <a:t>The EC’s questions relate to Narrowband Frequency Hopping (NB FH) operation</a:t>
            </a:r>
          </a:p>
          <a:p>
            <a:pPr lvl="1"/>
            <a:r>
              <a:rPr lang="en-US" dirty="0"/>
              <a:t>At the beginning of October, TC BRAN conducted </a:t>
            </a:r>
            <a:r>
              <a:rPr lang="en-US" dirty="0">
                <a:hlinkClick r:id="rId5"/>
              </a:rPr>
              <a:t>a rapporteurs meeting</a:t>
            </a:r>
            <a:r>
              <a:rPr lang="en-US" dirty="0"/>
              <a:t> discussing a possible response to the EC</a:t>
            </a:r>
          </a:p>
        </p:txBody>
      </p:sp>
      <p:sp>
        <p:nvSpPr>
          <p:cNvPr id="2" name="Datumsplatzhalter 3">
            <a:extLst>
              <a:ext uri="{FF2B5EF4-FFF2-40B4-BE49-F238E27FC236}">
                <a16:creationId xmlns:a16="http://schemas.microsoft.com/office/drawing/2014/main" id="{BE96319C-E8F3-AEAF-AF3F-5EEF3C9AA28E}"/>
              </a:ext>
            </a:extLst>
          </p:cNvPr>
          <p:cNvSpPr>
            <a:spLocks noGrp="1"/>
          </p:cNvSpPr>
          <p:nvPr>
            <p:ph type="dt" sz="half" idx="10"/>
          </p:nvPr>
        </p:nvSpPr>
        <p:spPr/>
        <p:txBody>
          <a:bodyPr/>
          <a:lstStyle/>
          <a:p>
            <a:r>
              <a:rPr lang="de-DE" altLang="de-DE"/>
              <a:t>November 2024</a:t>
            </a:r>
            <a:endParaRPr lang="en-US" altLang="de-DE"/>
          </a:p>
        </p:txBody>
      </p:sp>
      <p:sp>
        <p:nvSpPr>
          <p:cNvPr id="3" name="Fußzeilenplatzhalter 4">
            <a:extLst>
              <a:ext uri="{FF2B5EF4-FFF2-40B4-BE49-F238E27FC236}">
                <a16:creationId xmlns:a16="http://schemas.microsoft.com/office/drawing/2014/main" id="{43B1F59C-3165-3918-CC3C-3AEB620E212C}"/>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DB281510-4220-8669-4AE6-5F01735B591C}"/>
              </a:ext>
            </a:extLst>
          </p:cNvPr>
          <p:cNvSpPr>
            <a:spLocks noGrp="1"/>
          </p:cNvSpPr>
          <p:nvPr>
            <p:ph type="sldNum" sz="quarter" idx="12"/>
          </p:nvPr>
        </p:nvSpPr>
        <p:spPr/>
        <p:txBody>
          <a:bodyPr/>
          <a:lstStyle/>
          <a:p>
            <a:r>
              <a:rPr lang="en-US" altLang="de-DE"/>
              <a:t>Slide </a:t>
            </a:r>
            <a:fld id="{FE27B3C4-3DB0-3E43-8B10-C90019511638}" type="slidenum">
              <a:rPr lang="en-US" altLang="de-DE"/>
              <a:pPr/>
              <a:t>3</a:t>
            </a:fld>
            <a:endParaRPr lang="en-US"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A034AF-C545-7D3D-7D9C-CD84A7A8F0D7}"/>
              </a:ext>
            </a:extLst>
          </p:cNvPr>
          <p:cNvSpPr>
            <a:spLocks noGrp="1"/>
          </p:cNvSpPr>
          <p:nvPr>
            <p:ph type="title"/>
          </p:nvPr>
        </p:nvSpPr>
        <p:spPr/>
        <p:txBody>
          <a:bodyPr/>
          <a:lstStyle/>
          <a:p>
            <a:r>
              <a:rPr lang="en-US" dirty="0"/>
              <a:t>EN 303 687 (2)</a:t>
            </a:r>
          </a:p>
        </p:txBody>
      </p:sp>
      <p:sp>
        <p:nvSpPr>
          <p:cNvPr id="3" name="Inhaltsplatzhalter 2">
            <a:extLst>
              <a:ext uri="{FF2B5EF4-FFF2-40B4-BE49-F238E27FC236}">
                <a16:creationId xmlns:a16="http://schemas.microsoft.com/office/drawing/2014/main" id="{39A0FD3F-7581-5ED7-AF69-759AEDAD8E58}"/>
              </a:ext>
            </a:extLst>
          </p:cNvPr>
          <p:cNvSpPr>
            <a:spLocks noGrp="1"/>
          </p:cNvSpPr>
          <p:nvPr>
            <p:ph sz="half" idx="1"/>
          </p:nvPr>
        </p:nvSpPr>
        <p:spPr/>
        <p:txBody>
          <a:bodyPr/>
          <a:lstStyle/>
          <a:p>
            <a:r>
              <a:rPr lang="en-US" dirty="0"/>
              <a:t>TC BRAN intensely discussed how to respond to the EC</a:t>
            </a:r>
          </a:p>
          <a:p>
            <a:pPr lvl="1"/>
            <a:r>
              <a:rPr lang="en-US" dirty="0"/>
              <a:t>Development of a response required a significant amount of meeting time</a:t>
            </a:r>
          </a:p>
          <a:p>
            <a:r>
              <a:rPr lang="en-US" dirty="0"/>
              <a:t>ETSI’s response to the EC is available from </a:t>
            </a:r>
            <a:r>
              <a:rPr lang="en-US" dirty="0">
                <a:hlinkClick r:id="rId2"/>
              </a:rPr>
              <a:t>BRAN(24)127006r1</a:t>
            </a:r>
            <a:endParaRPr lang="en-US" dirty="0"/>
          </a:p>
        </p:txBody>
      </p:sp>
      <p:sp>
        <p:nvSpPr>
          <p:cNvPr id="4" name="Inhaltsplatzhalter 3">
            <a:extLst>
              <a:ext uri="{FF2B5EF4-FFF2-40B4-BE49-F238E27FC236}">
                <a16:creationId xmlns:a16="http://schemas.microsoft.com/office/drawing/2014/main" id="{6411CDB1-CC4B-B057-20CA-559798D58F05}"/>
              </a:ext>
            </a:extLst>
          </p:cNvPr>
          <p:cNvSpPr>
            <a:spLocks noGrp="1"/>
          </p:cNvSpPr>
          <p:nvPr>
            <p:ph sz="half" idx="2"/>
          </p:nvPr>
        </p:nvSpPr>
        <p:spPr/>
        <p:txBody>
          <a:bodyPr/>
          <a:lstStyle/>
          <a:p>
            <a:r>
              <a:rPr lang="en-US" dirty="0"/>
              <a:t>Furthermore, TC BRAN continued to discuss proposals related to requirements for NB FH operation</a:t>
            </a:r>
          </a:p>
          <a:p>
            <a:r>
              <a:rPr lang="en-US" dirty="0"/>
              <a:t>One contribution discusses the inclusion of Client-to-Client (C2C) with the next release of the HS</a:t>
            </a:r>
          </a:p>
        </p:txBody>
      </p:sp>
      <p:sp>
        <p:nvSpPr>
          <p:cNvPr id="5" name="Datumsplatzhalter 4">
            <a:extLst>
              <a:ext uri="{FF2B5EF4-FFF2-40B4-BE49-F238E27FC236}">
                <a16:creationId xmlns:a16="http://schemas.microsoft.com/office/drawing/2014/main" id="{02835340-4E1E-8A86-602B-0BA479168EBB}"/>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9499EF76-27F8-E444-52F9-43742BEF387F}"/>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778799E8-9D27-742C-0558-AAE1EF79BC36}"/>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4</a:t>
            </a:fld>
            <a:endParaRPr lang="en-US" altLang="de-DE"/>
          </a:p>
        </p:txBody>
      </p:sp>
    </p:spTree>
    <p:extLst>
      <p:ext uri="{BB962C8B-B14F-4D97-AF65-F5344CB8AC3E}">
        <p14:creationId xmlns:p14="http://schemas.microsoft.com/office/powerpoint/2010/main" val="3553900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256C90-ED1D-F081-ED11-AB4FDC37E69F}"/>
              </a:ext>
            </a:extLst>
          </p:cNvPr>
          <p:cNvSpPr>
            <a:spLocks noGrp="1"/>
          </p:cNvSpPr>
          <p:nvPr>
            <p:ph type="title"/>
          </p:nvPr>
        </p:nvSpPr>
        <p:spPr/>
        <p:txBody>
          <a:bodyPr/>
          <a:lstStyle/>
          <a:p>
            <a:r>
              <a:rPr lang="en-US" dirty="0"/>
              <a:t>Other items</a:t>
            </a:r>
          </a:p>
        </p:txBody>
      </p:sp>
      <p:sp>
        <p:nvSpPr>
          <p:cNvPr id="3" name="Inhaltsplatzhalter 2">
            <a:extLst>
              <a:ext uri="{FF2B5EF4-FFF2-40B4-BE49-F238E27FC236}">
                <a16:creationId xmlns:a16="http://schemas.microsoft.com/office/drawing/2014/main" id="{C03904A6-0520-C06A-6CED-A469BD3EE4CF}"/>
              </a:ext>
            </a:extLst>
          </p:cNvPr>
          <p:cNvSpPr>
            <a:spLocks noGrp="1"/>
          </p:cNvSpPr>
          <p:nvPr>
            <p:ph sz="half" idx="1"/>
          </p:nvPr>
        </p:nvSpPr>
        <p:spPr/>
        <p:txBody>
          <a:bodyPr>
            <a:normAutofit lnSpcReduction="10000"/>
          </a:bodyPr>
          <a:lstStyle/>
          <a:p>
            <a:r>
              <a:rPr lang="en-US" dirty="0">
                <a:hlinkClick r:id="rId2"/>
              </a:rPr>
              <a:t>Three members</a:t>
            </a:r>
            <a:r>
              <a:rPr lang="en-US" dirty="0"/>
              <a:t> of the </a:t>
            </a:r>
            <a:r>
              <a:rPr lang="en-US" dirty="0">
                <a:hlinkClick r:id="rId3"/>
              </a:rPr>
              <a:t>World Meteorological Organization</a:t>
            </a:r>
            <a:r>
              <a:rPr lang="en-US" dirty="0"/>
              <a:t> (WMO) attended BRAN #126</a:t>
            </a:r>
          </a:p>
          <a:p>
            <a:pPr lvl="1"/>
            <a:r>
              <a:rPr lang="en-US" dirty="0"/>
              <a:t>TC BRAN dedicated a full session for an </a:t>
            </a:r>
            <a:r>
              <a:rPr lang="en-US" dirty="0">
                <a:hlinkClick r:id="rId4"/>
              </a:rPr>
              <a:t>excellent overview</a:t>
            </a:r>
            <a:r>
              <a:rPr lang="en-US" dirty="0"/>
              <a:t> of Solid-state Transmitter based radars</a:t>
            </a:r>
          </a:p>
          <a:p>
            <a:pPr lvl="1"/>
            <a:r>
              <a:rPr lang="en-US" dirty="0"/>
              <a:t>TC BRAN had a very fruitful discussion and looks forward to further engage with WMO and its members</a:t>
            </a:r>
          </a:p>
        </p:txBody>
      </p:sp>
      <p:sp>
        <p:nvSpPr>
          <p:cNvPr id="4" name="Inhaltsplatzhalter 3">
            <a:extLst>
              <a:ext uri="{FF2B5EF4-FFF2-40B4-BE49-F238E27FC236}">
                <a16:creationId xmlns:a16="http://schemas.microsoft.com/office/drawing/2014/main" id="{C8149A7A-A5C5-C3FB-3B80-5554D6EE2F01}"/>
              </a:ext>
            </a:extLst>
          </p:cNvPr>
          <p:cNvSpPr>
            <a:spLocks noGrp="1"/>
          </p:cNvSpPr>
          <p:nvPr>
            <p:ph sz="half" idx="2"/>
          </p:nvPr>
        </p:nvSpPr>
        <p:spPr/>
        <p:txBody>
          <a:bodyPr/>
          <a:lstStyle/>
          <a:p>
            <a:r>
              <a:rPr lang="en-US" dirty="0"/>
              <a:t>ETSI asks TC BRAN to review and decide about the </a:t>
            </a:r>
            <a:r>
              <a:rPr lang="en-US" dirty="0">
                <a:hlinkClick r:id="rId5"/>
              </a:rPr>
              <a:t>status of standards older than five years</a:t>
            </a:r>
            <a:r>
              <a:rPr lang="en-US" dirty="0"/>
              <a:t> until the end of March 2025</a:t>
            </a:r>
          </a:p>
          <a:p>
            <a:pPr lvl="1"/>
            <a:r>
              <a:rPr lang="en-US" dirty="0"/>
              <a:t>Among others, this relates to the family of HiperLAN standards</a:t>
            </a:r>
          </a:p>
          <a:p>
            <a:pPr lvl="1"/>
            <a:r>
              <a:rPr lang="en-US" dirty="0"/>
              <a:t>This will be discussed at future meetings</a:t>
            </a:r>
          </a:p>
          <a:p>
            <a:pPr lvl="1"/>
            <a:endParaRPr lang="en-US" dirty="0"/>
          </a:p>
        </p:txBody>
      </p:sp>
      <p:sp>
        <p:nvSpPr>
          <p:cNvPr id="5" name="Datumsplatzhalter 4">
            <a:extLst>
              <a:ext uri="{FF2B5EF4-FFF2-40B4-BE49-F238E27FC236}">
                <a16:creationId xmlns:a16="http://schemas.microsoft.com/office/drawing/2014/main" id="{C5A64994-2976-7DF0-EF3B-468F963D57CC}"/>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4F14C8D9-F37B-492F-2D91-AE9BE5780482}"/>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BF454C74-34FA-B3CD-8F5F-FFC7E5FD4F78}"/>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5</a:t>
            </a:fld>
            <a:endParaRPr lang="en-US" altLang="de-DE"/>
          </a:p>
        </p:txBody>
      </p:sp>
    </p:spTree>
    <p:extLst>
      <p:ext uri="{BB962C8B-B14F-4D97-AF65-F5344CB8AC3E}">
        <p14:creationId xmlns:p14="http://schemas.microsoft.com/office/powerpoint/2010/main" val="311882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E3657-3300-0AB4-5C05-4255A1579D60}"/>
              </a:ext>
            </a:extLst>
          </p:cNvPr>
          <p:cNvSpPr>
            <a:spLocks noGrp="1"/>
          </p:cNvSpPr>
          <p:nvPr>
            <p:ph type="title"/>
          </p:nvPr>
        </p:nvSpPr>
        <p:spPr/>
        <p:txBody>
          <a:bodyPr/>
          <a:lstStyle/>
          <a:p>
            <a:r>
              <a:rPr lang="en-US" dirty="0"/>
              <a:t>EN 301 893</a:t>
            </a:r>
          </a:p>
        </p:txBody>
      </p:sp>
      <p:sp>
        <p:nvSpPr>
          <p:cNvPr id="8" name="Inhaltsplatzhalter 7">
            <a:extLst>
              <a:ext uri="{FF2B5EF4-FFF2-40B4-BE49-F238E27FC236}">
                <a16:creationId xmlns:a16="http://schemas.microsoft.com/office/drawing/2014/main" id="{26EC228D-57D7-1765-CEB3-AA86FA31C987}"/>
              </a:ext>
            </a:extLst>
          </p:cNvPr>
          <p:cNvSpPr>
            <a:spLocks noGrp="1"/>
          </p:cNvSpPr>
          <p:nvPr>
            <p:ph idx="1"/>
          </p:nvPr>
        </p:nvSpPr>
        <p:spPr/>
        <p:txBody>
          <a:bodyPr/>
          <a:lstStyle/>
          <a:p>
            <a:r>
              <a:rPr lang="en-US" dirty="0">
                <a:hlinkClick r:id="rId2"/>
              </a:rPr>
              <a:t>Version 2.2.1</a:t>
            </a:r>
            <a:r>
              <a:rPr lang="en-US" dirty="0"/>
              <a:t> published</a:t>
            </a:r>
          </a:p>
          <a:p>
            <a:r>
              <a:rPr lang="en-US" dirty="0"/>
              <a:t>Final national voting (approval) ongoing until 2024‑11‑25</a:t>
            </a:r>
          </a:p>
          <a:p>
            <a:pPr lvl="1"/>
            <a:r>
              <a:rPr lang="en-US" dirty="0"/>
              <a:t>Status update available from ETSI portal </a:t>
            </a:r>
            <a:r>
              <a:rPr lang="en-US" dirty="0">
                <a:hlinkClick r:id="rId3"/>
              </a:rPr>
              <a:t>https://portal.etsi.org/webapp/Eapproval/ViewResultForm.aspx?ACTION_TYPE=VA&amp;ACTION_NB=20241124&amp;WKI_ID=53378</a:t>
            </a:r>
            <a:endParaRPr lang="en-US" dirty="0"/>
          </a:p>
          <a:p>
            <a:pPr lvl="1"/>
            <a:r>
              <a:rPr lang="en-US" dirty="0"/>
              <a:t>So far, no comments and no negative votes</a:t>
            </a:r>
          </a:p>
        </p:txBody>
      </p:sp>
      <p:sp>
        <p:nvSpPr>
          <p:cNvPr id="5" name="Datumsplatzhalter 4">
            <a:extLst>
              <a:ext uri="{FF2B5EF4-FFF2-40B4-BE49-F238E27FC236}">
                <a16:creationId xmlns:a16="http://schemas.microsoft.com/office/drawing/2014/main" id="{20BA3666-571F-B8A3-84CD-9C160B4B5DC4}"/>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D17F57E0-E34F-6A33-75E9-5FBBAC45037A}"/>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25F3030F-3D70-DF80-5CA5-B65B7C72C667}"/>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6</a:t>
            </a:fld>
            <a:endParaRPr lang="en-US" altLang="de-DE"/>
          </a:p>
        </p:txBody>
      </p:sp>
    </p:spTree>
    <p:extLst>
      <p:ext uri="{BB962C8B-B14F-4D97-AF65-F5344CB8AC3E}">
        <p14:creationId xmlns:p14="http://schemas.microsoft.com/office/powerpoint/2010/main" val="326338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CAFC6678-DDFF-D6EC-9449-9A9968AA19CC}"/>
              </a:ext>
            </a:extLst>
          </p:cNvPr>
          <p:cNvSpPr>
            <a:spLocks noGrp="1"/>
          </p:cNvSpPr>
          <p:nvPr>
            <p:ph type="title"/>
          </p:nvPr>
        </p:nvSpPr>
        <p:spPr/>
        <p:txBody>
          <a:bodyPr/>
          <a:lstStyle/>
          <a:p>
            <a:r>
              <a:rPr lang="en-US" dirty="0"/>
              <a:t>Next meetings</a:t>
            </a:r>
          </a:p>
        </p:txBody>
      </p:sp>
      <p:sp>
        <p:nvSpPr>
          <p:cNvPr id="9" name="Inhaltsplatzhalter 8">
            <a:extLst>
              <a:ext uri="{FF2B5EF4-FFF2-40B4-BE49-F238E27FC236}">
                <a16:creationId xmlns:a16="http://schemas.microsoft.com/office/drawing/2014/main" id="{2ECBFFEB-C590-26B0-FCE2-DFAA4AD5A770}"/>
              </a:ext>
            </a:extLst>
          </p:cNvPr>
          <p:cNvSpPr>
            <a:spLocks noGrp="1"/>
          </p:cNvSpPr>
          <p:nvPr>
            <p:ph idx="1"/>
          </p:nvPr>
        </p:nvSpPr>
        <p:spPr/>
        <p:txBody>
          <a:bodyPr/>
          <a:lstStyle/>
          <a:p>
            <a:r>
              <a:rPr lang="en-US" dirty="0"/>
              <a:t>See TC BRAN’s </a:t>
            </a:r>
            <a:r>
              <a:rPr lang="en-US" dirty="0">
                <a:hlinkClick r:id="rId2"/>
              </a:rPr>
              <a:t>meeting overview</a:t>
            </a:r>
            <a:endParaRPr lang="en-US" dirty="0"/>
          </a:p>
          <a:p>
            <a:pPr lvl="1"/>
            <a:r>
              <a:rPr lang="en-US" dirty="0"/>
              <a:t>Meetings scheduled until the end of 2027</a:t>
            </a:r>
          </a:p>
          <a:p>
            <a:r>
              <a:rPr lang="en-US" dirty="0"/>
              <a:t>Note the changes to the schedule of two meetings</a:t>
            </a:r>
          </a:p>
          <a:p>
            <a:pPr lvl="1"/>
            <a:r>
              <a:rPr lang="en-US" dirty="0"/>
              <a:t>BRAN #127, 2024‑12‑16T</a:t>
            </a:r>
            <a:r>
              <a:rPr lang="en-US" dirty="0">
                <a:solidFill>
                  <a:srgbClr val="FF0000"/>
                </a:solidFill>
              </a:rPr>
              <a:t>11:00</a:t>
            </a:r>
            <a:r>
              <a:rPr lang="en-US" dirty="0"/>
              <a:t>+01:00 until 2024‑12‑</a:t>
            </a:r>
            <a:r>
              <a:rPr lang="en-US" dirty="0">
                <a:solidFill>
                  <a:srgbClr val="FF0000"/>
                </a:solidFill>
              </a:rPr>
              <a:t>19</a:t>
            </a:r>
            <a:r>
              <a:rPr lang="en-US" dirty="0"/>
              <a:t>T12:30+01:00</a:t>
            </a:r>
          </a:p>
          <a:p>
            <a:pPr lvl="1"/>
            <a:r>
              <a:rPr lang="en-US" dirty="0"/>
              <a:t>BRAN #128, 2025‑02‑03T14:00+01:00 until 2025‑02‑07T14:00+01:00</a:t>
            </a:r>
          </a:p>
          <a:p>
            <a:pPr lvl="1"/>
            <a:r>
              <a:rPr lang="en-US" dirty="0"/>
              <a:t>BRAN #129, 2025‑</a:t>
            </a:r>
            <a:r>
              <a:rPr lang="en-US" dirty="0">
                <a:solidFill>
                  <a:srgbClr val="FF0000"/>
                </a:solidFill>
              </a:rPr>
              <a:t>03‑31</a:t>
            </a:r>
            <a:r>
              <a:rPr lang="en-US" dirty="0"/>
              <a:t>T14:00+02:00 until 2025‑</a:t>
            </a:r>
            <a:r>
              <a:rPr lang="en-US" dirty="0">
                <a:solidFill>
                  <a:srgbClr val="FF0000"/>
                </a:solidFill>
              </a:rPr>
              <a:t>04‑04</a:t>
            </a:r>
            <a:r>
              <a:rPr lang="en-US" dirty="0"/>
              <a:t>T14:00+02:00</a:t>
            </a:r>
          </a:p>
        </p:txBody>
      </p:sp>
      <p:sp>
        <p:nvSpPr>
          <p:cNvPr id="5" name="Datumsplatzhalter 4">
            <a:extLst>
              <a:ext uri="{FF2B5EF4-FFF2-40B4-BE49-F238E27FC236}">
                <a16:creationId xmlns:a16="http://schemas.microsoft.com/office/drawing/2014/main" id="{934560AC-409E-A630-ED1E-E683653CB106}"/>
              </a:ext>
            </a:extLst>
          </p:cNvPr>
          <p:cNvSpPr>
            <a:spLocks noGrp="1"/>
          </p:cNvSpPr>
          <p:nvPr>
            <p:ph type="dt" sz="half" idx="10"/>
          </p:nvPr>
        </p:nvSpPr>
        <p:spPr/>
        <p:txBody>
          <a:bodyPr/>
          <a:lstStyle/>
          <a:p>
            <a:r>
              <a:rPr lang="de-DE" altLang="de-DE"/>
              <a:t>November 2024</a:t>
            </a:r>
            <a:endParaRPr lang="en-US" altLang="de-DE"/>
          </a:p>
        </p:txBody>
      </p:sp>
      <p:sp>
        <p:nvSpPr>
          <p:cNvPr id="6" name="Fußzeilenplatzhalter 5">
            <a:extLst>
              <a:ext uri="{FF2B5EF4-FFF2-40B4-BE49-F238E27FC236}">
                <a16:creationId xmlns:a16="http://schemas.microsoft.com/office/drawing/2014/main" id="{7C76A7F3-AE07-D663-53C1-DA50FFE93376}"/>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A82238B9-462F-2598-46A0-5B061CF03F2B}"/>
              </a:ext>
            </a:extLst>
          </p:cNvPr>
          <p:cNvSpPr>
            <a:spLocks noGrp="1"/>
          </p:cNvSpPr>
          <p:nvPr>
            <p:ph type="sldNum" sz="quarter" idx="12"/>
          </p:nvPr>
        </p:nvSpPr>
        <p:spPr/>
        <p:txBody>
          <a:bodyPr/>
          <a:lstStyle/>
          <a:p>
            <a:r>
              <a:rPr lang="en-US" altLang="de-DE"/>
              <a:t>Slide </a:t>
            </a:r>
            <a:fld id="{52804A0C-2E2D-2E40-8ABA-653BB33E0CA4}" type="slidenum">
              <a:rPr lang="en-US" altLang="de-DE" smtClean="0"/>
              <a:pPr/>
              <a:t>7</a:t>
            </a:fld>
            <a:endParaRPr lang="en-US" altLang="de-DE"/>
          </a:p>
        </p:txBody>
      </p:sp>
    </p:spTree>
    <p:extLst>
      <p:ext uri="{BB962C8B-B14F-4D97-AF65-F5344CB8AC3E}">
        <p14:creationId xmlns:p14="http://schemas.microsoft.com/office/powerpoint/2010/main" val="64424834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802-19-Submission</Template>
  <TotalTime>0</TotalTime>
  <Words>561</Words>
  <Application>Microsoft Macintosh PowerPoint</Application>
  <PresentationFormat>Bildschirmpräsentation (4:3)</PresentationFormat>
  <Paragraphs>65</Paragraphs>
  <Slides>7</Slides>
  <Notes>2</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1" baseType="lpstr">
      <vt:lpstr>Arial</vt:lpstr>
      <vt:lpstr>Times New Roman</vt:lpstr>
      <vt:lpstr>802-19-Submission</vt:lpstr>
      <vt:lpstr>Dokument</vt:lpstr>
      <vt:lpstr>ETSI BRAN, November 2024 update</vt:lpstr>
      <vt:lpstr>BRAN #126</vt:lpstr>
      <vt:lpstr>EN 303 687 (1)</vt:lpstr>
      <vt:lpstr>EN 303 687 (2)</vt:lpstr>
      <vt:lpstr>Other items</vt:lpstr>
      <vt:lpstr>EN 301 893</vt:lpstr>
      <vt:lpstr>Next meetings</vt:lpstr>
    </vt:vector>
  </TitlesOfParts>
  <Manager/>
  <Company>Ericsson GmbH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ETSI BRAN, November 2024 update</dc:title>
  <dc:subject/>
  <dc:creator>Guido R. HIertz</dc:creator>
  <cp:keywords/>
  <dc:description/>
  <cp:lastModifiedBy>Guido R. HIertz</cp:lastModifiedBy>
  <cp:revision>3</cp:revision>
  <cp:lastPrinted>1998-02-10T13:28:06Z</cp:lastPrinted>
  <dcterms:created xsi:type="dcterms:W3CDTF">2024-11-10T17:29:40Z</dcterms:created>
  <dcterms:modified xsi:type="dcterms:W3CDTF">2024-11-12T19:22:09Z</dcterms:modified>
  <cp:category/>
</cp:coreProperties>
</file>