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
  </p:notesMasterIdLst>
  <p:handoutMasterIdLst>
    <p:handoutMasterId r:id="rId6"/>
  </p:handoutMasterIdLst>
  <p:sldIdLst>
    <p:sldId id="256" r:id="rId2"/>
    <p:sldId id="1193" r:id="rId3"/>
    <p:sldId id="1192" r:id="rId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96" autoAdjust="0"/>
    <p:restoredTop sz="96247" autoAdjust="0"/>
  </p:normalViewPr>
  <p:slideViewPr>
    <p:cSldViewPr>
      <p:cViewPr varScale="1">
        <p:scale>
          <a:sx n="118" d="100"/>
          <a:sy n="118" d="100"/>
        </p:scale>
        <p:origin x="208" y="32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658923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Alex Krebs (Apple Inc.)</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Alex Krebs (Apple Inc.)</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Alex Krebs (Apple Inc.)</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802.18-25/72r0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25/18-25-0051-01-0000-rr-tag-may-2025-interim-minutes.docx" TargetMode="External"/><Relationship Id="rId2" Type="http://schemas.openxmlformats.org/officeDocument/2006/relationships/hyperlink" Target="https://eur-lex.europa.eu/eli/dec_impl/2025/893/oj/eng" TargetMode="External"/><Relationship Id="rId1" Type="http://schemas.openxmlformats.org/officeDocument/2006/relationships/slideLayout" Target="../slideLayouts/slideLayout1.xml"/><Relationship Id="rId4" Type="http://schemas.openxmlformats.org/officeDocument/2006/relationships/hyperlink" Target="https://mentor.ieee.org/802-ec/dcn/21/ec-21-0207-25-0PNP-ieee-802-lmsc-working-group-policies-and-procedur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25/18-25-0051-01-0000-rr-tag-may-2025-interim-minutes.doc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Proposed amendment to RR-TAG 2025 June interim closing plenary minutes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18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1" name="Object 11"/>
          <p:cNvGraphicFramePr>
            <a:graphicFrameLocks noChangeAspect="1"/>
          </p:cNvGraphicFramePr>
          <p:nvPr>
            <p:extLst>
              <p:ext uri="{D42A27DB-BD31-4B8C-83A1-F6EECF244321}">
                <p14:modId xmlns:p14="http://schemas.microsoft.com/office/powerpoint/2010/main" val="2844428830"/>
              </p:ext>
            </p:extLst>
          </p:nvPr>
        </p:nvGraphicFramePr>
        <p:xfrm>
          <a:off x="2556746" y="4621219"/>
          <a:ext cx="9123363" cy="1057275"/>
        </p:xfrm>
        <a:graphic>
          <a:graphicData uri="http://schemas.openxmlformats.org/presentationml/2006/ole">
            <mc:AlternateContent xmlns:mc="http://schemas.openxmlformats.org/markup-compatibility/2006">
              <mc:Choice xmlns:v="urn:schemas-microsoft-com:vml" Requires="v">
                <p:oleObj spid="_x0000_s1033" name="Document" r:id="rId4" imgW="8293100" imgH="990600" progId="Word.Document.8">
                  <p:embed/>
                </p:oleObj>
              </mc:Choice>
              <mc:Fallback>
                <p:oleObj name="Document" r:id="rId4" imgW="8293100" imgH="990600" progId="Word.Document.8">
                  <p:embed/>
                  <p:pic>
                    <p:nvPicPr>
                      <p:cNvPr id="0" name=""/>
                      <p:cNvPicPr>
                        <a:picLocks noChangeAspect="1" noChangeArrowheads="1"/>
                      </p:cNvPicPr>
                      <p:nvPr/>
                    </p:nvPicPr>
                    <p:blipFill>
                      <a:blip r:embed="rId5"/>
                      <a:srcRect/>
                      <a:stretch>
                        <a:fillRect/>
                      </a:stretch>
                    </p:blipFill>
                    <p:spPr bwMode="auto">
                      <a:xfrm>
                        <a:off x="2556746" y="4621219"/>
                        <a:ext cx="9123363" cy="1057275"/>
                      </a:xfrm>
                      <a:prstGeom prst="rect">
                        <a:avLst/>
                      </a:prstGeom>
                      <a:noFill/>
                      <a:ln>
                        <a:noFill/>
                      </a:ln>
                      <a:effectLst/>
                    </p:spPr>
                  </p:pic>
                </p:oleObj>
              </mc:Fallback>
            </mc:AlternateContent>
          </a:graphicData>
        </a:graphic>
      </p:graphicFrame>
      <p:sp>
        <p:nvSpPr>
          <p:cNvPr id="12" name="Rectangle 4">
            <a:extLst>
              <a:ext uri="{FF2B5EF4-FFF2-40B4-BE49-F238E27FC236}">
                <a16:creationId xmlns:a16="http://schemas.microsoft.com/office/drawing/2014/main" id="{7550F51D-B307-33A9-076F-45F025C146B0}"/>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Alex Krebs (Apple Inc.)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Discussion</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spcBef>
                <a:spcPts val="0"/>
              </a:spcBef>
              <a:buChar char="•"/>
              <a:tabLst>
                <a:tab pos="193675" algn="l"/>
              </a:tabLst>
            </a:pPr>
            <a:r>
              <a:rPr lang="en-US" sz="1800" i="0" u="none" strike="noStrike" dirty="0">
                <a:solidFill>
                  <a:srgbClr val="000000"/>
                </a:solidFill>
                <a:effectLst/>
              </a:rPr>
              <a:t>The greater part of the RR-TAG closing plenary on May 15, 2025 (approximately from 8:17am to 9:40am CEST) was used for discussion on the impact of </a:t>
            </a:r>
            <a:r>
              <a:rPr lang="en-US" sz="1800" spc="-5" dirty="0">
                <a:latin typeface="+mj-lt"/>
                <a:cs typeface="Arial"/>
                <a:hlinkClick r:id="rId2"/>
              </a:rPr>
              <a:t>EU 2025/893</a:t>
            </a:r>
            <a:r>
              <a:rPr lang="en-US" sz="1800" spc="-5" dirty="0">
                <a:latin typeface="+mj-lt"/>
                <a:cs typeface="Arial"/>
              </a:rPr>
              <a:t> </a:t>
            </a:r>
            <a:r>
              <a:rPr lang="en-US" sz="1800" i="0" u="none" strike="noStrike" dirty="0">
                <a:solidFill>
                  <a:srgbClr val="000000"/>
                </a:solidFill>
                <a:effectLst/>
              </a:rPr>
              <a:t>to conformity of IEEE 802.11ax/be WLAN device operation following EN 303 687 v1.1.1 in 5945–6425 MHz </a:t>
            </a:r>
            <a:r>
              <a:rPr lang="en-US" sz="1800" i="0" u="none" strike="noStrike" dirty="0" err="1">
                <a:solidFill>
                  <a:srgbClr val="000000"/>
                </a:solidFill>
                <a:effectLst/>
              </a:rPr>
              <a:t>harmonised</a:t>
            </a:r>
            <a:r>
              <a:rPr lang="en-US" sz="1800" i="0" u="none" strike="noStrike" dirty="0">
                <a:solidFill>
                  <a:srgbClr val="000000"/>
                </a:solidFill>
                <a:effectLst/>
              </a:rPr>
              <a:t> spectrum with regards to</a:t>
            </a:r>
            <a:br>
              <a:rPr lang="en-US" sz="1800" i="0" u="none" strike="noStrike" dirty="0">
                <a:solidFill>
                  <a:srgbClr val="000000"/>
                </a:solidFill>
                <a:effectLst/>
              </a:rPr>
            </a:br>
            <a:r>
              <a:rPr lang="en-US" sz="500" i="0" u="none" strike="noStrike" dirty="0">
                <a:solidFill>
                  <a:schemeClr val="bg1"/>
                </a:solidFill>
                <a:effectLst/>
              </a:rPr>
              <a:t>A</a:t>
            </a:r>
            <a:br>
              <a:rPr lang="en-US" sz="1600" b="0" i="0" u="none" strike="noStrike" dirty="0">
                <a:solidFill>
                  <a:srgbClr val="000000"/>
                </a:solidFill>
                <a:effectLst/>
              </a:rPr>
            </a:br>
            <a:r>
              <a:rPr lang="en-US" sz="1600" b="0" i="1" u="none" strike="noStrike" dirty="0">
                <a:solidFill>
                  <a:srgbClr val="000000"/>
                </a:solidFill>
                <a:effectLst/>
              </a:rPr>
              <a:t>– “Notice 2: This </a:t>
            </a:r>
            <a:r>
              <a:rPr lang="en-US" sz="1600" b="0" i="1" u="none" strike="noStrike" dirty="0" err="1">
                <a:solidFill>
                  <a:srgbClr val="000000"/>
                </a:solidFill>
                <a:effectLst/>
              </a:rPr>
              <a:t>harmonised</a:t>
            </a:r>
            <a:r>
              <a:rPr lang="en-US" sz="1600" b="0" i="1" u="none" strike="noStrike" dirty="0">
                <a:solidFill>
                  <a:srgbClr val="000000"/>
                </a:solidFill>
                <a:effectLst/>
              </a:rPr>
              <a:t> standard does not confer a presumption of conformity to the essential requirement set out in Article 3(2) of Directive 2014/53/EU if its clause B.7.2 is applied.”</a:t>
            </a:r>
          </a:p>
          <a:p>
            <a:pPr marL="230188" marR="433705" indent="-230188">
              <a:spcBef>
                <a:spcPts val="0"/>
              </a:spcBef>
              <a:buChar char="•"/>
              <a:tabLst>
                <a:tab pos="193675" algn="l"/>
              </a:tabLst>
            </a:pPr>
            <a:endParaRPr lang="en-US" sz="1600" b="0" i="0" u="none" strike="noStrike" dirty="0">
              <a:solidFill>
                <a:srgbClr val="000000"/>
              </a:solidFill>
              <a:effectLst/>
            </a:endParaRPr>
          </a:p>
          <a:p>
            <a:pPr marL="230188" marR="433705" indent="-230188">
              <a:spcBef>
                <a:spcPts val="0"/>
              </a:spcBef>
              <a:buChar char="•"/>
              <a:tabLst>
                <a:tab pos="193675" algn="l"/>
              </a:tabLst>
            </a:pPr>
            <a:r>
              <a:rPr lang="en-US" sz="1800" i="0" u="none" strike="noStrike" dirty="0">
                <a:solidFill>
                  <a:srgbClr val="000000"/>
                </a:solidFill>
                <a:effectLst/>
              </a:rPr>
              <a:t>The meeting minutes proposed for approval </a:t>
            </a:r>
            <a:r>
              <a:rPr lang="en-US" sz="1800" spc="-5" dirty="0">
                <a:latin typeface="+mj-lt"/>
                <a:cs typeface="Arial"/>
                <a:hlinkClick r:id="rId3"/>
              </a:rPr>
              <a:t>18-25/51r1</a:t>
            </a:r>
            <a:r>
              <a:rPr lang="en-US" sz="1800" i="0" u="none" strike="noStrike" dirty="0">
                <a:solidFill>
                  <a:srgbClr val="000000"/>
                </a:solidFill>
                <a:effectLst/>
              </a:rPr>
              <a:t> show no record of the discussion, and during an offline discussion to amend the minutes, no consensus could be reached on the importance of clause B.7.2 for presumption of conformity of WLAN equipment.</a:t>
            </a:r>
          </a:p>
          <a:p>
            <a:pPr marL="230188" marR="433705" indent="-230188">
              <a:spcBef>
                <a:spcPts val="0"/>
              </a:spcBef>
              <a:buChar char="•"/>
              <a:tabLst>
                <a:tab pos="193675" algn="l"/>
              </a:tabLst>
            </a:pPr>
            <a:endParaRPr lang="en-US" sz="1600" b="0" i="0" u="none" strike="noStrike" dirty="0">
              <a:solidFill>
                <a:srgbClr val="000000"/>
              </a:solidFill>
              <a:effectLst/>
            </a:endParaRPr>
          </a:p>
          <a:p>
            <a:pPr marL="230188" marR="433705" indent="-230188">
              <a:spcBef>
                <a:spcPts val="0"/>
              </a:spcBef>
              <a:buChar char="•"/>
              <a:tabLst>
                <a:tab pos="193675" algn="l"/>
              </a:tabLst>
            </a:pPr>
            <a:r>
              <a:rPr lang="en-US" sz="1800" spc="-5" dirty="0">
                <a:latin typeface="+mj-lt"/>
                <a:cs typeface="Arial"/>
                <a:hlinkClick r:id="rId4"/>
              </a:rPr>
              <a:t>P&amp;P</a:t>
            </a:r>
            <a:r>
              <a:rPr lang="en-US" sz="1800" i="0" u="none" strike="noStrike" dirty="0">
                <a:solidFill>
                  <a:srgbClr val="000000"/>
                </a:solidFill>
                <a:effectLst/>
              </a:rPr>
              <a:t> for IEEE 802 Working Groups, excerpt from clause “6.4 Minutes”:</a:t>
            </a:r>
            <a:br>
              <a:rPr lang="en-US" sz="1800" i="0" u="none" strike="noStrike" dirty="0">
                <a:solidFill>
                  <a:srgbClr val="000000"/>
                </a:solidFill>
                <a:effectLst/>
              </a:rPr>
            </a:br>
            <a:r>
              <a:rPr lang="en-US" sz="800" i="0" u="none" strike="noStrike" dirty="0">
                <a:solidFill>
                  <a:schemeClr val="bg1"/>
                </a:solidFill>
                <a:effectLst/>
              </a:rPr>
              <a:t>A</a:t>
            </a:r>
            <a:br>
              <a:rPr lang="en-US" sz="1600" b="0" i="0" u="none" strike="noStrike" dirty="0">
                <a:solidFill>
                  <a:srgbClr val="000000"/>
                </a:solidFill>
                <a:effectLst/>
              </a:rPr>
            </a:br>
            <a:r>
              <a:rPr lang="en-US" sz="1600" b="0" i="1" u="none" strike="noStrike" dirty="0">
                <a:solidFill>
                  <a:srgbClr val="000000"/>
                </a:solidFill>
                <a:effectLst/>
              </a:rPr>
              <a:t>– “The minutes shall concisely record the essential business of the Working Group, including the following items at a minimum: [...] Brief summary of discussion and conclusions;”</a:t>
            </a:r>
          </a:p>
          <a:p>
            <a:pPr marL="230188" marR="433705" indent="-230188">
              <a:buChar char="•"/>
              <a:tabLst>
                <a:tab pos="193675" algn="l"/>
              </a:tabLst>
            </a:pPr>
            <a:endParaRPr lang="en-US" sz="1600" b="0" i="0" u="none" strike="noStrike" dirty="0">
              <a:solidFill>
                <a:srgbClr val="000000"/>
              </a:solidFill>
              <a:effectLst/>
            </a:endParaRPr>
          </a:p>
          <a:p>
            <a:pPr marL="230188" marR="433705" indent="-230188">
              <a:buChar char="•"/>
              <a:tabLst>
                <a:tab pos="193675" algn="l"/>
              </a:tabLst>
            </a:pPr>
            <a:endParaRPr lang="en-US" sz="1600" b="0" i="1" dirty="0">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4">
            <a:extLst>
              <a:ext uri="{FF2B5EF4-FFF2-40B4-BE49-F238E27FC236}">
                <a16:creationId xmlns:a16="http://schemas.microsoft.com/office/drawing/2014/main" id="{ED194D5A-0333-C64A-F11E-BD0F42B22D23}"/>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Alex Krebs (Apple Inc.)</a:t>
            </a:r>
            <a:endParaRPr lang="en-GB" dirty="0"/>
          </a:p>
        </p:txBody>
      </p:sp>
    </p:spTree>
    <p:extLst>
      <p:ext uri="{BB962C8B-B14F-4D97-AF65-F5344CB8AC3E}">
        <p14:creationId xmlns:p14="http://schemas.microsoft.com/office/powerpoint/2010/main" val="3439030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Amending motion</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Move to amend the motion for approval of the proposed minutes </a:t>
            </a:r>
            <a:r>
              <a:rPr lang="en-US" sz="1800" spc="-5" dirty="0">
                <a:latin typeface="+mj-lt"/>
                <a:cs typeface="Arial"/>
                <a:hlinkClick r:id="rId3"/>
              </a:rPr>
              <a:t>18-25/51r1 </a:t>
            </a:r>
            <a:r>
              <a:rPr lang="en-US" sz="1800" spc="-5" dirty="0">
                <a:latin typeface="+mj-lt"/>
                <a:cs typeface="Arial"/>
              </a:rPr>
              <a:t>by adding under clause ”9) General discussion items”, under subclause “ETSI BRAN”, after “Official Journal of the EU”:</a:t>
            </a:r>
          </a:p>
          <a:p>
            <a:pPr lvl="1">
              <a:spcBef>
                <a:spcPts val="0"/>
              </a:spcBef>
              <a:spcAft>
                <a:spcPts val="0"/>
              </a:spcAft>
              <a:buFont typeface="Symbol" pitchFamily="2" charset="2"/>
              <a:buChar char=""/>
            </a:pPr>
            <a:r>
              <a:rPr lang="en-US" sz="1800" dirty="0">
                <a:effectLst/>
                <a:latin typeface="Times New Roman" panose="02020603050405020304" pitchFamily="18" charset="0"/>
                <a:ea typeface="SimSun" panose="02010600030101010101" pitchFamily="2" charset="-122"/>
              </a:rPr>
              <a:t>Discussion on Commission Implementing Decision EU 2025/893 (https://</a:t>
            </a:r>
            <a:r>
              <a:rPr lang="en-US" sz="1800" dirty="0" err="1">
                <a:effectLst/>
                <a:latin typeface="Times New Roman" panose="02020603050405020304" pitchFamily="18" charset="0"/>
                <a:ea typeface="SimSun" panose="02010600030101010101" pitchFamily="2" charset="-122"/>
              </a:rPr>
              <a:t>eur-lex.europa.eu</a:t>
            </a:r>
            <a:r>
              <a:rPr lang="en-US" sz="1800" dirty="0">
                <a:effectLst/>
                <a:latin typeface="Times New Roman" panose="02020603050405020304" pitchFamily="18" charset="0"/>
                <a:ea typeface="SimSun" panose="02010600030101010101" pitchFamily="2" charset="-122"/>
              </a:rPr>
              <a:t>/</a:t>
            </a:r>
            <a:r>
              <a:rPr lang="en-US" sz="1800" dirty="0" err="1">
                <a:effectLst/>
                <a:latin typeface="Times New Roman" panose="02020603050405020304" pitchFamily="18" charset="0"/>
                <a:ea typeface="SimSun" panose="02010600030101010101" pitchFamily="2" charset="-122"/>
              </a:rPr>
              <a:t>eli</a:t>
            </a:r>
            <a:r>
              <a:rPr lang="en-US" sz="1800" dirty="0">
                <a:effectLst/>
                <a:latin typeface="Times New Roman" panose="02020603050405020304" pitchFamily="18" charset="0"/>
                <a:ea typeface="SimSun" panose="02010600030101010101" pitchFamily="2" charset="-122"/>
              </a:rPr>
              <a:t>/</a:t>
            </a:r>
            <a:r>
              <a:rPr lang="en-US" sz="1800" dirty="0" err="1">
                <a:effectLst/>
                <a:latin typeface="Times New Roman" panose="02020603050405020304" pitchFamily="18" charset="0"/>
                <a:ea typeface="SimSun" panose="02010600030101010101" pitchFamily="2" charset="-122"/>
              </a:rPr>
              <a:t>dec_impl</a:t>
            </a:r>
            <a:r>
              <a:rPr lang="en-US" sz="1800" dirty="0">
                <a:effectLst/>
                <a:latin typeface="Times New Roman" panose="02020603050405020304" pitchFamily="18" charset="0"/>
                <a:ea typeface="SimSun" panose="02010600030101010101" pitchFamily="2" charset="-122"/>
              </a:rPr>
              <a:t>/2025/893/</a:t>
            </a:r>
            <a:r>
              <a:rPr lang="en-US" sz="1800" dirty="0" err="1">
                <a:effectLst/>
                <a:latin typeface="Times New Roman" panose="02020603050405020304" pitchFamily="18" charset="0"/>
                <a:ea typeface="SimSun" panose="02010600030101010101" pitchFamily="2" charset="-122"/>
              </a:rPr>
              <a:t>oj</a:t>
            </a:r>
            <a:r>
              <a:rPr lang="en-US" sz="1800" dirty="0">
                <a:effectLst/>
                <a:latin typeface="Times New Roman" panose="02020603050405020304" pitchFamily="18" charset="0"/>
                <a:ea typeface="SimSun" panose="02010600030101010101" pitchFamily="2" charset="-122"/>
              </a:rPr>
              <a:t>/</a:t>
            </a:r>
            <a:r>
              <a:rPr lang="en-US" sz="1800" dirty="0" err="1">
                <a:effectLst/>
                <a:latin typeface="Times New Roman" panose="02020603050405020304" pitchFamily="18" charset="0"/>
                <a:ea typeface="SimSun" panose="02010600030101010101" pitchFamily="2" charset="-122"/>
              </a:rPr>
              <a:t>eng</a:t>
            </a:r>
            <a:r>
              <a:rPr lang="en-US" sz="1800" dirty="0">
                <a:effectLst/>
                <a:latin typeface="Times New Roman" panose="02020603050405020304" pitchFamily="18" charset="0"/>
                <a:ea typeface="SimSun" panose="02010600030101010101" pitchFamily="2" charset="-122"/>
              </a:rPr>
              <a:t>)</a:t>
            </a:r>
            <a:endParaRPr lang="en-US" sz="1600" dirty="0">
              <a:effectLst/>
              <a:latin typeface="Times New Roman" panose="02020603050405020304" pitchFamily="18" charset="0"/>
              <a:ea typeface="SimSun" panose="02010600030101010101" pitchFamily="2" charset="-122"/>
            </a:endParaRPr>
          </a:p>
          <a:p>
            <a:pPr lvl="2">
              <a:spcBef>
                <a:spcPts val="0"/>
              </a:spcBef>
              <a:spcAft>
                <a:spcPts val="0"/>
              </a:spcAft>
              <a:buFont typeface="Times New Roman" panose="02020603050405020304" pitchFamily="18" charset="0"/>
              <a:buChar char="•"/>
            </a:pPr>
            <a:r>
              <a:rPr lang="en-US" sz="1600" dirty="0">
                <a:effectLst/>
                <a:latin typeface="Times New Roman" panose="02020603050405020304" pitchFamily="18" charset="0"/>
                <a:ea typeface="SimSun" panose="02010600030101010101" pitchFamily="2" charset="-122"/>
              </a:rPr>
              <a:t>EN 303 687 v1.1.1 </a:t>
            </a:r>
            <a:r>
              <a:rPr lang="en-US" sz="1600" dirty="0">
                <a:solidFill>
                  <a:srgbClr val="333333"/>
                </a:solidFill>
                <a:effectLst/>
                <a:latin typeface="Times New Roman" panose="02020603050405020304" pitchFamily="18" charset="0"/>
                <a:ea typeface="SimSun" panose="02010600030101010101" pitchFamily="2" charset="-122"/>
              </a:rPr>
              <a:t>does not sufficiently address narrowband devices, therefore does not confer a presumption of conformity for those devices.</a:t>
            </a:r>
            <a:endParaRPr lang="en-US" sz="1400" dirty="0">
              <a:effectLst/>
              <a:latin typeface="Times New Roman" panose="02020603050405020304" pitchFamily="18" charset="0"/>
              <a:ea typeface="SimSun" panose="02010600030101010101" pitchFamily="2" charset="-122"/>
            </a:endParaRPr>
          </a:p>
          <a:p>
            <a:pPr lvl="2">
              <a:spcBef>
                <a:spcPts val="0"/>
              </a:spcBef>
              <a:spcAft>
                <a:spcPts val="0"/>
              </a:spcAft>
              <a:buFont typeface="Times New Roman" panose="02020603050405020304" pitchFamily="18" charset="0"/>
              <a:buChar char="•"/>
            </a:pPr>
            <a:r>
              <a:rPr lang="en-US" sz="1600" dirty="0">
                <a:effectLst/>
                <a:latin typeface="Times New Roman" panose="02020603050405020304" pitchFamily="18" charset="0"/>
                <a:ea typeface="SimSun" panose="02010600030101010101" pitchFamily="2" charset="-122"/>
              </a:rPr>
              <a:t>EN 303 687 v1.1.1 does not confer a presumption of conformity to the essential requirement set out in Article 3(2) of Directive 2014/53/EU if its clause B.7.2 is applied, and clause B.7.2 contains essential signals for testing conformity of WLAN equipment.</a:t>
            </a:r>
            <a:endParaRPr lang="en-US" sz="1400" dirty="0">
              <a:effectLst/>
              <a:latin typeface="Times New Roman" panose="02020603050405020304" pitchFamily="18" charset="0"/>
              <a:ea typeface="SimSun" panose="02010600030101010101" pitchFamily="2" charset="-122"/>
            </a:endParaRPr>
          </a:p>
          <a:p>
            <a:pPr lvl="2">
              <a:spcBef>
                <a:spcPts val="0"/>
              </a:spcBef>
              <a:spcAft>
                <a:spcPts val="0"/>
              </a:spcAft>
              <a:buFont typeface="Times New Roman" panose="02020603050405020304" pitchFamily="18" charset="0"/>
              <a:buChar char="•"/>
            </a:pPr>
            <a:r>
              <a:rPr lang="en-US" sz="1600" dirty="0">
                <a:effectLst/>
                <a:latin typeface="Times New Roman" panose="02020603050405020304" pitchFamily="18" charset="0"/>
                <a:ea typeface="SimSun" panose="02010600030101010101" pitchFamily="2" charset="-122"/>
              </a:rPr>
              <a:t>In both cases, a notified body must be involved for declaration of conformity.</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630238" marR="117475" lvl="1" indent="-230188" algn="just">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Font typeface="Times New Roman" pitchFamily="16" charset="0"/>
              <a:buChar char="•"/>
              <a:tabLst>
                <a:tab pos="230188" algn="l"/>
              </a:tabLst>
            </a:pPr>
            <a:r>
              <a:rPr lang="en-US" sz="1600" spc="-5" dirty="0">
                <a:latin typeface="+mj-lt"/>
                <a:cs typeface="Arial"/>
              </a:rPr>
              <a:t>Vote:  </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sp>
        <p:nvSpPr>
          <p:cNvPr id="11" name="Rectangle 4">
            <a:extLst>
              <a:ext uri="{FF2B5EF4-FFF2-40B4-BE49-F238E27FC236}">
                <a16:creationId xmlns:a16="http://schemas.microsoft.com/office/drawing/2014/main" id="{7D2E8AAD-0929-C43B-876E-839EB78AB0EF}"/>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Alex Krebs (Apple Inc.)</a:t>
            </a:r>
            <a:endParaRPr lang="en-GB" dirty="0"/>
          </a:p>
        </p:txBody>
      </p:sp>
    </p:spTree>
    <p:extLst>
      <p:ext uri="{BB962C8B-B14F-4D97-AF65-F5344CB8AC3E}">
        <p14:creationId xmlns:p14="http://schemas.microsoft.com/office/powerpoint/2010/main" val="324019888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74023</TotalTime>
  <Words>432</Words>
  <Application>Microsoft Macintosh PowerPoint</Application>
  <PresentationFormat>Widescreen</PresentationFormat>
  <Paragraphs>41</Paragraphs>
  <Slides>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Symbol</vt:lpstr>
      <vt:lpstr>Times New Roman</vt:lpstr>
      <vt:lpstr>Office Theme</vt:lpstr>
      <vt:lpstr>Microsoft Word 97 - 2004 Document</vt:lpstr>
      <vt:lpstr>Proposed amendment to RR-TAG 2025 June interim closing plenary minutes</vt:lpstr>
      <vt:lpstr>Discussion</vt:lpstr>
      <vt:lpstr>Amending motion</vt:lpstr>
    </vt:vector>
  </TitlesOfParts>
  <Manager/>
  <Company>Apple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amendment to RR-TAG 2025 June interim closing plenary minutes</dc:title>
  <dc:subject/>
  <dc:creator>Alex Krebs</dc:creator>
  <cp:keywords/>
  <dc:description/>
  <cp:lastModifiedBy>Alex Krebs</cp:lastModifiedBy>
  <cp:revision>5503</cp:revision>
  <cp:lastPrinted>1601-01-01T00:00:00Z</cp:lastPrinted>
  <dcterms:created xsi:type="dcterms:W3CDTF">2016-03-03T14:54:45Z</dcterms:created>
  <dcterms:modified xsi:type="dcterms:W3CDTF">2025-07-19T02:08:44Z</dcterms:modified>
  <cp:category>IEEE 802.18 RR-TAG </cp:category>
</cp:coreProperties>
</file>