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57" r:id="rId3"/>
    <p:sldId id="266" r:id="rId4"/>
    <p:sldId id="271" r:id="rId5"/>
    <p:sldId id="272" r:id="rId6"/>
    <p:sldId id="276" r:id="rId7"/>
    <p:sldId id="274" r:id="rId8"/>
    <p:sldId id="273" r:id="rId9"/>
    <p:sldId id="270"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8" autoAdjust="0"/>
  </p:normalViewPr>
  <p:slideViewPr>
    <p:cSldViewPr>
      <p:cViewPr varScale="1">
        <p:scale>
          <a:sx n="99" d="100"/>
          <a:sy n="99" d="100"/>
        </p:scale>
        <p:origin x="-240" y="-10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5081"/>
            <a:ext cx="72776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dirty="0" smtClean="0"/>
              <a:t>Oct. 2010</a:t>
            </a:r>
            <a:endParaRPr lang="en-US" dirty="0"/>
          </a:p>
        </p:txBody>
      </p:sp>
      <p:sp>
        <p:nvSpPr>
          <p:cNvPr id="3076" name="Rectangle 4"/>
          <p:cNvSpPr>
            <a:spLocks noGrp="1" noChangeArrowheads="1"/>
          </p:cNvSpPr>
          <p:nvPr>
            <p:ph type="ftr" sz="quarter" idx="2"/>
          </p:nvPr>
        </p:nvSpPr>
        <p:spPr bwMode="auto">
          <a:xfrm>
            <a:off x="3807947" y="8982075"/>
            <a:ext cx="25103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dirty="0" smtClean="0"/>
              <a:t>Jesse Caulfield, Key Bridge Global LLC</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5E09AF5C-D37F-4A9B-9765-3D6B009FF8C4}"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5706"/>
            <a:ext cx="72776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dirty="0" smtClean="0"/>
              <a:t>Oct. 2010</a:t>
            </a:r>
            <a:endParaRPr lang="en-US"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309771" y="8985250"/>
            <a:ext cx="29719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dirty="0" smtClean="0"/>
              <a:t>Jesse Caulfield, Key Bridge Global LLC</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611D2B31-2B21-41B5-8121-EEF13D13001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xfrm>
            <a:off x="654050" y="95706"/>
            <a:ext cx="727763" cy="215444"/>
          </a:xfrm>
          <a:ln/>
        </p:spPr>
        <p:txBody>
          <a:bodyPr/>
          <a:lstStyle/>
          <a:p>
            <a:r>
              <a:rPr lang="en-US" dirty="0" smtClean="0"/>
              <a:t>Oct. 2010</a:t>
            </a:r>
            <a:endParaRPr lang="en-US" dirty="0"/>
          </a:p>
        </p:txBody>
      </p:sp>
      <p:sp>
        <p:nvSpPr>
          <p:cNvPr id="6" name="Rectangle 6"/>
          <p:cNvSpPr>
            <a:spLocks noGrp="1" noChangeArrowheads="1"/>
          </p:cNvSpPr>
          <p:nvPr>
            <p:ph type="ftr" sz="quarter" idx="4"/>
          </p:nvPr>
        </p:nvSpPr>
        <p:spPr>
          <a:xfrm>
            <a:off x="3309771" y="8985250"/>
            <a:ext cx="2971967" cy="184666"/>
          </a:xfrm>
          <a:ln/>
        </p:spPr>
        <p:txBody>
          <a:bodyPr/>
          <a:lstStyle/>
          <a:p>
            <a:pPr lvl="4"/>
            <a:r>
              <a:rPr lang="en-US" dirty="0" smtClean="0"/>
              <a:t>Jesse Caulfield, Key Bridge Global LLC</a:t>
            </a:r>
            <a:endParaRPr lang="en-US" dirty="0"/>
          </a:p>
        </p:txBody>
      </p:sp>
      <p:sp>
        <p:nvSpPr>
          <p:cNvPr id="7" name="Rectangle 7"/>
          <p:cNvSpPr>
            <a:spLocks noGrp="1" noChangeArrowheads="1"/>
          </p:cNvSpPr>
          <p:nvPr>
            <p:ph type="sldNum" sz="quarter" idx="5"/>
          </p:nvPr>
        </p:nvSpPr>
        <p:spPr>
          <a:ln/>
        </p:spPr>
        <p:txBody>
          <a:bodyPr/>
          <a:lstStyle/>
          <a:p>
            <a:r>
              <a:rPr lang="en-US"/>
              <a:t>Page </a:t>
            </a:r>
            <a:fld id="{64B894D4-FF17-49B3-B98D-3C819DDFB9EB}"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xfrm>
            <a:off x="654050" y="95706"/>
            <a:ext cx="727763" cy="215444"/>
          </a:xfrm>
          <a:ln/>
        </p:spPr>
        <p:txBody>
          <a:bodyPr/>
          <a:lstStyle/>
          <a:p>
            <a:r>
              <a:rPr lang="en-US" dirty="0" smtClean="0"/>
              <a:t>Oct. 2010</a:t>
            </a:r>
            <a:endParaRPr lang="en-US" dirty="0"/>
          </a:p>
        </p:txBody>
      </p:sp>
      <p:sp>
        <p:nvSpPr>
          <p:cNvPr id="6" name="Rectangle 6"/>
          <p:cNvSpPr>
            <a:spLocks noGrp="1" noChangeArrowheads="1"/>
          </p:cNvSpPr>
          <p:nvPr>
            <p:ph type="ftr" sz="quarter" idx="4"/>
          </p:nvPr>
        </p:nvSpPr>
        <p:spPr>
          <a:xfrm>
            <a:off x="3309771" y="8985250"/>
            <a:ext cx="2971967" cy="184666"/>
          </a:xfrm>
          <a:ln/>
        </p:spPr>
        <p:txBody>
          <a:bodyPr/>
          <a:lstStyle/>
          <a:p>
            <a:pPr lvl="4"/>
            <a:r>
              <a:rPr lang="en-US" dirty="0" smtClean="0"/>
              <a:t>Jesse Caulfield, Key Bridge Global LLC</a:t>
            </a:r>
            <a:endParaRPr lang="en-US" dirty="0"/>
          </a:p>
        </p:txBody>
      </p:sp>
      <p:sp>
        <p:nvSpPr>
          <p:cNvPr id="7" name="Rectangle 7"/>
          <p:cNvSpPr>
            <a:spLocks noGrp="1" noChangeArrowheads="1"/>
          </p:cNvSpPr>
          <p:nvPr>
            <p:ph type="sldNum" sz="quarter" idx="5"/>
          </p:nvPr>
        </p:nvSpPr>
        <p:spPr>
          <a:ln/>
        </p:spPr>
        <p:txBody>
          <a:bodyPr/>
          <a:lstStyle/>
          <a:p>
            <a:r>
              <a:rPr lang="en-US"/>
              <a:t>Page </a:t>
            </a:r>
            <a:fld id="{0EDD1A49-A9C0-447D-90BF-34D6F10C5333}"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Oct. 2010</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Jesse Caulfield, Key Bridge Global LLC</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E510D69A-A8E7-4D54-93AD-7E93E78DF34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Oct. 2010</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Jesse Caulfield, Key Bridge Global LLC</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49DDB76-D074-4F80-B8C2-915B8A26F17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Oct. 2010</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Jesse Caulfield, Key Bridge Global LLC</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57BE8CC9-1AC0-422D-8073-28F187B9705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93862" cy="276999"/>
          </a:xfrm>
        </p:spPr>
        <p:txBody>
          <a:bodyPr/>
          <a:lstStyle>
            <a:lvl1pPr>
              <a:defRPr/>
            </a:lvl1pPr>
          </a:lstStyle>
          <a:p>
            <a:r>
              <a:rPr lang="en-US" dirty="0" smtClean="0"/>
              <a:t>Oct.  2010</a:t>
            </a:r>
            <a:endParaRPr lang="en-US" dirty="0"/>
          </a:p>
        </p:txBody>
      </p:sp>
      <p:sp>
        <p:nvSpPr>
          <p:cNvPr id="5" name="Footer Placeholder 4"/>
          <p:cNvSpPr>
            <a:spLocks noGrp="1"/>
          </p:cNvSpPr>
          <p:nvPr>
            <p:ph type="ftr" sz="quarter" idx="11"/>
          </p:nvPr>
        </p:nvSpPr>
        <p:spPr>
          <a:xfrm>
            <a:off x="6033622" y="6475413"/>
            <a:ext cx="2510303" cy="184666"/>
          </a:xfrm>
        </p:spPr>
        <p:txBody>
          <a:bodyPr/>
          <a:lstStyle>
            <a:lvl1pPr>
              <a:defRPr/>
            </a:lvl1pPr>
          </a:lstStyle>
          <a:p>
            <a:r>
              <a:rPr lang="en-US" dirty="0" smtClean="0"/>
              <a:t>Jesse Caulfield, Key Bridge Global LLC</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587B59E2-29BE-4683-A1C9-E8EB0977C62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Oct. 2010</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Jesse Caulfield, Key Bridge Global LLC</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DD067ADD-73E3-4E6F-8234-7C31DC7B45A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Oct. 2010</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Jesse Caulfield, Key Bridge Global LLC</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2DA18132-BCD1-479F-B201-ED2BB4B487E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Oct. 2010</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Jesse Caulfield, Key Bridge Global LLC</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38812074-925E-4F9D-988F-47B6928CC58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Oct. 2010</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Jesse Caulfield, Key Bridge Global LLC</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7EC160BB-9DE0-4C84-932F-B31CFFD49E9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Oct. 2010</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Jesse Caulfield, Key Bridge Global LLC</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5C4E2520-17FD-41C2-969E-F1CCB8CFCA5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Oct. 2010</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Jesse Caulfield, Key Bridge Global LLC</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BF073C32-4366-4C7E-96D2-6B2BCC38579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Oct. 2010</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Jesse Caulfield, Key Bridge Global LLC</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4694E437-BA28-4BB0-82B3-43B61BBE94E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Oct. 2010</a:t>
            </a:r>
            <a:endParaRPr lang="en-US" dirty="0"/>
          </a:p>
        </p:txBody>
      </p:sp>
      <p:sp>
        <p:nvSpPr>
          <p:cNvPr id="1029" name="Rectangle 5"/>
          <p:cNvSpPr>
            <a:spLocks noGrp="1" noChangeArrowheads="1"/>
          </p:cNvSpPr>
          <p:nvPr>
            <p:ph type="ftr" sz="quarter" idx="3"/>
          </p:nvPr>
        </p:nvSpPr>
        <p:spPr bwMode="auto">
          <a:xfrm>
            <a:off x="6033622" y="6475413"/>
            <a:ext cx="25103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a:lvl1pPr>
          </a:lstStyle>
          <a:p>
            <a:r>
              <a:rPr lang="en-US" dirty="0" smtClean="0"/>
              <a:t>Jesse Caulfield, Key Bridge Global LLC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F7AD3CCC-4BD1-4E48-AB8F-34AA010D28DE}" type="slidenum">
              <a:rPr lang="en-US"/>
              <a:pPr/>
              <a:t>‹#›</a:t>
            </a:fld>
            <a:endParaRPr lang="en-US"/>
          </a:p>
        </p:txBody>
      </p:sp>
      <p:sp>
        <p:nvSpPr>
          <p:cNvPr id="1031" name="Rectangle 7"/>
          <p:cNvSpPr>
            <a:spLocks noChangeArrowheads="1"/>
          </p:cNvSpPr>
          <p:nvPr/>
        </p:nvSpPr>
        <p:spPr bwMode="auto">
          <a:xfrm>
            <a:off x="5265142" y="332601"/>
            <a:ext cx="3180358"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802.19-10/151r0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22/" TargetMode="External"/><Relationship Id="rId2" Type="http://schemas.openxmlformats.org/officeDocument/2006/relationships/hyperlink" Target="http://ecfr.gpoaccess.gov/cgi/t/text/text-idx?c=ecfr&amp;sid=94e8103abff7a1d088b158e90946cbf4&amp;rgn=div6&amp;view=text&amp;node=47:1.0.1.1.14.8&amp;idno=47" TargetMode="External"/><Relationship Id="rId1" Type="http://schemas.openxmlformats.org/officeDocument/2006/relationships/slideLayout" Target="../slideLayouts/slideLayout2.xml"/><Relationship Id="rId5" Type="http://schemas.openxmlformats.org/officeDocument/2006/relationships/hyperlink" Target="http://www.nmea.org/" TargetMode="External"/><Relationship Id="rId4" Type="http://schemas.openxmlformats.org/officeDocument/2006/relationships/hyperlink" Target="http://www.oasis-open.org/committees/ws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936154" cy="276999"/>
          </a:xfrm>
        </p:spPr>
        <p:txBody>
          <a:bodyPr/>
          <a:lstStyle/>
          <a:p>
            <a:r>
              <a:rPr lang="en-US" dirty="0" smtClean="0"/>
              <a:t>Oct. 2010</a:t>
            </a:r>
            <a:endParaRPr lang="en-US" dirty="0"/>
          </a:p>
        </p:txBody>
      </p:sp>
      <p:sp>
        <p:nvSpPr>
          <p:cNvPr id="8" name="Footer Placeholder 4"/>
          <p:cNvSpPr>
            <a:spLocks noGrp="1"/>
          </p:cNvSpPr>
          <p:nvPr>
            <p:ph type="ftr" sz="quarter" idx="11"/>
          </p:nvPr>
        </p:nvSpPr>
        <p:spPr>
          <a:xfrm>
            <a:off x="6033622" y="6475413"/>
            <a:ext cx="2510303" cy="184666"/>
          </a:xfrm>
        </p:spPr>
        <p:txBody>
          <a:bodyPr/>
          <a:lstStyle/>
          <a:p>
            <a:r>
              <a:rPr lang="en-US" dirty="0" smtClean="0"/>
              <a:t>Jesse Caulfield, Key Bridge Global LLC</a:t>
            </a:r>
            <a:endParaRPr lang="en-US" dirty="0"/>
          </a:p>
        </p:txBody>
      </p:sp>
      <p:sp>
        <p:nvSpPr>
          <p:cNvPr id="9" name="Slide Number Placeholder 5"/>
          <p:cNvSpPr>
            <a:spLocks noGrp="1"/>
          </p:cNvSpPr>
          <p:nvPr>
            <p:ph type="sldNum" sz="quarter" idx="12"/>
          </p:nvPr>
        </p:nvSpPr>
        <p:spPr/>
        <p:txBody>
          <a:bodyPr/>
          <a:lstStyle/>
          <a:p>
            <a:r>
              <a:rPr lang="en-US"/>
              <a:t>Slide </a:t>
            </a:r>
            <a:fld id="{6973C65A-AABB-4479-AA58-1DA4C54FA195}"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Interfacing the White Space Database</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11/3/2010</a:t>
            </a:r>
            <a:endParaRPr lang="en-US" sz="2000" b="0" dirty="0"/>
          </a:p>
        </p:txBody>
      </p:sp>
      <p:graphicFrame>
        <p:nvGraphicFramePr>
          <p:cNvPr id="30731" name="Object 11"/>
          <p:cNvGraphicFramePr>
            <a:graphicFrameLocks noChangeAspect="1"/>
          </p:cNvGraphicFramePr>
          <p:nvPr/>
        </p:nvGraphicFramePr>
        <p:xfrm>
          <a:off x="519113" y="2281238"/>
          <a:ext cx="7999412" cy="2906712"/>
        </p:xfrm>
        <a:graphic>
          <a:graphicData uri="http://schemas.openxmlformats.org/presentationml/2006/ole">
            <p:oleObj spid="_x0000_s30731" name="Document" r:id="rId4" imgW="8250056" imgH="3005561"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36154" cy="276999"/>
          </a:xfrm>
        </p:spPr>
        <p:txBody>
          <a:bodyPr/>
          <a:lstStyle/>
          <a:p>
            <a:r>
              <a:rPr lang="en-US" dirty="0" smtClean="0"/>
              <a:t>Oct. 2010</a:t>
            </a:r>
            <a:endParaRPr lang="en-US" dirty="0"/>
          </a:p>
        </p:txBody>
      </p:sp>
      <p:sp>
        <p:nvSpPr>
          <p:cNvPr id="5" name="Footer Placeholder 4"/>
          <p:cNvSpPr>
            <a:spLocks noGrp="1"/>
          </p:cNvSpPr>
          <p:nvPr>
            <p:ph type="ftr" sz="quarter" idx="11"/>
          </p:nvPr>
        </p:nvSpPr>
        <p:spPr/>
        <p:txBody>
          <a:bodyPr/>
          <a:lstStyle/>
          <a:p>
            <a:r>
              <a:rPr lang="en-US" dirty="0" smtClean="0"/>
              <a:t>Jesse Caulfield, Key Bridge Global LLC</a:t>
            </a:r>
            <a:endParaRPr lang="en-US" dirty="0"/>
          </a:p>
        </p:txBody>
      </p:sp>
      <p:sp>
        <p:nvSpPr>
          <p:cNvPr id="6" name="Slide Number Placeholder 5"/>
          <p:cNvSpPr>
            <a:spLocks noGrp="1"/>
          </p:cNvSpPr>
          <p:nvPr>
            <p:ph type="sldNum" sz="quarter" idx="12"/>
          </p:nvPr>
        </p:nvSpPr>
        <p:spPr/>
        <p:txBody>
          <a:bodyPr/>
          <a:lstStyle/>
          <a:p>
            <a:r>
              <a:rPr lang="en-US"/>
              <a:t>Slide </a:t>
            </a:r>
            <a:fld id="{C4F320A1-5191-483D-BBA6-A64CB60FC26E}"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FCC Rules envision eight unique database communications, two of which are relevant for devices.</a:t>
            </a:r>
          </a:p>
          <a:p>
            <a:pPr>
              <a:buFontTx/>
              <a:buNone/>
            </a:pPr>
            <a:r>
              <a:rPr lang="en-US" dirty="0" smtClean="0"/>
              <a:t>Here we survey all eight types, detail the “channel-list” communications, and discuss current thinking on data exchange and security frameworks.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62" name="Picture 6"/>
          <p:cNvPicPr>
            <a:picLocks noChangeAspect="1" noChangeArrowheads="1"/>
          </p:cNvPicPr>
          <p:nvPr/>
        </p:nvPicPr>
        <p:blipFill>
          <a:blip r:embed="rId2" cstate="print"/>
          <a:srcRect/>
          <a:stretch>
            <a:fillRect/>
          </a:stretch>
        </p:blipFill>
        <p:spPr bwMode="auto">
          <a:xfrm>
            <a:off x="434975" y="2051050"/>
            <a:ext cx="8274050" cy="3816350"/>
          </a:xfrm>
          <a:prstGeom prst="rect">
            <a:avLst/>
          </a:prstGeom>
          <a:noFill/>
          <a:ln w="9525">
            <a:noFill/>
            <a:miter lim="800000"/>
            <a:headEnd/>
            <a:tailEnd/>
          </a:ln>
          <a:effectLst/>
        </p:spPr>
      </p:pic>
      <p:sp>
        <p:nvSpPr>
          <p:cNvPr id="4" name="Date Placeholder 3"/>
          <p:cNvSpPr>
            <a:spLocks noGrp="1"/>
          </p:cNvSpPr>
          <p:nvPr>
            <p:ph type="dt" sz="half" idx="10"/>
          </p:nvPr>
        </p:nvSpPr>
        <p:spPr>
          <a:xfrm>
            <a:off x="696913" y="332601"/>
            <a:ext cx="936154" cy="276999"/>
          </a:xfrm>
        </p:spPr>
        <p:txBody>
          <a:bodyPr/>
          <a:lstStyle/>
          <a:p>
            <a:r>
              <a:rPr lang="en-US" dirty="0" smtClean="0"/>
              <a:t>Oct. 2010</a:t>
            </a:r>
            <a:endParaRPr lang="en-US" dirty="0"/>
          </a:p>
        </p:txBody>
      </p:sp>
      <p:sp>
        <p:nvSpPr>
          <p:cNvPr id="5" name="Footer Placeholder 4"/>
          <p:cNvSpPr>
            <a:spLocks noGrp="1"/>
          </p:cNvSpPr>
          <p:nvPr>
            <p:ph type="ftr" sz="quarter" idx="11"/>
          </p:nvPr>
        </p:nvSpPr>
        <p:spPr/>
        <p:txBody>
          <a:bodyPr/>
          <a:lstStyle/>
          <a:p>
            <a:r>
              <a:rPr lang="en-US" dirty="0" smtClean="0"/>
              <a:t>Jesse Caulfield, Key Bridge Global LLC</a:t>
            </a:r>
            <a:endParaRPr lang="en-US" dirty="0"/>
          </a:p>
        </p:txBody>
      </p:sp>
      <p:sp>
        <p:nvSpPr>
          <p:cNvPr id="6" name="Slide Number Placeholder 5"/>
          <p:cNvSpPr>
            <a:spLocks noGrp="1"/>
          </p:cNvSpPr>
          <p:nvPr>
            <p:ph type="sldNum" sz="quarter" idx="12"/>
          </p:nvPr>
        </p:nvSpPr>
        <p:spPr/>
        <p:txBody>
          <a:bodyPr/>
          <a:lstStyle/>
          <a:p>
            <a:r>
              <a:rPr lang="en-US"/>
              <a:t>Slide </a:t>
            </a:r>
            <a:fld id="{27AC0362-B1EC-43A0-8991-DF7E86501FE0}" type="slidenum">
              <a:rPr lang="en-US"/>
              <a:pPr/>
              <a:t>3</a:t>
            </a:fld>
            <a:endParaRPr lang="en-US"/>
          </a:p>
        </p:txBody>
      </p:sp>
      <p:sp>
        <p:nvSpPr>
          <p:cNvPr id="21506" name="Rectangle 2"/>
          <p:cNvSpPr>
            <a:spLocks noGrp="1" noChangeArrowheads="1"/>
          </p:cNvSpPr>
          <p:nvPr>
            <p:ph type="title"/>
          </p:nvPr>
        </p:nvSpPr>
        <p:spPr/>
        <p:txBody>
          <a:bodyPr/>
          <a:lstStyle/>
          <a:p>
            <a:r>
              <a:rPr lang="en-GB" dirty="0" smtClean="0"/>
              <a:t>A High-Level White Space Database</a:t>
            </a:r>
            <a:endParaRPr lang="en-GB" dirty="0"/>
          </a:p>
        </p:txBody>
      </p:sp>
      <p:sp>
        <p:nvSpPr>
          <p:cNvPr id="10" name="Rectangular Callout 9"/>
          <p:cNvSpPr/>
          <p:nvPr/>
        </p:nvSpPr>
        <p:spPr bwMode="auto">
          <a:xfrm>
            <a:off x="6477000" y="1676400"/>
            <a:ext cx="838200" cy="304800"/>
          </a:xfrm>
          <a:prstGeom prst="wedgeRectCallout">
            <a:avLst>
              <a:gd name="adj1" fmla="val -88307"/>
              <a:gd name="adj2" fmla="val 226085"/>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CM/CDIS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TV Bands Database Services</a:t>
            </a:r>
            <a:endParaRPr lang="en-US" dirty="0"/>
          </a:p>
        </p:txBody>
      </p:sp>
      <p:sp>
        <p:nvSpPr>
          <p:cNvPr id="3" name="Content Placeholder 2"/>
          <p:cNvSpPr>
            <a:spLocks noGrp="1"/>
          </p:cNvSpPr>
          <p:nvPr>
            <p:ph idx="1"/>
          </p:nvPr>
        </p:nvSpPr>
        <p:spPr/>
        <p:txBody>
          <a:bodyPr/>
          <a:lstStyle/>
          <a:p>
            <a:pPr>
              <a:buNone/>
            </a:pPr>
            <a:r>
              <a:rPr lang="en-US" dirty="0" smtClean="0"/>
              <a:t>47 CFR § 15.715 (e) </a:t>
            </a:r>
            <a:r>
              <a:rPr lang="en-US" i="1" dirty="0" smtClean="0"/>
              <a:t>TV bands database administrator</a:t>
            </a:r>
            <a:r>
              <a:rPr lang="en-US" dirty="0" smtClean="0"/>
              <a:t>.</a:t>
            </a:r>
          </a:p>
          <a:p>
            <a:pPr>
              <a:buNone/>
            </a:pPr>
            <a:endParaRPr lang="en-US" dirty="0" smtClean="0"/>
          </a:p>
          <a:p>
            <a:r>
              <a:rPr lang="en-US" dirty="0" smtClean="0"/>
              <a:t>Required Services</a:t>
            </a:r>
          </a:p>
          <a:p>
            <a:pPr lvl="1"/>
            <a:r>
              <a:rPr lang="en-US" dirty="0" smtClean="0"/>
              <a:t>Shall provide accurate lists of available channels to fixed and personal/portable TVBDs ….</a:t>
            </a:r>
          </a:p>
          <a:p>
            <a:pPr lvl="1"/>
            <a:endParaRPr lang="en-US" dirty="0" smtClean="0"/>
          </a:p>
          <a:p>
            <a:r>
              <a:rPr lang="en-US" dirty="0" smtClean="0"/>
              <a:t>Optional Services</a:t>
            </a:r>
          </a:p>
          <a:p>
            <a:pPr lvl="1"/>
            <a:r>
              <a:rPr lang="en-US" dirty="0" smtClean="0"/>
              <a:t>[May] allow prospective operators  of TV bands devices to query the database ….</a:t>
            </a:r>
          </a:p>
          <a:p>
            <a:endParaRPr lang="en-US" dirty="0" smtClean="0"/>
          </a:p>
        </p:txBody>
      </p:sp>
      <p:sp>
        <p:nvSpPr>
          <p:cNvPr id="4" name="Date Placeholder 3"/>
          <p:cNvSpPr>
            <a:spLocks noGrp="1"/>
          </p:cNvSpPr>
          <p:nvPr>
            <p:ph type="dt" sz="half" idx="10"/>
          </p:nvPr>
        </p:nvSpPr>
        <p:spPr/>
        <p:txBody>
          <a:bodyPr/>
          <a:lstStyle/>
          <a:p>
            <a:r>
              <a:rPr lang="en-US" smtClean="0"/>
              <a:t>Oct.  2010</a:t>
            </a:r>
            <a:endParaRPr lang="en-US" dirty="0"/>
          </a:p>
        </p:txBody>
      </p:sp>
      <p:sp>
        <p:nvSpPr>
          <p:cNvPr id="5" name="Footer Placeholder 4"/>
          <p:cNvSpPr>
            <a:spLocks noGrp="1"/>
          </p:cNvSpPr>
          <p:nvPr>
            <p:ph type="ftr" sz="quarter" idx="11"/>
          </p:nvPr>
        </p:nvSpPr>
        <p:spPr/>
        <p:txBody>
          <a:bodyPr/>
          <a:lstStyle/>
          <a:p>
            <a:r>
              <a:rPr lang="en-US" smtClean="0"/>
              <a:t>Jesse Caulfield, Key Bridge Global LLC</a:t>
            </a:r>
            <a:endParaRPr lang="en-US" dirty="0"/>
          </a:p>
        </p:txBody>
      </p:sp>
      <p:sp>
        <p:nvSpPr>
          <p:cNvPr id="6" name="Slide Number Placeholder 5"/>
          <p:cNvSpPr>
            <a:spLocks noGrp="1"/>
          </p:cNvSpPr>
          <p:nvPr>
            <p:ph type="sldNum" sz="quarter" idx="12"/>
          </p:nvPr>
        </p:nvSpPr>
        <p:spPr/>
        <p:txBody>
          <a:bodyPr/>
          <a:lstStyle/>
          <a:p>
            <a:r>
              <a:rPr lang="en-US" smtClean="0"/>
              <a:t>Slide </a:t>
            </a:r>
            <a:fld id="{587B59E2-29BE-4683-A1C9-E8EB0977C621}"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Interface C: Information Exchange</a:t>
            </a:r>
            <a:endParaRPr lang="en-US" dirty="0"/>
          </a:p>
        </p:txBody>
      </p:sp>
      <p:sp>
        <p:nvSpPr>
          <p:cNvPr id="3" name="Content Placeholder 2"/>
          <p:cNvSpPr>
            <a:spLocks noGrp="1"/>
          </p:cNvSpPr>
          <p:nvPr>
            <p:ph idx="1"/>
          </p:nvPr>
        </p:nvSpPr>
        <p:spPr/>
        <p:txBody>
          <a:bodyPr/>
          <a:lstStyle/>
          <a:p>
            <a:r>
              <a:rPr lang="en-US" dirty="0" smtClean="0"/>
              <a:t>A common query and response message format is required. </a:t>
            </a:r>
          </a:p>
          <a:p>
            <a:r>
              <a:rPr lang="en-US" dirty="0" smtClean="0"/>
              <a:t>Messages should lend themselves to simple machine parsing, storage, search and retrieval.</a:t>
            </a:r>
          </a:p>
          <a:p>
            <a:r>
              <a:rPr lang="en-US" dirty="0" smtClean="0"/>
              <a:t>Messages should be human readable, self-explanatory and contextually complete (atomic).</a:t>
            </a:r>
          </a:p>
          <a:p>
            <a:r>
              <a:rPr lang="en-US" dirty="0" smtClean="0"/>
              <a:t>Messages should contain a globally unique identifying information (i.e. a serial number) and a time stamp.</a:t>
            </a:r>
          </a:p>
          <a:p>
            <a:r>
              <a:rPr lang="en-US" dirty="0" smtClean="0"/>
              <a:t>IEEE 802.22 proposed an message structure that may be acceptable if extended.</a:t>
            </a:r>
          </a:p>
        </p:txBody>
      </p:sp>
      <p:sp>
        <p:nvSpPr>
          <p:cNvPr id="4" name="Date Placeholder 3"/>
          <p:cNvSpPr>
            <a:spLocks noGrp="1"/>
          </p:cNvSpPr>
          <p:nvPr>
            <p:ph type="dt" sz="half" idx="10"/>
          </p:nvPr>
        </p:nvSpPr>
        <p:spPr/>
        <p:txBody>
          <a:bodyPr/>
          <a:lstStyle/>
          <a:p>
            <a:r>
              <a:rPr lang="en-US" smtClean="0"/>
              <a:t>Oct.  2010</a:t>
            </a:r>
            <a:endParaRPr lang="en-US" dirty="0"/>
          </a:p>
        </p:txBody>
      </p:sp>
      <p:sp>
        <p:nvSpPr>
          <p:cNvPr id="5" name="Footer Placeholder 4"/>
          <p:cNvSpPr>
            <a:spLocks noGrp="1"/>
          </p:cNvSpPr>
          <p:nvPr>
            <p:ph type="ftr" sz="quarter" idx="11"/>
          </p:nvPr>
        </p:nvSpPr>
        <p:spPr/>
        <p:txBody>
          <a:bodyPr/>
          <a:lstStyle/>
          <a:p>
            <a:r>
              <a:rPr lang="en-US" smtClean="0"/>
              <a:t>Jesse Caulfield, Key Bridge Global LLC</a:t>
            </a:r>
            <a:endParaRPr lang="en-US" dirty="0"/>
          </a:p>
        </p:txBody>
      </p:sp>
      <p:sp>
        <p:nvSpPr>
          <p:cNvPr id="6" name="Slide Number Placeholder 5"/>
          <p:cNvSpPr>
            <a:spLocks noGrp="1"/>
          </p:cNvSpPr>
          <p:nvPr>
            <p:ph type="sldNum" sz="quarter" idx="12"/>
          </p:nvPr>
        </p:nvSpPr>
        <p:spPr/>
        <p:txBody>
          <a:bodyPr/>
          <a:lstStyle/>
          <a:p>
            <a:r>
              <a:rPr lang="en-US" smtClean="0"/>
              <a:t>Slide </a:t>
            </a:r>
            <a:fld id="{587B59E2-29BE-4683-A1C9-E8EB0977C621}"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Extending the 802.22 Message Structure</a:t>
            </a:r>
            <a:endParaRPr lang="en-US" dirty="0"/>
          </a:p>
        </p:txBody>
      </p:sp>
      <p:sp>
        <p:nvSpPr>
          <p:cNvPr id="3" name="Content Placeholder 2"/>
          <p:cNvSpPr>
            <a:spLocks noGrp="1"/>
          </p:cNvSpPr>
          <p:nvPr>
            <p:ph idx="1"/>
          </p:nvPr>
        </p:nvSpPr>
        <p:spPr>
          <a:xfrm>
            <a:off x="685800" y="5334000"/>
            <a:ext cx="7772400" cy="762000"/>
          </a:xfrm>
        </p:spPr>
        <p:txBody>
          <a:bodyPr/>
          <a:lstStyle/>
          <a:p>
            <a:r>
              <a:rPr lang="en-US" dirty="0" smtClean="0"/>
              <a:t>Must also agree on a data and encoding strategy</a:t>
            </a:r>
            <a:endParaRPr lang="en-US" dirty="0"/>
          </a:p>
        </p:txBody>
      </p:sp>
      <p:sp>
        <p:nvSpPr>
          <p:cNvPr id="4" name="Date Placeholder 3"/>
          <p:cNvSpPr>
            <a:spLocks noGrp="1"/>
          </p:cNvSpPr>
          <p:nvPr>
            <p:ph type="dt" sz="half" idx="10"/>
          </p:nvPr>
        </p:nvSpPr>
        <p:spPr/>
        <p:txBody>
          <a:bodyPr/>
          <a:lstStyle/>
          <a:p>
            <a:r>
              <a:rPr lang="en-US" smtClean="0"/>
              <a:t>Oct.  2010</a:t>
            </a:r>
            <a:endParaRPr lang="en-US" dirty="0"/>
          </a:p>
        </p:txBody>
      </p:sp>
      <p:sp>
        <p:nvSpPr>
          <p:cNvPr id="5" name="Footer Placeholder 4"/>
          <p:cNvSpPr>
            <a:spLocks noGrp="1"/>
          </p:cNvSpPr>
          <p:nvPr>
            <p:ph type="ftr" sz="quarter" idx="11"/>
          </p:nvPr>
        </p:nvSpPr>
        <p:spPr/>
        <p:txBody>
          <a:bodyPr/>
          <a:lstStyle/>
          <a:p>
            <a:r>
              <a:rPr lang="en-US" smtClean="0"/>
              <a:t>Jesse Caulfield, Key Bridge Global LLC</a:t>
            </a:r>
            <a:endParaRPr lang="en-US" dirty="0"/>
          </a:p>
        </p:txBody>
      </p:sp>
      <p:sp>
        <p:nvSpPr>
          <p:cNvPr id="6" name="Slide Number Placeholder 5"/>
          <p:cNvSpPr>
            <a:spLocks noGrp="1"/>
          </p:cNvSpPr>
          <p:nvPr>
            <p:ph type="sldNum" sz="quarter" idx="12"/>
          </p:nvPr>
        </p:nvSpPr>
        <p:spPr/>
        <p:txBody>
          <a:bodyPr/>
          <a:lstStyle/>
          <a:p>
            <a:r>
              <a:rPr lang="en-US" smtClean="0"/>
              <a:t>Slide </a:t>
            </a:r>
            <a:fld id="{587B59E2-29BE-4683-A1C9-E8EB0977C621}" type="slidenum">
              <a:rPr lang="en-US" smtClean="0"/>
              <a:pPr/>
              <a:t>6</a:t>
            </a:fld>
            <a:endParaRPr lang="en-US"/>
          </a:p>
        </p:txBody>
      </p:sp>
      <p:pic>
        <p:nvPicPr>
          <p:cNvPr id="7" name="Picture 6"/>
          <p:cNvPicPr>
            <a:picLocks noChangeAspect="1" noChangeArrowheads="1"/>
          </p:cNvPicPr>
          <p:nvPr/>
        </p:nvPicPr>
        <p:blipFill>
          <a:blip r:embed="rId2" cstate="print"/>
          <a:srcRect/>
          <a:stretch>
            <a:fillRect/>
          </a:stretch>
        </p:blipFill>
        <p:spPr bwMode="auto">
          <a:xfrm>
            <a:off x="457200" y="1981200"/>
            <a:ext cx="8229600" cy="293073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Interface C: Security Framework</a:t>
            </a:r>
            <a:endParaRPr lang="en-US" dirty="0"/>
          </a:p>
        </p:txBody>
      </p:sp>
      <p:sp>
        <p:nvSpPr>
          <p:cNvPr id="3" name="Content Placeholder 2"/>
          <p:cNvSpPr>
            <a:spLocks noGrp="1"/>
          </p:cNvSpPr>
          <p:nvPr>
            <p:ph idx="1"/>
          </p:nvPr>
        </p:nvSpPr>
        <p:spPr/>
        <p:txBody>
          <a:bodyPr/>
          <a:lstStyle/>
          <a:p>
            <a:r>
              <a:rPr lang="en-US" dirty="0" smtClean="0"/>
              <a:t>FCC Rules do not prescribe a security implementation. Rather, the rules require that:</a:t>
            </a:r>
          </a:p>
          <a:p>
            <a:pPr lvl="1"/>
            <a:r>
              <a:rPr lang="en-US" dirty="0" smtClean="0"/>
              <a:t>Information is protected from modification (</a:t>
            </a:r>
            <a:r>
              <a:rPr lang="en-US" i="1" dirty="0" smtClean="0"/>
              <a:t>data encryption</a:t>
            </a:r>
            <a:r>
              <a:rPr lang="en-US" dirty="0" smtClean="0"/>
              <a:t>)</a:t>
            </a:r>
          </a:p>
          <a:p>
            <a:pPr lvl="1"/>
            <a:r>
              <a:rPr lang="en-US" dirty="0" smtClean="0"/>
              <a:t>Parties are identified (</a:t>
            </a:r>
            <a:r>
              <a:rPr lang="en-US" i="1" dirty="0" smtClean="0"/>
              <a:t>mutual authentication</a:t>
            </a:r>
            <a:r>
              <a:rPr lang="en-US" dirty="0" smtClean="0"/>
              <a:t>)</a:t>
            </a:r>
          </a:p>
          <a:p>
            <a:r>
              <a:rPr lang="en-US" dirty="0" smtClean="0"/>
              <a:t>Two primary security methods are presently under consideration:</a:t>
            </a:r>
          </a:p>
          <a:p>
            <a:pPr lvl="1"/>
            <a:r>
              <a:rPr lang="en-US" dirty="0" smtClean="0"/>
              <a:t>Transport security</a:t>
            </a:r>
          </a:p>
          <a:p>
            <a:pPr lvl="2"/>
            <a:r>
              <a:rPr lang="en-US" dirty="0" smtClean="0"/>
              <a:t>IPSEC or TLS tunnels with mutual authentication</a:t>
            </a:r>
          </a:p>
          <a:p>
            <a:pPr lvl="1"/>
            <a:r>
              <a:rPr lang="en-US" dirty="0" smtClean="0"/>
              <a:t>Message security</a:t>
            </a:r>
          </a:p>
          <a:p>
            <a:pPr lvl="2"/>
            <a:r>
              <a:rPr lang="en-US" dirty="0" smtClean="0"/>
              <a:t>XML encryption via WS-Security</a:t>
            </a:r>
          </a:p>
          <a:p>
            <a:pPr lvl="1"/>
            <a:r>
              <a:rPr lang="en-US" dirty="0" smtClean="0"/>
              <a:t>Both using digital certificates and PKI</a:t>
            </a:r>
          </a:p>
        </p:txBody>
      </p:sp>
      <p:sp>
        <p:nvSpPr>
          <p:cNvPr id="4" name="Date Placeholder 3"/>
          <p:cNvSpPr>
            <a:spLocks noGrp="1"/>
          </p:cNvSpPr>
          <p:nvPr>
            <p:ph type="dt" sz="half" idx="10"/>
          </p:nvPr>
        </p:nvSpPr>
        <p:spPr/>
        <p:txBody>
          <a:bodyPr/>
          <a:lstStyle/>
          <a:p>
            <a:r>
              <a:rPr lang="en-US" smtClean="0"/>
              <a:t>Oct.  2010</a:t>
            </a:r>
            <a:endParaRPr lang="en-US" dirty="0"/>
          </a:p>
        </p:txBody>
      </p:sp>
      <p:sp>
        <p:nvSpPr>
          <p:cNvPr id="5" name="Footer Placeholder 4"/>
          <p:cNvSpPr>
            <a:spLocks noGrp="1"/>
          </p:cNvSpPr>
          <p:nvPr>
            <p:ph type="ftr" sz="quarter" idx="11"/>
          </p:nvPr>
        </p:nvSpPr>
        <p:spPr/>
        <p:txBody>
          <a:bodyPr/>
          <a:lstStyle/>
          <a:p>
            <a:r>
              <a:rPr lang="en-US" smtClean="0"/>
              <a:t>Jesse Caulfield, Key Bridge Global LLC</a:t>
            </a:r>
            <a:endParaRPr lang="en-US" dirty="0"/>
          </a:p>
        </p:txBody>
      </p:sp>
      <p:sp>
        <p:nvSpPr>
          <p:cNvPr id="6" name="Slide Number Placeholder 5"/>
          <p:cNvSpPr>
            <a:spLocks noGrp="1"/>
          </p:cNvSpPr>
          <p:nvPr>
            <p:ph type="sldNum" sz="quarter" idx="12"/>
          </p:nvPr>
        </p:nvSpPr>
        <p:spPr/>
        <p:txBody>
          <a:bodyPr/>
          <a:lstStyle/>
          <a:p>
            <a:r>
              <a:rPr lang="en-US" smtClean="0"/>
              <a:t>Slide </a:t>
            </a:r>
            <a:fld id="{587B59E2-29BE-4683-A1C9-E8EB0977C621}"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Non-TVBD Information Exchange</a:t>
            </a:r>
            <a:endParaRPr lang="en-US" dirty="0"/>
          </a:p>
        </p:txBody>
      </p:sp>
      <p:sp>
        <p:nvSpPr>
          <p:cNvPr id="3" name="Content Placeholder 2"/>
          <p:cNvSpPr>
            <a:spLocks noGrp="1"/>
          </p:cNvSpPr>
          <p:nvPr>
            <p:ph idx="1"/>
          </p:nvPr>
        </p:nvSpPr>
        <p:spPr/>
        <p:txBody>
          <a:bodyPr/>
          <a:lstStyle/>
          <a:p>
            <a:r>
              <a:rPr lang="en-US" sz="1800" dirty="0" smtClean="0"/>
              <a:t>In 802.19 context, CDIS may exist outside a TV Band Device (e.g. deployment case 1).</a:t>
            </a:r>
          </a:p>
          <a:p>
            <a:pPr lvl="1"/>
            <a:r>
              <a:rPr lang="en-US" sz="1400" dirty="0" smtClean="0"/>
              <a:t>This is allowed.</a:t>
            </a:r>
          </a:p>
          <a:p>
            <a:pPr lvl="1"/>
            <a:r>
              <a:rPr lang="en-US" sz="1400" dirty="0" smtClean="0"/>
              <a:t>May employ “Interface C” or, more likely, a Non-TVBD interface.</a:t>
            </a:r>
          </a:p>
          <a:p>
            <a:r>
              <a:rPr lang="en-US" sz="1800" dirty="0" smtClean="0"/>
              <a:t>If CDIS is decoupled from a transmitter, CDIS may freely query a White Space database according to any desired parameter, including:</a:t>
            </a:r>
          </a:p>
          <a:p>
            <a:pPr lvl="1"/>
            <a:r>
              <a:rPr lang="en-US" sz="1600" dirty="0" smtClean="0"/>
              <a:t>Geographic location</a:t>
            </a:r>
          </a:p>
          <a:p>
            <a:pPr lvl="1"/>
            <a:r>
              <a:rPr lang="en-US" sz="1600" dirty="0" smtClean="0"/>
              <a:t>Time (past, present, future)</a:t>
            </a:r>
          </a:p>
          <a:p>
            <a:pPr lvl="1"/>
            <a:r>
              <a:rPr lang="en-US" sz="1600" dirty="0" smtClean="0"/>
              <a:t>Device type (e.g. Fixed, Mode II, Mode II-Mobile, Mode I)</a:t>
            </a:r>
          </a:p>
          <a:p>
            <a:pPr lvl="1"/>
            <a:r>
              <a:rPr lang="en-US" sz="1600" dirty="0" smtClean="0"/>
              <a:t>Device configuration (e.g. various antenna heights)</a:t>
            </a:r>
          </a:p>
          <a:p>
            <a:r>
              <a:rPr lang="en-US" sz="1800" dirty="0" smtClean="0"/>
              <a:t>Security framework is not required</a:t>
            </a:r>
          </a:p>
          <a:p>
            <a:r>
              <a:rPr lang="en-US" sz="1800" dirty="0" smtClean="0"/>
              <a:t>Subject to each administrator’s availability and commercial policies</a:t>
            </a:r>
          </a:p>
          <a:p>
            <a:pPr>
              <a:buFont typeface="Wingdings" pitchFamily="2" charset="2"/>
              <a:buChar char="Ø"/>
            </a:pPr>
            <a:r>
              <a:rPr lang="en-US" sz="1800" dirty="0" smtClean="0"/>
              <a:t>Note: no scenarios allow a TVBD to not query a Database prior to transmitting or to transmit on a channel not identified by the Database</a:t>
            </a:r>
          </a:p>
        </p:txBody>
      </p:sp>
      <p:sp>
        <p:nvSpPr>
          <p:cNvPr id="4" name="Date Placeholder 3"/>
          <p:cNvSpPr>
            <a:spLocks noGrp="1"/>
          </p:cNvSpPr>
          <p:nvPr>
            <p:ph type="dt" sz="half" idx="10"/>
          </p:nvPr>
        </p:nvSpPr>
        <p:spPr/>
        <p:txBody>
          <a:bodyPr/>
          <a:lstStyle/>
          <a:p>
            <a:r>
              <a:rPr lang="en-US" smtClean="0"/>
              <a:t>Oct.  2010</a:t>
            </a:r>
            <a:endParaRPr lang="en-US" dirty="0"/>
          </a:p>
        </p:txBody>
      </p:sp>
      <p:sp>
        <p:nvSpPr>
          <p:cNvPr id="5" name="Footer Placeholder 4"/>
          <p:cNvSpPr>
            <a:spLocks noGrp="1"/>
          </p:cNvSpPr>
          <p:nvPr>
            <p:ph type="ftr" sz="quarter" idx="11"/>
          </p:nvPr>
        </p:nvSpPr>
        <p:spPr/>
        <p:txBody>
          <a:bodyPr/>
          <a:lstStyle/>
          <a:p>
            <a:r>
              <a:rPr lang="en-US" smtClean="0"/>
              <a:t>Jesse Caulfield, Key Bridge Global LLC</a:t>
            </a:r>
            <a:endParaRPr lang="en-US" dirty="0"/>
          </a:p>
        </p:txBody>
      </p:sp>
      <p:sp>
        <p:nvSpPr>
          <p:cNvPr id="6" name="Slide Number Placeholder 5"/>
          <p:cNvSpPr>
            <a:spLocks noGrp="1"/>
          </p:cNvSpPr>
          <p:nvPr>
            <p:ph type="sldNum" sz="quarter" idx="12"/>
          </p:nvPr>
        </p:nvSpPr>
        <p:spPr/>
        <p:txBody>
          <a:bodyPr/>
          <a:lstStyle/>
          <a:p>
            <a:r>
              <a:rPr lang="en-US" smtClean="0"/>
              <a:t>Slide </a:t>
            </a:r>
            <a:fld id="{587B59E2-29BE-4683-A1C9-E8EB0977C621}"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36154" cy="276999"/>
          </a:xfrm>
        </p:spPr>
        <p:txBody>
          <a:bodyPr/>
          <a:lstStyle/>
          <a:p>
            <a:r>
              <a:rPr lang="en-US" dirty="0" smtClean="0"/>
              <a:t>Oct. 2010</a:t>
            </a:r>
            <a:endParaRPr lang="en-US" dirty="0"/>
          </a:p>
        </p:txBody>
      </p:sp>
      <p:sp>
        <p:nvSpPr>
          <p:cNvPr id="5" name="Footer Placeholder 4"/>
          <p:cNvSpPr>
            <a:spLocks noGrp="1"/>
          </p:cNvSpPr>
          <p:nvPr>
            <p:ph type="ftr" sz="quarter" idx="11"/>
          </p:nvPr>
        </p:nvSpPr>
        <p:spPr/>
        <p:txBody>
          <a:bodyPr/>
          <a:lstStyle/>
          <a:p>
            <a:r>
              <a:rPr lang="en-US" dirty="0" smtClean="0"/>
              <a:t>Jesse Caulfield, Key Bridge Global LLC</a:t>
            </a:r>
            <a:endParaRPr lang="en-US" dirty="0"/>
          </a:p>
        </p:txBody>
      </p:sp>
      <p:sp>
        <p:nvSpPr>
          <p:cNvPr id="6" name="Slide Number Placeholder 5"/>
          <p:cNvSpPr>
            <a:spLocks noGrp="1"/>
          </p:cNvSpPr>
          <p:nvPr>
            <p:ph type="sldNum" sz="quarter" idx="12"/>
          </p:nvPr>
        </p:nvSpPr>
        <p:spPr/>
        <p:txBody>
          <a:bodyPr/>
          <a:lstStyle/>
          <a:p>
            <a:r>
              <a:rPr lang="en-US"/>
              <a:t>Slide </a:t>
            </a:r>
            <a:fld id="{24BD2446-8A9C-446F-805D-CA2A9AAA9835}" type="slidenum">
              <a:rPr lang="en-US"/>
              <a:pPr/>
              <a:t>9</a:t>
            </a:fld>
            <a:endParaRPr lang="en-US"/>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r>
              <a:rPr lang="en-US" sz="1800" dirty="0" smtClean="0"/>
              <a:t>47 CFR PART 15 Subpart H - </a:t>
            </a:r>
            <a:r>
              <a:rPr lang="en-US" sz="1800" i="1" dirty="0" smtClean="0"/>
              <a:t>Television Band Devices</a:t>
            </a:r>
          </a:p>
          <a:p>
            <a:pPr lvl="1"/>
            <a:r>
              <a:rPr lang="en-US" sz="1600" dirty="0" smtClean="0">
                <a:hlinkClick r:id="rId2"/>
              </a:rPr>
              <a:t>http://ecfr.gpoaccess.gov/cgi/t/text/text-idx?c=ecfr&amp;sid=94e8103abff7a1d088b158e90946cbf4&amp;rgn=div6&amp;view=text&amp;node=47:1.0.1.1.14.8&amp;idno=47</a:t>
            </a:r>
            <a:r>
              <a:rPr lang="en-US" sz="1600" dirty="0" smtClean="0"/>
              <a:t> </a:t>
            </a:r>
          </a:p>
          <a:p>
            <a:pPr lvl="1"/>
            <a:r>
              <a:rPr lang="en-US" sz="1800" dirty="0" smtClean="0"/>
              <a:t>(Note: Does not reflect final Memorandum &amp; Order)</a:t>
            </a:r>
            <a:endParaRPr lang="en-US" dirty="0" smtClean="0"/>
          </a:p>
          <a:p>
            <a:r>
              <a:rPr lang="en-US" sz="1800" dirty="0" smtClean="0"/>
              <a:t> IEEE 802.22 Working Group on Wireless Regional Area Networks </a:t>
            </a:r>
          </a:p>
          <a:p>
            <a:pPr lvl="1"/>
            <a:r>
              <a:rPr lang="en-US" sz="1600" dirty="0" smtClean="0">
                <a:hlinkClick r:id="rId3"/>
              </a:rPr>
              <a:t>http://www.ieee802.org/22/</a:t>
            </a:r>
            <a:r>
              <a:rPr lang="en-US" sz="1600" dirty="0" smtClean="0"/>
              <a:t> </a:t>
            </a:r>
          </a:p>
          <a:p>
            <a:r>
              <a:rPr lang="en-US" sz="1800" dirty="0" smtClean="0"/>
              <a:t>WS-Security</a:t>
            </a:r>
          </a:p>
          <a:p>
            <a:pPr lvl="1"/>
            <a:r>
              <a:rPr lang="en-US" sz="1600" dirty="0" smtClean="0">
                <a:hlinkClick r:id="rId4"/>
              </a:rPr>
              <a:t>http://www.oasis-open.org/committees/wss</a:t>
            </a:r>
            <a:r>
              <a:rPr lang="en-US" sz="1600" dirty="0" smtClean="0"/>
              <a:t> </a:t>
            </a:r>
          </a:p>
          <a:p>
            <a:r>
              <a:rPr lang="en-US" sz="1800" dirty="0" smtClean="0"/>
              <a:t>The National Marine Electronics Association (NMEA) NMEA 0183 Standard </a:t>
            </a:r>
          </a:p>
          <a:p>
            <a:pPr lvl="1"/>
            <a:r>
              <a:rPr lang="en-US" sz="1600" dirty="0" smtClean="0">
                <a:hlinkClick r:id="rId5"/>
              </a:rPr>
              <a:t>http://www.nmea.org</a:t>
            </a:r>
            <a:r>
              <a:rPr lang="en-US" sz="1600" dirty="0" smtClean="0"/>
              <a:t> </a:t>
            </a:r>
          </a:p>
          <a:p>
            <a:endParaRPr lang="en-US" dirty="0"/>
          </a:p>
        </p:txBody>
      </p:sp>
    </p:spTree>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156</TotalTime>
  <Words>665</Words>
  <Application>Microsoft Office PowerPoint</Application>
  <PresentationFormat>On-screen Show (4:3)</PresentationFormat>
  <Paragraphs>92</Paragraphs>
  <Slides>9</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802-19-Submission</vt:lpstr>
      <vt:lpstr>Document</vt:lpstr>
      <vt:lpstr>Interfacing the White Space Database</vt:lpstr>
      <vt:lpstr>Abstract</vt:lpstr>
      <vt:lpstr>A High-Level White Space Database</vt:lpstr>
      <vt:lpstr>TV Bands Database Services</vt:lpstr>
      <vt:lpstr>Interface C: Information Exchange</vt:lpstr>
      <vt:lpstr>Extending the 802.22 Message Structure</vt:lpstr>
      <vt:lpstr>Interface C: Security Framework</vt:lpstr>
      <vt:lpstr>Non-TVBD Information Exchange</vt:lpstr>
      <vt:lpstr>References</vt:lpstr>
    </vt:vector>
  </TitlesOfParts>
  <Company>NICT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Tuncer Baykas</dc:creator>
  <cp:lastModifiedBy>Tuncer Baykas</cp:lastModifiedBy>
  <cp:revision>14</cp:revision>
  <cp:lastPrinted>1998-02-10T13:28:06Z</cp:lastPrinted>
  <dcterms:created xsi:type="dcterms:W3CDTF">2010-10-27T04:47:00Z</dcterms:created>
  <dcterms:modified xsi:type="dcterms:W3CDTF">2010-11-03T03:12:01Z</dcterms:modified>
</cp:coreProperties>
</file>