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 id="2147483660" r:id="rId2"/>
  </p:sldMasterIdLst>
  <p:notesMasterIdLst>
    <p:notesMasterId r:id="rId20"/>
  </p:notesMasterIdLst>
  <p:handoutMasterIdLst>
    <p:handoutMasterId r:id="rId21"/>
  </p:handoutMasterIdLst>
  <p:sldIdLst>
    <p:sldId id="269" r:id="rId3"/>
    <p:sldId id="369" r:id="rId4"/>
    <p:sldId id="412" r:id="rId5"/>
    <p:sldId id="413" r:id="rId6"/>
    <p:sldId id="387" r:id="rId7"/>
    <p:sldId id="389" r:id="rId8"/>
    <p:sldId id="415" r:id="rId9"/>
    <p:sldId id="390" r:id="rId10"/>
    <p:sldId id="391" r:id="rId11"/>
    <p:sldId id="398" r:id="rId12"/>
    <p:sldId id="381" r:id="rId13"/>
    <p:sldId id="388" r:id="rId14"/>
    <p:sldId id="403" r:id="rId15"/>
    <p:sldId id="406" r:id="rId16"/>
    <p:sldId id="407" r:id="rId17"/>
    <p:sldId id="404" r:id="rId18"/>
    <p:sldId id="405" r:id="rId19"/>
  </p:sldIdLst>
  <p:sldSz cx="9144000" cy="6858000" type="screen4x3"/>
  <p:notesSz cx="6735763" cy="9866313"/>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62" autoAdjust="0"/>
    <p:restoredTop sz="70297" autoAdjust="0"/>
  </p:normalViewPr>
  <p:slideViewPr>
    <p:cSldViewPr>
      <p:cViewPr>
        <p:scale>
          <a:sx n="66" d="100"/>
          <a:sy n="66" d="100"/>
        </p:scale>
        <p:origin x="-354"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image" Target="../media/image17.wmf"/><Relationship Id="rId18" Type="http://schemas.openxmlformats.org/officeDocument/2006/relationships/image" Target="../media/image21.wmf"/><Relationship Id="rId3" Type="http://schemas.openxmlformats.org/officeDocument/2006/relationships/image" Target="../media/image7.wmf"/><Relationship Id="rId21" Type="http://schemas.openxmlformats.org/officeDocument/2006/relationships/image" Target="../media/image24.wmf"/><Relationship Id="rId7" Type="http://schemas.openxmlformats.org/officeDocument/2006/relationships/image" Target="../media/image11.wmf"/><Relationship Id="rId12" Type="http://schemas.openxmlformats.org/officeDocument/2006/relationships/image" Target="../media/image16.wmf"/><Relationship Id="rId17" Type="http://schemas.openxmlformats.org/officeDocument/2006/relationships/image" Target="../media/image20.wmf"/><Relationship Id="rId2" Type="http://schemas.openxmlformats.org/officeDocument/2006/relationships/image" Target="../media/image6.wmf"/><Relationship Id="rId16" Type="http://schemas.openxmlformats.org/officeDocument/2006/relationships/image" Target="../media/image19.wmf"/><Relationship Id="rId20" Type="http://schemas.openxmlformats.org/officeDocument/2006/relationships/image" Target="../media/image23.wmf"/><Relationship Id="rId1" Type="http://schemas.openxmlformats.org/officeDocument/2006/relationships/image" Target="../media/image5.wmf"/><Relationship Id="rId6" Type="http://schemas.openxmlformats.org/officeDocument/2006/relationships/image" Target="../media/image10.wmf"/><Relationship Id="rId11" Type="http://schemas.openxmlformats.org/officeDocument/2006/relationships/image" Target="../media/image15.wmf"/><Relationship Id="rId5" Type="http://schemas.openxmlformats.org/officeDocument/2006/relationships/image" Target="../media/image9.wmf"/><Relationship Id="rId15" Type="http://schemas.openxmlformats.org/officeDocument/2006/relationships/image" Target="../media/image2.wmf"/><Relationship Id="rId10" Type="http://schemas.openxmlformats.org/officeDocument/2006/relationships/image" Target="../media/image14.wmf"/><Relationship Id="rId19" Type="http://schemas.openxmlformats.org/officeDocument/2006/relationships/image" Target="../media/image22.wmf"/><Relationship Id="rId4" Type="http://schemas.openxmlformats.org/officeDocument/2006/relationships/image" Target="../media/image8.wmf"/><Relationship Id="rId9" Type="http://schemas.openxmlformats.org/officeDocument/2006/relationships/image" Target="../media/image13.wmf"/><Relationship Id="rId14" Type="http://schemas.openxmlformats.org/officeDocument/2006/relationships/image" Target="../media/image18.wmf"/><Relationship Id="rId22" Type="http://schemas.openxmlformats.org/officeDocument/2006/relationships/image" Target="../media/image2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8.wmf"/><Relationship Id="rId1" Type="http://schemas.openxmlformats.org/officeDocument/2006/relationships/image" Target="../media/image3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63975" y="188913"/>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kumimoji="0" sz="1400" b="1">
                <a:ea typeface="+mn-ea"/>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74688" y="188913"/>
            <a:ext cx="63817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kumimoji="0" sz="1400" b="1"/>
            </a:lvl1pPr>
          </a:lstStyle>
          <a:p>
            <a:pPr>
              <a:defRPr/>
            </a:pPr>
            <a:fld id="{9E02F3E4-5325-4E5F-B36C-BF19A2FD9B26}" type="datetime1">
              <a:rPr lang="ja-JP" altLang="en-US" smtClean="0"/>
              <a:pPr>
                <a:defRPr/>
              </a:pPr>
              <a:t>2010/11/10</a:t>
            </a:fld>
            <a:endParaRPr lang="en-US" altLang="ja-JP"/>
          </a:p>
        </p:txBody>
      </p:sp>
      <p:sp>
        <p:nvSpPr>
          <p:cNvPr id="3076" name="Rectangle 4"/>
          <p:cNvSpPr>
            <a:spLocks noGrp="1" noChangeArrowheads="1"/>
          </p:cNvSpPr>
          <p:nvPr>
            <p:ph type="ftr" sz="quarter" idx="2"/>
          </p:nvPr>
        </p:nvSpPr>
        <p:spPr bwMode="auto">
          <a:xfrm>
            <a:off x="4232275" y="9548813"/>
            <a:ext cx="1905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kumimoji="0">
                <a:ea typeface="+mn-ea"/>
              </a:defRPr>
            </a:lvl1pPr>
          </a:lstStyle>
          <a:p>
            <a:pPr>
              <a:defRPr/>
            </a:pPr>
            <a:r>
              <a:rPr lang="en-US"/>
              <a:t>Ryo SAWAI, Sony corporation</a:t>
            </a:r>
          </a:p>
        </p:txBody>
      </p:sp>
      <p:sp>
        <p:nvSpPr>
          <p:cNvPr id="3077" name="Rectangle 5"/>
          <p:cNvSpPr>
            <a:spLocks noGrp="1" noChangeArrowheads="1"/>
          </p:cNvSpPr>
          <p:nvPr>
            <p:ph type="sldNum" sz="quarter" idx="3"/>
          </p:nvPr>
        </p:nvSpPr>
        <p:spPr bwMode="auto">
          <a:xfrm>
            <a:off x="3044825" y="9548813"/>
            <a:ext cx="5873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kumimoji="0"/>
            </a:lvl1pPr>
          </a:lstStyle>
          <a:p>
            <a:pPr>
              <a:defRPr/>
            </a:pPr>
            <a:r>
              <a:rPr lang="en-US" altLang="ja-JP"/>
              <a:t>Page </a:t>
            </a:r>
            <a:fld id="{4A65EA39-0D73-4DF2-B6FC-C10BB608A5D3}" type="slidenum">
              <a:rPr lang="en-US" altLang="ja-JP"/>
              <a:pPr>
                <a:defRPr/>
              </a:pPr>
              <a:t>&lt;#&gt;</a:t>
            </a:fld>
            <a:endParaRPr lang="en-US" altLang="ja-JP"/>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en-US">
              <a:ea typeface="+mn-ea"/>
            </a:endParaRPr>
          </a:p>
        </p:txBody>
      </p:sp>
      <p:sp>
        <p:nvSpPr>
          <p:cNvPr id="3079" name="Rectangle 7"/>
          <p:cNvSpPr>
            <a:spLocks noChangeArrowheads="1"/>
          </p:cNvSpPr>
          <p:nvPr/>
        </p:nvSpPr>
        <p:spPr bwMode="auto">
          <a:xfrm>
            <a:off x="673100" y="9548813"/>
            <a:ext cx="719138" cy="184150"/>
          </a:xfrm>
          <a:prstGeom prst="rect">
            <a:avLst/>
          </a:prstGeom>
          <a:noFill/>
          <a:ln w="9525">
            <a:noFill/>
            <a:miter lim="800000"/>
            <a:headEnd/>
            <a:tailEnd/>
          </a:ln>
          <a:effectLst/>
        </p:spPr>
        <p:txBody>
          <a:bodyPr wrap="none" lIns="0" tIns="0" rIns="0" bIns="0">
            <a:spAutoFit/>
          </a:bodyPr>
          <a:lstStyle/>
          <a:p>
            <a:pPr defTabSz="933450" eaLnBrk="0" hangingPunct="0">
              <a:defRPr/>
            </a:pPr>
            <a:r>
              <a:rPr kumimoji="0" lang="en-US">
                <a:ea typeface="+mn-ea"/>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en-US">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06838" y="104775"/>
            <a:ext cx="2195512"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kumimoji="0" sz="1400" b="1">
                <a:ea typeface="+mn-ea"/>
              </a:defRPr>
            </a:lvl1pPr>
          </a:lstStyle>
          <a:p>
            <a:pPr>
              <a:defRPr/>
            </a:pPr>
            <a:r>
              <a:rPr lang="en-US"/>
              <a:t>doc.: IEEE 802.11-yy/xxxxr0</a:t>
            </a:r>
          </a:p>
        </p:txBody>
      </p:sp>
      <p:sp>
        <p:nvSpPr>
          <p:cNvPr id="2051" name="Rectangle 3"/>
          <p:cNvSpPr>
            <a:spLocks noGrp="1" noChangeArrowheads="1"/>
          </p:cNvSpPr>
          <p:nvPr>
            <p:ph type="dt" idx="1"/>
          </p:nvPr>
        </p:nvSpPr>
        <p:spPr bwMode="auto">
          <a:xfrm>
            <a:off x="635000" y="104775"/>
            <a:ext cx="63817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kumimoji="0" sz="1400" b="1"/>
            </a:lvl1pPr>
          </a:lstStyle>
          <a:p>
            <a:pPr>
              <a:defRPr/>
            </a:pPr>
            <a:fld id="{E046435E-A2AC-4ACA-B108-939B0BCCFC91}" type="datetime1">
              <a:rPr lang="ja-JP" altLang="en-US" smtClean="0"/>
              <a:pPr>
                <a:defRPr/>
              </a:pPr>
              <a:t>2010/11/10</a:t>
            </a:fld>
            <a:endParaRPr lang="en-US" altLang="ja-JP"/>
          </a:p>
        </p:txBody>
      </p:sp>
      <p:sp>
        <p:nvSpPr>
          <p:cNvPr id="1843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5388" y="9551988"/>
            <a:ext cx="2366962"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kumimoji="0">
                <a:ea typeface="+mn-ea"/>
              </a:defRPr>
            </a:lvl5pPr>
          </a:lstStyle>
          <a:p>
            <a:pPr lvl="4">
              <a:defRPr/>
            </a:pPr>
            <a:r>
              <a:rPr lang="en-US"/>
              <a:t>Ryo SAWAI, Sony corporation</a:t>
            </a:r>
          </a:p>
        </p:txBody>
      </p:sp>
      <p:sp>
        <p:nvSpPr>
          <p:cNvPr id="2055" name="Rectangle 7"/>
          <p:cNvSpPr>
            <a:spLocks noGrp="1" noChangeArrowheads="1"/>
          </p:cNvSpPr>
          <p:nvPr>
            <p:ph type="sldNum" sz="quarter" idx="5"/>
          </p:nvPr>
        </p:nvSpPr>
        <p:spPr bwMode="auto">
          <a:xfrm>
            <a:off x="3040063" y="9551988"/>
            <a:ext cx="588962"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kumimoji="0"/>
            </a:lvl1pPr>
          </a:lstStyle>
          <a:p>
            <a:pPr>
              <a:defRPr/>
            </a:pPr>
            <a:r>
              <a:rPr lang="en-US" altLang="ja-JP"/>
              <a:t>Page </a:t>
            </a:r>
            <a:fld id="{6905813A-6987-4127-9D46-1519C0D00C80}" type="slidenum">
              <a:rPr lang="en-US" altLang="ja-JP"/>
              <a:pPr>
                <a:defRPr/>
              </a:pPr>
              <a:t>&lt;#&gt;</a:t>
            </a:fld>
            <a:endParaRPr lang="en-US" altLang="ja-JP"/>
          </a:p>
        </p:txBody>
      </p:sp>
      <p:sp>
        <p:nvSpPr>
          <p:cNvPr id="2056" name="Rectangle 8"/>
          <p:cNvSpPr>
            <a:spLocks noChangeArrowheads="1"/>
          </p:cNvSpPr>
          <p:nvPr/>
        </p:nvSpPr>
        <p:spPr bwMode="auto">
          <a:xfrm>
            <a:off x="703263" y="9551988"/>
            <a:ext cx="717550" cy="185737"/>
          </a:xfrm>
          <a:prstGeom prst="rect">
            <a:avLst/>
          </a:prstGeom>
          <a:noFill/>
          <a:ln w="9525">
            <a:noFill/>
            <a:miter lim="800000"/>
            <a:headEnd/>
            <a:tailEnd/>
          </a:ln>
          <a:effectLst/>
        </p:spPr>
        <p:txBody>
          <a:bodyPr wrap="none" lIns="0" tIns="0" rIns="0" bIns="0">
            <a:spAutoFit/>
          </a:bodyPr>
          <a:lstStyle/>
          <a:p>
            <a:pPr eaLnBrk="0" hangingPunct="0">
              <a:defRPr/>
            </a:pPr>
            <a:r>
              <a:rPr kumimoji="0" lang="en-US">
                <a:ea typeface="+mn-ea"/>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en-US">
              <a:ea typeface="+mn-ea"/>
            </a:endParaRPr>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en-US">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t>doc.: IEEE 802.11-yy/xxxxr0</a:t>
            </a:r>
          </a:p>
        </p:txBody>
      </p:sp>
      <p:sp>
        <p:nvSpPr>
          <p:cNvPr id="19459" name="Rectangle 3"/>
          <p:cNvSpPr>
            <a:spLocks noGrp="1" noChangeArrowheads="1"/>
          </p:cNvSpPr>
          <p:nvPr>
            <p:ph type="dt" sz="quarter" idx="1"/>
          </p:nvPr>
        </p:nvSpPr>
        <p:spPr>
          <a:noFill/>
        </p:spPr>
        <p:txBody>
          <a:bodyPr/>
          <a:lstStyle/>
          <a:p>
            <a:fld id="{045BD7D4-4C2F-48D1-A050-21FB556EBB0D}" type="datetime1">
              <a:rPr lang="ja-JP" altLang="en-US" smtClean="0"/>
              <a:pPr/>
              <a:t>2010/11/10</a:t>
            </a:fld>
            <a:endParaRPr lang="en-US" altLang="ja-JP" smtClean="0"/>
          </a:p>
        </p:txBody>
      </p:sp>
      <p:sp>
        <p:nvSpPr>
          <p:cNvPr id="13316" name="Rectangle 6"/>
          <p:cNvSpPr>
            <a:spLocks noGrp="1" noChangeArrowheads="1"/>
          </p:cNvSpPr>
          <p:nvPr>
            <p:ph type="ftr" sz="quarter" idx="4"/>
          </p:nvPr>
        </p:nvSpPr>
        <p:spPr/>
        <p:txBody>
          <a:bodyPr/>
          <a:lstStyle/>
          <a:p>
            <a:pPr lvl="4">
              <a:defRPr/>
            </a:pPr>
            <a:r>
              <a:rPr lang="en-US" altLang="ja-JP" smtClean="0"/>
              <a:t>Ryo SAWAI, Sony corporation</a:t>
            </a:r>
          </a:p>
        </p:txBody>
      </p:sp>
      <p:sp>
        <p:nvSpPr>
          <p:cNvPr id="19461" name="Rectangle 7"/>
          <p:cNvSpPr>
            <a:spLocks noGrp="1" noChangeArrowheads="1"/>
          </p:cNvSpPr>
          <p:nvPr>
            <p:ph type="sldNum" sz="quarter" idx="5"/>
          </p:nvPr>
        </p:nvSpPr>
        <p:spPr>
          <a:xfrm>
            <a:off x="3213100" y="9551988"/>
            <a:ext cx="415925" cy="185737"/>
          </a:xfrm>
          <a:noFill/>
        </p:spPr>
        <p:txBody>
          <a:bodyPr/>
          <a:lstStyle/>
          <a:p>
            <a:r>
              <a:rPr lang="en-US" altLang="ja-JP" smtClean="0"/>
              <a:t>Page </a:t>
            </a:r>
            <a:fld id="{17E3982D-1F5C-4E4F-9D16-AB80769917BA}" type="slidenum">
              <a:rPr lang="en-US" altLang="ja-JP" smtClean="0"/>
              <a:pPr/>
              <a:t>1</a:t>
            </a:fld>
            <a:endParaRPr lang="en-US" altLang="ja-JP"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3375"/>
            <a:ext cx="1579600" cy="276999"/>
          </a:xfrm>
        </p:spPr>
        <p:txBody>
          <a:bodyPr/>
          <a:lstStyle>
            <a:lvl1pPr>
              <a:defRPr/>
            </a:lvl1pPr>
          </a:lstStyle>
          <a:p>
            <a:pPr>
              <a:defRPr/>
            </a:pPr>
            <a:r>
              <a:rPr lang="en-US" altLang="ja-JP"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Ryo SAWAI, Sony Corporation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ltLang="ja-JP" dirty="0"/>
              <a:t>Slide </a:t>
            </a:r>
            <a:fld id="{D6F10703-0BBC-4B02-8237-0D648AB415F6}" type="slidenum">
              <a:rPr lang="en-US" altLang="ja-JP"/>
              <a:pPr>
                <a:defRPr/>
              </a:pPr>
              <a:t>&lt;#&gt;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2FF775-5B64-49A3-BBF6-542C4795F2C0}"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77984BD-2333-4275-B535-7378AFF09810}"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BF017C8-6BD1-46FC-8E27-129EDB413268}" type="slidenum">
              <a:rPr lang="ja-JP" altLang="en-US"/>
              <a:pPr>
                <a:defRPr/>
              </a:pPr>
              <a:t>&lt;#&gt;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1CFE81F-38F3-4A4F-AC68-90491B7C2CB5}" type="slidenum">
              <a:rPr lang="ja-JP" altLang="en-US"/>
              <a:pPr>
                <a:defRPr/>
              </a:pPr>
              <a:t>&lt;#&gt;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73082CA-3C83-4766-B228-EE9CDE8AEC2E}" type="slidenum">
              <a:rPr lang="ja-JP" altLang="en-US"/>
              <a:pPr>
                <a:defRPr/>
              </a:pPr>
              <a:t>&lt;#&gt;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AA1F62-9FCF-4743-903F-4E90D76E1FA2}" type="slidenum">
              <a:rPr lang="ja-JP" altLang="en-US"/>
              <a:pPr>
                <a:defRPr/>
              </a:pPr>
              <a:t>&lt;#&gt;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889C463-9A03-4388-A425-6FFB30215483}" type="slidenum">
              <a:rPr lang="ja-JP" altLang="en-US"/>
              <a:pPr>
                <a:defRPr/>
              </a:pPr>
              <a:t>&lt;#&gt;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8202D175-3866-4E94-97E8-953DC8417ECB}" type="slidenum">
              <a:rPr lang="ja-JP" altLang="en-US"/>
              <a:pPr>
                <a:defRPr/>
              </a:pPr>
              <a:t>&lt;#&gt;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0F7A0B3C-D685-462A-A817-84A4C4E6F44A}" type="slidenum">
              <a:rPr lang="ja-JP" altLang="en-US"/>
              <a:pPr>
                <a:defRPr/>
              </a:pPr>
              <a:t>&lt;#&gt;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B9610A0-74CB-4B35-9965-D6DAFD057999}"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620315" cy="276999"/>
          </a:xfrm>
          <a:ln/>
        </p:spPr>
        <p:txBody>
          <a:bodyPr/>
          <a:lstStyle>
            <a:lvl1pPr>
              <a:defRPr/>
            </a:lvl1pPr>
          </a:lstStyle>
          <a:p>
            <a:pPr>
              <a:defRPr/>
            </a:pPr>
            <a:r>
              <a:rPr lang="en-US" altLang="ja-JP" smtClean="0"/>
              <a:t>November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84261C1-2AAF-4DB6-9444-6193A44EE703}" type="slidenum">
              <a:rPr lang="en-US" altLang="ja-JP"/>
              <a:pPr>
                <a:defRPr/>
              </a:pPr>
              <a:t>&lt;#&gt;</a:t>
            </a:fld>
            <a:endParaRPr lang="en-US"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024658A-8B25-4EEF-A553-5C6048890F8F}" type="slidenum">
              <a:rPr lang="ja-JP" altLang="en-US"/>
              <a:pPr>
                <a:defRPr/>
              </a:pPr>
              <a:t>&lt;#&gt;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3FE898-7A72-4C91-AB5B-85850C268830}" type="slidenum">
              <a:rPr lang="ja-JP" altLang="en-US"/>
              <a:pPr>
                <a:defRPr/>
              </a:pPr>
              <a:t>&lt;#&gt;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8D4ADE6-C8F4-43CA-AC21-63ED09193F73}" type="slidenum">
              <a:rPr lang="ja-JP" altLang="en-US"/>
              <a:pPr>
                <a:defRPr/>
              </a:pPr>
              <a:t>&lt;#&gt;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November 2010</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en-US" altLang="ja-JP" smtClean="0"/>
              <a:t>Ryo SAWAI, Sony Corporation</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CDCCACB-BB89-4D54-81F3-6224B7E84A68}"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C8773FA-7D5D-483C-B5D3-4F456C42E051}"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375A9D42-22FF-4CD3-90C7-C775CD6CF1F9}"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B7E5F2EF-2B95-4E45-AA70-D8F0A8549E40}"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67A8D1C2-CF1D-45EB-B1A3-DB696CB5A970}"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70DFF60-B4D5-4547-9576-61F247C3BD0C}"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035E5E3-4842-4E06-AD2F-DA36295B5DA7}"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Ryo SAWAI, Sony Corporation</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FC11E049-C79A-476C-BCC1-106768A3461C}"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7620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3375"/>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kumimoji="0" sz="1800" b="1">
                <a:ea typeface="+mn-ea"/>
              </a:defRPr>
            </a:lvl1pPr>
          </a:lstStyle>
          <a:p>
            <a:pPr>
              <a:defRPr/>
            </a:pPr>
            <a:r>
              <a:rPr lang="en-US" altLang="ja-JP" smtClean="0"/>
              <a:t>November 2010</a:t>
            </a:r>
            <a:endParaRPr lang="en-US" dirty="0"/>
          </a:p>
        </p:txBody>
      </p:sp>
      <p:sp>
        <p:nvSpPr>
          <p:cNvPr id="1029" name="Rectangle 5"/>
          <p:cNvSpPr>
            <a:spLocks noGrp="1" noChangeArrowheads="1"/>
          </p:cNvSpPr>
          <p:nvPr>
            <p:ph type="ftr" sz="quarter" idx="3"/>
          </p:nvPr>
        </p:nvSpPr>
        <p:spPr bwMode="auto">
          <a:xfrm>
            <a:off x="7437438" y="6475413"/>
            <a:ext cx="1106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kumimoji="0">
                <a:ea typeface="+mn-ea"/>
              </a:defRPr>
            </a:lvl1pPr>
          </a:lstStyle>
          <a:p>
            <a:pPr>
              <a:defRPr/>
            </a:pPr>
            <a:r>
              <a:rPr lang="en-US"/>
              <a:t>Ryo SAWAI, Sony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kumimoji="0"/>
            </a:lvl1pPr>
          </a:lstStyle>
          <a:p>
            <a:pPr>
              <a:defRPr/>
            </a:pPr>
            <a:r>
              <a:rPr lang="en-US" altLang="ja-JP" dirty="0"/>
              <a:t>Slide </a:t>
            </a:r>
            <a:fld id="{89E727AC-88D7-4422-9081-18BBB2977E0C}" type="slidenum">
              <a:rPr lang="en-US" altLang="ja-JP"/>
              <a:pPr>
                <a:defRPr/>
              </a:pPr>
              <a:t>&lt;#&gt;</a:t>
            </a:fld>
            <a:endParaRPr lang="en-US" altLang="ja-JP" dirty="0"/>
          </a:p>
        </p:txBody>
      </p:sp>
      <p:sp>
        <p:nvSpPr>
          <p:cNvPr id="1031" name="Rectangle 7"/>
          <p:cNvSpPr>
            <a:spLocks noChangeArrowheads="1"/>
          </p:cNvSpPr>
          <p:nvPr/>
        </p:nvSpPr>
        <p:spPr bwMode="auto">
          <a:xfrm>
            <a:off x="5265149" y="333375"/>
            <a:ext cx="318035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kumimoji="0" lang="en-US" sz="1800" b="1" dirty="0">
                <a:ea typeface="+mn-ea"/>
              </a:rPr>
              <a:t>doc.: IEEE </a:t>
            </a:r>
            <a:r>
              <a:rPr kumimoji="0" lang="en-US" sz="1800" b="1" dirty="0" smtClean="0">
                <a:ea typeface="+mn-ea"/>
              </a:rPr>
              <a:t>802.19-10/160r0</a:t>
            </a:r>
            <a:endParaRPr kumimoji="0" lang="en-US" sz="1800" b="1" dirty="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kumimoji="0" lang="en-US">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en-US">
              <a:ea typeface="+mn-ea"/>
            </a:endParaRPr>
          </a:p>
        </p:txBody>
      </p:sp>
    </p:spTree>
  </p:cSld>
  <p:clrMap bg1="lt1" tx1="dk1" bg2="lt2" tx2="dk2" accent1="accent1" accent2="accent2" accent3="accent3" accent4="accent4" accent5="accent5" accent6="accent6" hlink="hlink" folHlink="folHlink"/>
  <p:sldLayoutIdLst>
    <p:sldLayoutId id="2147483816"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5123"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ea typeface="+mn-ea"/>
              </a:defRPr>
            </a:lvl1pPr>
          </a:lstStyle>
          <a:p>
            <a:pPr>
              <a:defRPr/>
            </a:pPr>
            <a:r>
              <a:rPr lang="en-US" altLang="ja-JP" smtClean="0"/>
              <a:t>November 2010</a:t>
            </a:r>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ea typeface="+mn-ea"/>
              </a:defRPr>
            </a:lvl1pPr>
          </a:lstStyle>
          <a:p>
            <a:pPr>
              <a:defRPr/>
            </a:pPr>
            <a:r>
              <a:rPr lang="en-US" altLang="ja-JP" smtClean="0"/>
              <a:t>Ryo SAWAI, Sony Corporation</a:t>
            </a: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schemeClr val="tx1">
                    <a:tint val="75000"/>
                  </a:schemeClr>
                </a:solidFill>
                <a:ea typeface="+mn-ea"/>
              </a:defRPr>
            </a:lvl1pPr>
          </a:lstStyle>
          <a:p>
            <a:pPr>
              <a:defRPr/>
            </a:pPr>
            <a:fld id="{2D690814-62E4-458E-9DBE-5D9E8AA6EB7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53.bin"/><Relationship Id="rId4" Type="http://schemas.openxmlformats.org/officeDocument/2006/relationships/oleObject" Target="../embeddings/oleObject52.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56.bin"/><Relationship Id="rId4" Type="http://schemas.openxmlformats.org/officeDocument/2006/relationships/oleObject" Target="../embeddings/oleObject5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oleObject" Target="../embeddings/oleObject15.bin"/><Relationship Id="rId18" Type="http://schemas.openxmlformats.org/officeDocument/2006/relationships/oleObject" Target="../embeddings/oleObject20.bin"/><Relationship Id="rId26" Type="http://schemas.openxmlformats.org/officeDocument/2006/relationships/oleObject" Target="../embeddings/oleObject28.bin"/><Relationship Id="rId3" Type="http://schemas.openxmlformats.org/officeDocument/2006/relationships/oleObject" Target="../embeddings/oleObject5.bin"/><Relationship Id="rId21" Type="http://schemas.openxmlformats.org/officeDocument/2006/relationships/oleObject" Target="../embeddings/oleObject23.bin"/><Relationship Id="rId34" Type="http://schemas.openxmlformats.org/officeDocument/2006/relationships/oleObject" Target="../embeddings/oleObject36.bin"/><Relationship Id="rId7" Type="http://schemas.openxmlformats.org/officeDocument/2006/relationships/oleObject" Target="../embeddings/oleObject9.bin"/><Relationship Id="rId12" Type="http://schemas.openxmlformats.org/officeDocument/2006/relationships/oleObject" Target="../embeddings/oleObject14.bin"/><Relationship Id="rId17" Type="http://schemas.openxmlformats.org/officeDocument/2006/relationships/oleObject" Target="../embeddings/oleObject19.bin"/><Relationship Id="rId25" Type="http://schemas.openxmlformats.org/officeDocument/2006/relationships/oleObject" Target="../embeddings/oleObject27.bin"/><Relationship Id="rId33" Type="http://schemas.openxmlformats.org/officeDocument/2006/relationships/oleObject" Target="../embeddings/oleObject35.bin"/><Relationship Id="rId38" Type="http://schemas.openxmlformats.org/officeDocument/2006/relationships/oleObject" Target="../embeddings/oleObject40.bin"/><Relationship Id="rId2" Type="http://schemas.openxmlformats.org/officeDocument/2006/relationships/slideLayout" Target="../slideLayouts/slideLayout2.xml"/><Relationship Id="rId16" Type="http://schemas.openxmlformats.org/officeDocument/2006/relationships/oleObject" Target="../embeddings/oleObject18.bin"/><Relationship Id="rId20" Type="http://schemas.openxmlformats.org/officeDocument/2006/relationships/oleObject" Target="../embeddings/oleObject22.bin"/><Relationship Id="rId29" Type="http://schemas.openxmlformats.org/officeDocument/2006/relationships/oleObject" Target="../embeddings/oleObject31.bin"/><Relationship Id="rId1" Type="http://schemas.openxmlformats.org/officeDocument/2006/relationships/vmlDrawing" Target="../drawings/vmlDrawing2.vml"/><Relationship Id="rId6" Type="http://schemas.openxmlformats.org/officeDocument/2006/relationships/oleObject" Target="../embeddings/oleObject8.bin"/><Relationship Id="rId11" Type="http://schemas.openxmlformats.org/officeDocument/2006/relationships/oleObject" Target="../embeddings/oleObject13.bin"/><Relationship Id="rId24" Type="http://schemas.openxmlformats.org/officeDocument/2006/relationships/oleObject" Target="../embeddings/oleObject26.bin"/><Relationship Id="rId32" Type="http://schemas.openxmlformats.org/officeDocument/2006/relationships/oleObject" Target="../embeddings/oleObject34.bin"/><Relationship Id="rId37" Type="http://schemas.openxmlformats.org/officeDocument/2006/relationships/oleObject" Target="../embeddings/oleObject39.bin"/><Relationship Id="rId5" Type="http://schemas.openxmlformats.org/officeDocument/2006/relationships/oleObject" Target="../embeddings/oleObject7.bin"/><Relationship Id="rId15" Type="http://schemas.openxmlformats.org/officeDocument/2006/relationships/oleObject" Target="../embeddings/oleObject17.bin"/><Relationship Id="rId23" Type="http://schemas.openxmlformats.org/officeDocument/2006/relationships/oleObject" Target="../embeddings/oleObject25.bin"/><Relationship Id="rId28" Type="http://schemas.openxmlformats.org/officeDocument/2006/relationships/oleObject" Target="../embeddings/oleObject30.bin"/><Relationship Id="rId36" Type="http://schemas.openxmlformats.org/officeDocument/2006/relationships/oleObject" Target="../embeddings/oleObject38.bin"/><Relationship Id="rId10" Type="http://schemas.openxmlformats.org/officeDocument/2006/relationships/oleObject" Target="../embeddings/oleObject12.bin"/><Relationship Id="rId19" Type="http://schemas.openxmlformats.org/officeDocument/2006/relationships/oleObject" Target="../embeddings/oleObject21.bin"/><Relationship Id="rId31" Type="http://schemas.openxmlformats.org/officeDocument/2006/relationships/oleObject" Target="../embeddings/oleObject33.bin"/><Relationship Id="rId4" Type="http://schemas.openxmlformats.org/officeDocument/2006/relationships/oleObject" Target="../embeddings/oleObject6.bin"/><Relationship Id="rId9" Type="http://schemas.openxmlformats.org/officeDocument/2006/relationships/oleObject" Target="../embeddings/oleObject11.bin"/><Relationship Id="rId14" Type="http://schemas.openxmlformats.org/officeDocument/2006/relationships/oleObject" Target="../embeddings/oleObject16.bin"/><Relationship Id="rId22" Type="http://schemas.openxmlformats.org/officeDocument/2006/relationships/oleObject" Target="../embeddings/oleObject24.bin"/><Relationship Id="rId27" Type="http://schemas.openxmlformats.org/officeDocument/2006/relationships/oleObject" Target="../embeddings/oleObject29.bin"/><Relationship Id="rId30" Type="http://schemas.openxmlformats.org/officeDocument/2006/relationships/oleObject" Target="../embeddings/oleObject32.bin"/><Relationship Id="rId35" Type="http://schemas.openxmlformats.org/officeDocument/2006/relationships/oleObject" Target="../embeddings/oleObject37.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oleObject" Target="../embeddings/oleObject42.bin"/></Relationships>
</file>

<file path=ppt/slides/_rels/slide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r>
              <a:rPr lang="en-US" altLang="ja-JP" dirty="0" smtClean="0"/>
              <a:t>Slide </a:t>
            </a:r>
            <a:fld id="{F7155E84-ECDF-4CA7-B886-FB8315CEB798}" type="slidenum">
              <a:rPr lang="en-US" altLang="ja-JP" smtClean="0"/>
              <a:pPr/>
              <a:t>1</a:t>
            </a:fld>
            <a:endParaRPr lang="en-US" altLang="ja-JP" dirty="0" smtClean="0"/>
          </a:p>
        </p:txBody>
      </p:sp>
      <p:sp>
        <p:nvSpPr>
          <p:cNvPr id="7171" name="Rectangle 2"/>
          <p:cNvSpPr>
            <a:spLocks noGrp="1" noChangeArrowheads="1"/>
          </p:cNvSpPr>
          <p:nvPr>
            <p:ph type="title"/>
          </p:nvPr>
        </p:nvSpPr>
        <p:spPr>
          <a:xfrm>
            <a:off x="-228600" y="685800"/>
            <a:ext cx="9372600" cy="914400"/>
          </a:xfrm>
        </p:spPr>
        <p:txBody>
          <a:bodyPr/>
          <a:lstStyle/>
          <a:p>
            <a:pPr eaLnBrk="1" hangingPunct="1"/>
            <a:r>
              <a:rPr lang="en-US" altLang="ja-JP" sz="2800" b="0" dirty="0" smtClean="0">
                <a:ea typeface="ＭＳ Ｐゴシック" charset="-128"/>
              </a:rPr>
              <a:t>Output </a:t>
            </a:r>
            <a:r>
              <a:rPr lang="en-US" altLang="ja-JP" sz="2800" b="0" dirty="0" smtClean="0">
                <a:ea typeface="ＭＳ Ｐゴシック" pitchFamily="50" charset="-128"/>
              </a:rPr>
              <a:t>power management for TVWS network coexistence</a:t>
            </a:r>
            <a:endParaRPr lang="en-US" altLang="ja-JP" sz="2800" dirty="0" smtClean="0">
              <a:ea typeface="ＭＳ Ｐゴシック" pitchFamily="50" charset="-128"/>
            </a:endParaRPr>
          </a:p>
        </p:txBody>
      </p:sp>
      <p:sp>
        <p:nvSpPr>
          <p:cNvPr id="7172"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pPr eaLnBrk="0" hangingPunct="0"/>
            <a:r>
              <a:rPr kumimoji="0" lang="en-US" altLang="ja-JP" sz="900" b="1"/>
              <a:t>Notice:</a:t>
            </a:r>
            <a:r>
              <a:rPr kumimoji="0" lang="en-US" altLang="ja-JP" sz="900"/>
              <a:t> </a:t>
            </a:r>
            <a:r>
              <a:rPr kumimoji="0" lang="en-US" altLang="ja-JP"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kumimoji="0" lang="en-US" altLang="ja-JP" sz="900" b="1"/>
          </a:p>
        </p:txBody>
      </p:sp>
      <p:sp>
        <p:nvSpPr>
          <p:cNvPr id="7173" name="Rectangle 6"/>
          <p:cNvSpPr>
            <a:spLocks noGrp="1" noChangeArrowheads="1"/>
          </p:cNvSpPr>
          <p:nvPr>
            <p:ph type="body" idx="1"/>
          </p:nvPr>
        </p:nvSpPr>
        <p:spPr>
          <a:xfrm>
            <a:off x="685800" y="1676400"/>
            <a:ext cx="7772400" cy="381000"/>
          </a:xfrm>
        </p:spPr>
        <p:txBody>
          <a:bodyPr/>
          <a:lstStyle/>
          <a:p>
            <a:pPr algn="ctr" eaLnBrk="1" hangingPunct="1">
              <a:buFontTx/>
              <a:buNone/>
            </a:pPr>
            <a:r>
              <a:rPr lang="en-US" altLang="ja-JP" sz="2000" dirty="0" smtClean="0">
                <a:ea typeface="ＭＳ Ｐゴシック" pitchFamily="50" charset="-128"/>
              </a:rPr>
              <a:t>Date</a:t>
            </a:r>
            <a:r>
              <a:rPr lang="en-US" altLang="ja-JP" sz="2000" smtClean="0">
                <a:ea typeface="ＭＳ Ｐゴシック" pitchFamily="50" charset="-128"/>
              </a:rPr>
              <a:t>:</a:t>
            </a:r>
            <a:r>
              <a:rPr lang="en-US" altLang="ja-JP" sz="2000" b="0" smtClean="0">
                <a:ea typeface="ＭＳ Ｐゴシック" pitchFamily="50" charset="-128"/>
              </a:rPr>
              <a:t> 2010-11-08</a:t>
            </a:r>
            <a:endParaRPr lang="en-US" altLang="ja-JP" sz="2000" b="0" dirty="0" smtClean="0">
              <a:ea typeface="ＭＳ Ｐゴシック" pitchFamily="50" charset="-128"/>
            </a:endParaRPr>
          </a:p>
        </p:txBody>
      </p:sp>
      <p:sp>
        <p:nvSpPr>
          <p:cNvPr id="717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kumimoji="0" lang="en-US" altLang="ja-JP" sz="2000" b="1" dirty="0"/>
              <a:t>Authors:</a:t>
            </a:r>
            <a:endParaRPr kumimoji="0" lang="en-US" altLang="ja-JP" sz="2000" dirty="0"/>
          </a:p>
        </p:txBody>
      </p:sp>
      <p:graphicFrame>
        <p:nvGraphicFramePr>
          <p:cNvPr id="8" name="Table 7"/>
          <p:cNvGraphicFramePr>
            <a:graphicFrameLocks noGrp="1"/>
          </p:cNvGraphicFramePr>
          <p:nvPr/>
        </p:nvGraphicFramePr>
        <p:xfrm>
          <a:off x="533400" y="2655888"/>
          <a:ext cx="7924799" cy="2221510"/>
        </p:xfrm>
        <a:graphic>
          <a:graphicData uri="http://schemas.openxmlformats.org/drawingml/2006/table">
            <a:tbl>
              <a:tblPr/>
              <a:tblGrid>
                <a:gridCol w="1709796"/>
                <a:gridCol w="1079983"/>
                <a:gridCol w="2432948"/>
                <a:gridCol w="865047"/>
                <a:gridCol w="1837025"/>
              </a:tblGrid>
              <a:tr h="270790">
                <a:tc>
                  <a:txBody>
                    <a:bodyPr/>
                    <a:lstStyle/>
                    <a:p>
                      <a:pPr marL="0" marR="0">
                        <a:spcBef>
                          <a:spcPts val="0"/>
                        </a:spcBef>
                        <a:spcAft>
                          <a:spcPts val="0"/>
                        </a:spcAft>
                      </a:pPr>
                      <a:r>
                        <a:rPr lang="en-US" sz="1400" b="1" kern="0" dirty="0">
                          <a:latin typeface="Times New Roman" pitchFamily="18" charset="0"/>
                          <a:ea typeface="ＭＳ 明朝"/>
                          <a:cs typeface="Times New Roman" pitchFamily="18" charset="0"/>
                        </a:rPr>
                        <a:t>Name</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Company</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Address</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Phone</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email</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988">
                <a:tc>
                  <a:txBody>
                    <a:bodyPr/>
                    <a:lstStyle/>
                    <a:p>
                      <a:pPr marL="0" marR="0" eaLnBrk="0" fontAlgn="base" hangingPunct="0">
                        <a:spcBef>
                          <a:spcPts val="290"/>
                        </a:spcBef>
                        <a:spcAft>
                          <a:spcPts val="0"/>
                        </a:spcAft>
                      </a:pPr>
                      <a:r>
                        <a:rPr lang="en-US" sz="1200" kern="1200" dirty="0" smtClean="0">
                          <a:solidFill>
                            <a:srgbClr val="000000"/>
                          </a:solidFill>
                          <a:latin typeface="Times New Roman" pitchFamily="18" charset="0"/>
                          <a:ea typeface="Gulim"/>
                          <a:cs typeface="Times New Roman" pitchFamily="18" charset="0"/>
                        </a:rPr>
                        <a:t>Ryo</a:t>
                      </a:r>
                      <a:r>
                        <a:rPr lang="en-US" sz="1200" kern="1200" baseline="0" dirty="0" smtClean="0">
                          <a:solidFill>
                            <a:srgbClr val="000000"/>
                          </a:solidFill>
                          <a:latin typeface="Times New Roman" pitchFamily="18" charset="0"/>
                          <a:ea typeface="Gulim"/>
                          <a:cs typeface="Times New Roman" pitchFamily="18" charset="0"/>
                        </a:rPr>
                        <a:t> Sawai</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200" kern="1200" dirty="0" smtClean="0">
                          <a:solidFill>
                            <a:srgbClr val="000000"/>
                          </a:solidFill>
                          <a:latin typeface="Times New Roman" pitchFamily="18" charset="0"/>
                          <a:ea typeface="Gulim"/>
                          <a:cs typeface="Times New Roman" pitchFamily="18" charset="0"/>
                        </a:rPr>
                        <a:t>Sony</a:t>
                      </a:r>
                      <a:r>
                        <a:rPr lang="en-US" sz="1200" kern="1200" baseline="0" dirty="0" smtClean="0">
                          <a:solidFill>
                            <a:srgbClr val="000000"/>
                          </a:solidFill>
                          <a:latin typeface="Times New Roman" pitchFamily="18" charset="0"/>
                          <a:ea typeface="Gulim"/>
                          <a:cs typeface="Times New Roman" pitchFamily="18" charset="0"/>
                        </a:rPr>
                        <a:t> corporation</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200" kern="1200" dirty="0" smtClean="0">
                          <a:solidFill>
                            <a:srgbClr val="000000"/>
                          </a:solidFill>
                          <a:latin typeface="Times New Roman" pitchFamily="18" charset="0"/>
                          <a:ea typeface="Gulim"/>
                          <a:cs typeface="Times New Roman" pitchFamily="18" charset="0"/>
                        </a:rPr>
                        <a:t>5-1-12, </a:t>
                      </a:r>
                      <a:r>
                        <a:rPr lang="en-US" sz="1200" kern="1200" dirty="0" err="1" smtClean="0">
                          <a:solidFill>
                            <a:srgbClr val="000000"/>
                          </a:solidFill>
                          <a:latin typeface="Times New Roman" pitchFamily="18" charset="0"/>
                          <a:ea typeface="Gulim"/>
                          <a:cs typeface="Times New Roman" pitchFamily="18" charset="0"/>
                        </a:rPr>
                        <a:t>Kitashinagawa</a:t>
                      </a:r>
                      <a:r>
                        <a:rPr lang="en-US" sz="1200" kern="1200" dirty="0" smtClean="0">
                          <a:solidFill>
                            <a:srgbClr val="000000"/>
                          </a:solidFill>
                          <a:latin typeface="Times New Roman" pitchFamily="18" charset="0"/>
                          <a:ea typeface="Gulim"/>
                          <a:cs typeface="Times New Roman" pitchFamily="18" charset="0"/>
                        </a:rPr>
                        <a:t>, Shinagawa-</a:t>
                      </a:r>
                      <a:r>
                        <a:rPr lang="en-US" sz="1200" kern="1200" dirty="0" err="1" smtClean="0">
                          <a:solidFill>
                            <a:srgbClr val="000000"/>
                          </a:solidFill>
                          <a:latin typeface="Times New Roman" pitchFamily="18" charset="0"/>
                          <a:ea typeface="Gulim"/>
                          <a:cs typeface="Times New Roman" pitchFamily="18" charset="0"/>
                        </a:rPr>
                        <a:t>ku</a:t>
                      </a:r>
                      <a:r>
                        <a:rPr lang="en-US" sz="1200" kern="1200" dirty="0" smtClean="0">
                          <a:solidFill>
                            <a:srgbClr val="000000"/>
                          </a:solidFill>
                          <a:latin typeface="Times New Roman" pitchFamily="18" charset="0"/>
                          <a:ea typeface="Gulim"/>
                          <a:cs typeface="Times New Roman" pitchFamily="18" charset="0"/>
                        </a:rPr>
                        <a:t>, Tokyo, 141-0001, Japan </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200" kern="1200" dirty="0" smtClean="0">
                          <a:solidFill>
                            <a:srgbClr val="000000"/>
                          </a:solidFill>
                          <a:latin typeface="Times New Roman" pitchFamily="18" charset="0"/>
                          <a:ea typeface="Gulim"/>
                          <a:cs typeface="Times New Roman" pitchFamily="18" charset="0"/>
                        </a:rPr>
                        <a:t>Ryo.Sawai@jp.sony.com</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988">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Ryota</a:t>
                      </a:r>
                      <a:r>
                        <a:rPr lang="en-US" sz="1200" baseline="0" dirty="0" smtClean="0">
                          <a:latin typeface="Times New Roman" pitchFamily="18" charset="0"/>
                          <a:ea typeface="ＭＳ 明朝"/>
                          <a:cs typeface="Times New Roman" pitchFamily="18" charset="0"/>
                        </a:rPr>
                        <a:t> Kimura</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0" fontAlgn="base" latinLnBrk="0" hangingPunct="0">
                        <a:lnSpc>
                          <a:spcPct val="100000"/>
                        </a:lnSpc>
                        <a:spcBef>
                          <a:spcPts val="290"/>
                        </a:spcBef>
                        <a:spcAft>
                          <a:spcPts val="0"/>
                        </a:spcAft>
                        <a:buClrTx/>
                        <a:buSzTx/>
                        <a:buFontTx/>
                        <a:buNone/>
                        <a:tabLst/>
                        <a:defRPr/>
                      </a:pPr>
                      <a:r>
                        <a:rPr lang="en-US" sz="1200" kern="1200" dirty="0" smtClean="0">
                          <a:solidFill>
                            <a:srgbClr val="000000"/>
                          </a:solidFill>
                          <a:latin typeface="Times New Roman" pitchFamily="18" charset="0"/>
                          <a:ea typeface="Gulim"/>
                          <a:cs typeface="Times New Roman" pitchFamily="18" charset="0"/>
                        </a:rPr>
                        <a:t>Sony</a:t>
                      </a:r>
                      <a:r>
                        <a:rPr lang="en-US" sz="1200" kern="1200" baseline="0" dirty="0" smtClean="0">
                          <a:solidFill>
                            <a:srgbClr val="000000"/>
                          </a:solidFill>
                          <a:latin typeface="Times New Roman" pitchFamily="18" charset="0"/>
                          <a:ea typeface="Gulim"/>
                          <a:cs typeface="Times New Roman" pitchFamily="18" charset="0"/>
                        </a:rPr>
                        <a:t> corporation</a:t>
                      </a:r>
                      <a:endParaRPr lang="en-US" sz="1200" dirty="0" smtClean="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Ryota.Kimura@jp.sony.com</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 Naotaka Sato</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0" fontAlgn="base" latinLnBrk="0" hangingPunct="0">
                        <a:lnSpc>
                          <a:spcPct val="100000"/>
                        </a:lnSpc>
                        <a:spcBef>
                          <a:spcPts val="290"/>
                        </a:spcBef>
                        <a:spcAft>
                          <a:spcPts val="0"/>
                        </a:spcAft>
                        <a:buClrTx/>
                        <a:buSzTx/>
                        <a:buFontTx/>
                        <a:buNone/>
                        <a:tabLst/>
                        <a:defRPr/>
                      </a:pPr>
                      <a:r>
                        <a:rPr lang="en-US" sz="1200" kern="1200" dirty="0" smtClean="0">
                          <a:solidFill>
                            <a:srgbClr val="000000"/>
                          </a:solidFill>
                          <a:latin typeface="Times New Roman" pitchFamily="18" charset="0"/>
                          <a:ea typeface="Gulim"/>
                          <a:cs typeface="Times New Roman" pitchFamily="18" charset="0"/>
                        </a:rPr>
                        <a:t>Sony</a:t>
                      </a:r>
                      <a:r>
                        <a:rPr lang="en-US" sz="1200" kern="1200" baseline="0" dirty="0" smtClean="0">
                          <a:solidFill>
                            <a:srgbClr val="000000"/>
                          </a:solidFill>
                          <a:latin typeface="Times New Roman" pitchFamily="18" charset="0"/>
                          <a:ea typeface="Gulim"/>
                          <a:cs typeface="Times New Roman" pitchFamily="18" charset="0"/>
                        </a:rPr>
                        <a:t> corporation</a:t>
                      </a:r>
                      <a:endParaRPr lang="en-US" sz="1200" dirty="0" smtClean="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Naotaka.sato@ieee.org</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200" kern="1200" dirty="0" smtClean="0">
                          <a:solidFill>
                            <a:srgbClr val="000000"/>
                          </a:solidFill>
                          <a:latin typeface="Times New Roman" pitchFamily="18" charset="0"/>
                          <a:ea typeface="Gulim"/>
                          <a:cs typeface="Times New Roman" pitchFamily="18" charset="0"/>
                        </a:rPr>
                        <a:t> Guo Xin</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Sony China</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 </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 </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629">
                <a:tc>
                  <a:txBody>
                    <a:bodyPr/>
                    <a:lstStyle/>
                    <a:p>
                      <a:pPr marL="0" marR="0" indent="0" algn="l" defTabSz="914400" rtl="0" eaLnBrk="0" fontAlgn="base" latinLnBrk="0" hangingPunct="0">
                        <a:lnSpc>
                          <a:spcPct val="100000"/>
                        </a:lnSpc>
                        <a:spcBef>
                          <a:spcPts val="290"/>
                        </a:spcBef>
                        <a:spcAft>
                          <a:spcPts val="0"/>
                        </a:spcAft>
                        <a:buClrTx/>
                        <a:buSzTx/>
                        <a:buFontTx/>
                        <a:buNone/>
                        <a:tabLst/>
                        <a:defRPr/>
                      </a:pPr>
                      <a:r>
                        <a:rPr lang="en-US" sz="1200" kern="1200" dirty="0" smtClean="0">
                          <a:solidFill>
                            <a:srgbClr val="000000"/>
                          </a:solidFill>
                          <a:latin typeface="Times New Roman" pitchFamily="18" charset="0"/>
                          <a:ea typeface="Gulim"/>
                          <a:cs typeface="Times New Roman" pitchFamily="18" charset="0"/>
                        </a:rPr>
                        <a:t> </a:t>
                      </a:r>
                      <a:endParaRPr lang="en-US" sz="1200" dirty="0" smtClean="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231" name="Footer Placeholder 9"/>
          <p:cNvSpPr>
            <a:spLocks noGrp="1"/>
          </p:cNvSpPr>
          <p:nvPr>
            <p:ph type="ftr" sz="quarter" idx="11"/>
          </p:nvPr>
        </p:nvSpPr>
        <p:spPr>
          <a:noFill/>
        </p:spPr>
        <p:txBody>
          <a:bodyPr/>
          <a:lstStyle/>
          <a:p>
            <a:r>
              <a:rPr lang="en-US" altLang="ja-JP" smtClean="0">
                <a:ea typeface="ＭＳ Ｐゴシック" pitchFamily="50" charset="-128"/>
              </a:rPr>
              <a:t>Ryo SAWAI, Sony Corporation</a:t>
            </a:r>
          </a:p>
        </p:txBody>
      </p:sp>
      <p:sp>
        <p:nvSpPr>
          <p:cNvPr id="7232" name="日付プレースホルダ 10"/>
          <p:cNvSpPr>
            <a:spLocks noGrp="1"/>
          </p:cNvSpPr>
          <p:nvPr>
            <p:ph type="dt" sz="quarter" idx="10"/>
          </p:nvPr>
        </p:nvSpPr>
        <p:spPr>
          <a:noFill/>
        </p:spPr>
        <p:txBody>
          <a:bodyPr/>
          <a:lstStyle/>
          <a:p>
            <a:r>
              <a:rPr lang="en-US" altLang="ja-JP" smtClean="0">
                <a:ea typeface="ＭＳ Ｐゴシック" pitchFamily="50" charset="-128"/>
              </a:rPr>
              <a:t>November 2010</a:t>
            </a:r>
            <a:endParaRPr lang="en-US" altLang="ja-JP"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Pros./cons.</a:t>
            </a:r>
            <a:endParaRPr kumimoji="1" lang="ja-JP" altLang="en-US" dirty="0"/>
          </a:p>
        </p:txBody>
      </p:sp>
      <p:sp>
        <p:nvSpPr>
          <p:cNvPr id="3" name="コンテンツ プレースホルダ 2"/>
          <p:cNvSpPr>
            <a:spLocks noGrp="1"/>
          </p:cNvSpPr>
          <p:nvPr>
            <p:ph idx="1"/>
          </p:nvPr>
        </p:nvSpPr>
        <p:spPr>
          <a:xfrm>
            <a:off x="685800" y="1752600"/>
            <a:ext cx="7772400" cy="4114800"/>
          </a:xfrm>
        </p:spPr>
        <p:txBody>
          <a:bodyPr/>
          <a:lstStyle/>
          <a:p>
            <a:r>
              <a:rPr lang="en-GB" dirty="0" smtClean="0"/>
              <a:t>Margin based approach in specifying the maximum output power of TVBDs </a:t>
            </a:r>
          </a:p>
          <a:p>
            <a:pPr lvl="1"/>
            <a:r>
              <a:rPr kumimoji="1" lang="en-US" altLang="ja-JP" dirty="0" smtClean="0">
                <a:solidFill>
                  <a:srgbClr val="FF0000"/>
                </a:solidFill>
              </a:rPr>
              <a:t>Pros.: Easy to </a:t>
            </a:r>
            <a:r>
              <a:rPr lang="en-US" altLang="ja-JP" dirty="0" smtClean="0">
                <a:solidFill>
                  <a:srgbClr val="FF0000"/>
                </a:solidFill>
              </a:rPr>
              <a:t>calculate</a:t>
            </a:r>
            <a:r>
              <a:rPr kumimoji="1" lang="en-US" altLang="ja-JP" dirty="0" smtClean="0">
                <a:solidFill>
                  <a:srgbClr val="FF0000"/>
                </a:solidFill>
              </a:rPr>
              <a:t>  </a:t>
            </a:r>
          </a:p>
          <a:p>
            <a:pPr lvl="1"/>
            <a:r>
              <a:rPr lang="en-US" altLang="ja-JP" dirty="0" smtClean="0">
                <a:solidFill>
                  <a:srgbClr val="FF0000"/>
                </a:solidFill>
              </a:rPr>
              <a:t>Cons.</a:t>
            </a:r>
            <a:r>
              <a:rPr lang="en-US" altLang="ja-JP" sz="2000" b="0" dirty="0" smtClean="0">
                <a:solidFill>
                  <a:srgbClr val="FF0000"/>
                </a:solidFill>
              </a:rPr>
              <a:t>: Network capacity of each TVWS network permanently decreases, because of its excessive margin setting</a:t>
            </a:r>
            <a:endParaRPr lang="en-GB" dirty="0" smtClean="0"/>
          </a:p>
          <a:p>
            <a:pPr lvl="8"/>
            <a:endParaRPr kumimoji="1" lang="en-GB" altLang="ja-JP" dirty="0" smtClean="0"/>
          </a:p>
          <a:p>
            <a:r>
              <a:rPr lang="en-GB" dirty="0" smtClean="0"/>
              <a:t>Maximized approach of TVWS network capacity in specifying the maximum output power of TVBDs </a:t>
            </a:r>
          </a:p>
          <a:p>
            <a:pPr lvl="1"/>
            <a:r>
              <a:rPr kumimoji="1" lang="en-US" altLang="ja-JP" dirty="0" smtClean="0">
                <a:solidFill>
                  <a:srgbClr val="FF0000"/>
                </a:solidFill>
              </a:rPr>
              <a:t>Pros.: Maximized </a:t>
            </a:r>
            <a:r>
              <a:rPr lang="en-US" altLang="ja-JP" dirty="0" smtClean="0">
                <a:solidFill>
                  <a:srgbClr val="FF0000"/>
                </a:solidFill>
              </a:rPr>
              <a:t>network capacity of each TVWS network permanently can be obtained</a:t>
            </a:r>
            <a:r>
              <a:rPr kumimoji="1" lang="en-US" altLang="ja-JP" dirty="0" smtClean="0">
                <a:solidFill>
                  <a:srgbClr val="FF0000"/>
                </a:solidFill>
              </a:rPr>
              <a:t>  </a:t>
            </a:r>
          </a:p>
          <a:p>
            <a:pPr lvl="1"/>
            <a:r>
              <a:rPr lang="en-US" altLang="ja-JP" dirty="0" smtClean="0">
                <a:solidFill>
                  <a:srgbClr val="FF0000"/>
                </a:solidFill>
              </a:rPr>
              <a:t>Cons.: Burden for the calculation overhead</a:t>
            </a:r>
            <a:endParaRPr lang="en-GB"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10</a:t>
            </a:fld>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b="0" dirty="0" smtClean="0"/>
              <a:t>Conclusions</a:t>
            </a:r>
            <a:endParaRPr kumimoji="1" lang="ja-JP" altLang="en-US" b="0" dirty="0"/>
          </a:p>
        </p:txBody>
      </p:sp>
      <p:sp>
        <p:nvSpPr>
          <p:cNvPr id="3" name="コンテンツ プレースホルダ 2"/>
          <p:cNvSpPr>
            <a:spLocks noGrp="1"/>
          </p:cNvSpPr>
          <p:nvPr>
            <p:ph idx="1"/>
          </p:nvPr>
        </p:nvSpPr>
        <p:spPr/>
        <p:txBody>
          <a:bodyPr/>
          <a:lstStyle/>
          <a:p>
            <a:pPr eaLnBrk="1" hangingPunct="1"/>
            <a:r>
              <a:rPr lang="en-US" altLang="ja-JP" b="0" dirty="0" smtClean="0">
                <a:ea typeface="ＭＳ Ｐゴシック" charset="-128"/>
              </a:rPr>
              <a:t>Proposed IEEE P802.19.1 service models, mechanisms and its algorithms on output power management</a:t>
            </a:r>
            <a:r>
              <a:rPr lang="en-US" altLang="ja-JP" sz="1600" b="0" dirty="0" smtClean="0">
                <a:ea typeface="ＭＳ Ｐゴシック" charset="-128"/>
              </a:rPr>
              <a:t> </a:t>
            </a:r>
            <a:r>
              <a:rPr lang="en-US" altLang="ja-JP" b="0" dirty="0" smtClean="0">
                <a:ea typeface="ＭＳ Ｐゴシック" charset="-128"/>
              </a:rPr>
              <a:t>for TVWS network coexistence were summarized. </a:t>
            </a:r>
            <a:endParaRPr kumimoji="1" lang="en-US" altLang="ja-JP" dirty="0" smtClean="0">
              <a:ea typeface="ＭＳ Ｐゴシック" charset="-128"/>
            </a:endParaRPr>
          </a:p>
        </p:txBody>
      </p:sp>
      <p:sp>
        <p:nvSpPr>
          <p:cNvPr id="4" name="日付プレースホルダ 3"/>
          <p:cNvSpPr>
            <a:spLocks noGrp="1"/>
          </p:cNvSpPr>
          <p:nvPr>
            <p:ph type="dt" sz="half" idx="10"/>
          </p:nvPr>
        </p:nvSpPr>
        <p:spPr>
          <a:xfrm>
            <a:off x="696913" y="333375"/>
            <a:ext cx="1506823" cy="276999"/>
          </a:xfrm>
        </p:spPr>
        <p:txBody>
          <a:bodyPr/>
          <a:lstStyle/>
          <a:p>
            <a:pPr>
              <a:defRPr/>
            </a:pPr>
            <a:r>
              <a:rPr lang="en-US" altLang="ja-JP" b="0" smtClean="0"/>
              <a:t>November 2010</a:t>
            </a:r>
            <a:endParaRPr lang="en-US" b="0" dirty="0"/>
          </a:p>
        </p:txBody>
      </p:sp>
      <p:sp>
        <p:nvSpPr>
          <p:cNvPr id="5" name="フッター プレースホルダ 4"/>
          <p:cNvSpPr>
            <a:spLocks noGrp="1"/>
          </p:cNvSpPr>
          <p:nvPr>
            <p:ph type="ftr" sz="quarter" idx="11"/>
          </p:nvPr>
        </p:nvSpPr>
        <p:spPr>
          <a:xfrm>
            <a:off x="6604548" y="6475413"/>
            <a:ext cx="1939377" cy="184666"/>
          </a:xfrm>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a:xfrm>
            <a:off x="4344988" y="6475413"/>
            <a:ext cx="517769" cy="184666"/>
          </a:xfrm>
        </p:spPr>
        <p:txBody>
          <a:bodyPr/>
          <a:lstStyle/>
          <a:p>
            <a:pPr>
              <a:defRPr/>
            </a:pPr>
            <a:r>
              <a:rPr lang="en-US" altLang="ja-JP" dirty="0" smtClean="0"/>
              <a:t>Slide </a:t>
            </a:r>
            <a:fld id="{D84261C1-2AAF-4DB6-9444-6193A44EE703}" type="slidenum">
              <a:rPr lang="en-US" altLang="ja-JP" smtClean="0"/>
              <a:pPr>
                <a:defRPr/>
              </a:pPr>
              <a:t>11</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pPr eaLnBrk="1" hangingPunct="1"/>
            <a:r>
              <a:rPr kumimoji="1" lang="en-US" altLang="ja-JP" smtClean="0">
                <a:ea typeface="ＭＳ Ｐゴシック" pitchFamily="50" charset="-128"/>
              </a:rPr>
              <a:t>References</a:t>
            </a:r>
            <a:endParaRPr kumimoji="1" lang="ja-JP" altLang="en-US" smtClean="0">
              <a:ea typeface="ＭＳ Ｐゴシック" pitchFamily="50" charset="-128"/>
            </a:endParaRPr>
          </a:p>
        </p:txBody>
      </p:sp>
      <p:sp>
        <p:nvSpPr>
          <p:cNvPr id="12291" name="フッター プレースホルダ 3"/>
          <p:cNvSpPr>
            <a:spLocks noGrp="1"/>
          </p:cNvSpPr>
          <p:nvPr>
            <p:ph type="ftr" sz="quarter" idx="11"/>
          </p:nvPr>
        </p:nvSpPr>
        <p:spPr>
          <a:noFill/>
        </p:spPr>
        <p:txBody>
          <a:bodyPr/>
          <a:lstStyle/>
          <a:p>
            <a:r>
              <a:rPr lang="en-US" altLang="ja-JP" smtClean="0">
                <a:ea typeface="ＭＳ Ｐゴシック" pitchFamily="50" charset="-128"/>
              </a:rPr>
              <a:t>Ryo SAWAI, Sony Corporation</a:t>
            </a:r>
          </a:p>
        </p:txBody>
      </p:sp>
      <p:sp>
        <p:nvSpPr>
          <p:cNvPr id="12292" name="スライド番号プレースホルダ 4"/>
          <p:cNvSpPr>
            <a:spLocks noGrp="1"/>
          </p:cNvSpPr>
          <p:nvPr>
            <p:ph type="sldNum" sz="quarter" idx="12"/>
          </p:nvPr>
        </p:nvSpPr>
        <p:spPr>
          <a:noFill/>
        </p:spPr>
        <p:txBody>
          <a:bodyPr/>
          <a:lstStyle/>
          <a:p>
            <a:r>
              <a:rPr lang="en-US" altLang="ja-JP" dirty="0" smtClean="0"/>
              <a:t>Slide </a:t>
            </a:r>
            <a:fld id="{D0B3E0B0-C94B-4CF7-882E-4AC59B58948E}" type="slidenum">
              <a:rPr lang="en-US" altLang="ja-JP" smtClean="0"/>
              <a:pPr/>
              <a:t>12</a:t>
            </a:fld>
            <a:endParaRPr lang="en-US" altLang="ja-JP" dirty="0" smtClean="0"/>
          </a:p>
        </p:txBody>
      </p:sp>
      <p:sp>
        <p:nvSpPr>
          <p:cNvPr id="12293" name="テキスト ボックス 7"/>
          <p:cNvSpPr txBox="1">
            <a:spLocks noChangeArrowheads="1"/>
          </p:cNvSpPr>
          <p:nvPr/>
        </p:nvSpPr>
        <p:spPr bwMode="auto">
          <a:xfrm>
            <a:off x="304800" y="1676400"/>
            <a:ext cx="8382000" cy="5078313"/>
          </a:xfrm>
          <a:prstGeom prst="rect">
            <a:avLst/>
          </a:prstGeom>
          <a:noFill/>
          <a:ln w="9525">
            <a:noFill/>
            <a:miter lim="800000"/>
            <a:headEnd/>
            <a:tailEnd/>
          </a:ln>
        </p:spPr>
        <p:txBody>
          <a:bodyPr>
            <a:spAutoFit/>
          </a:bodyPr>
          <a:lstStyle/>
          <a:p>
            <a:pPr marL="0" lvl="3" eaLnBrk="0" hangingPunct="0"/>
            <a:r>
              <a:rPr lang="en-US" altLang="ja-JP" sz="1800" dirty="0" smtClean="0">
                <a:ea typeface="ＭＳ Ｐゴシック" charset="-128"/>
              </a:rPr>
              <a:t>[1] “19-10-0145-00-0001-coexistence-mechanism-and-its-algorithm”, IEEE mentor, October 2010</a:t>
            </a:r>
            <a:endParaRPr lang="en-US" altLang="ja-JP" sz="1800" dirty="0" smtClean="0"/>
          </a:p>
          <a:p>
            <a:pPr eaLnBrk="0" hangingPunct="0"/>
            <a:endParaRPr lang="en-US" altLang="ja-JP" sz="1800" dirty="0" smtClean="0"/>
          </a:p>
          <a:p>
            <a:pPr eaLnBrk="0" hangingPunct="0"/>
            <a:r>
              <a:rPr lang="en-US" altLang="ja-JP" sz="1800" dirty="0" smtClean="0"/>
              <a:t>[2] “</a:t>
            </a:r>
            <a:r>
              <a:rPr lang="en-US" altLang="ja-JP" sz="1800" dirty="0" smtClean="0">
                <a:ea typeface="ＭＳ Ｐゴシック" charset="-128"/>
              </a:rPr>
              <a:t>Technical and operational requirements for the possible operation of cognitive radio systems in the ‘White Spaces’ of the frequency band 470-790MHz</a:t>
            </a:r>
            <a:r>
              <a:rPr lang="en-US" altLang="ja-JP" sz="1800" dirty="0" smtClean="0"/>
              <a:t>”, DRAFT ECC Report 159, October 2010.</a:t>
            </a:r>
          </a:p>
          <a:p>
            <a:pPr eaLnBrk="0" hangingPunct="0"/>
            <a:endParaRPr lang="en-US" altLang="ja-JP" sz="1800" dirty="0" smtClean="0"/>
          </a:p>
          <a:p>
            <a:pPr eaLnBrk="0" hangingPunct="0"/>
            <a:r>
              <a:rPr lang="en-US" altLang="ja-JP" sz="1800" dirty="0" smtClean="0"/>
              <a:t>[3] “</a:t>
            </a:r>
            <a:r>
              <a:rPr lang="en-US" altLang="ja-JP" sz="1800" dirty="0" smtClean="0">
                <a:ea typeface="ＭＳ Ｐゴシック" charset="-128"/>
              </a:rPr>
              <a:t>19-10-0101-00-0001-expectation-for-ieee-p802-19-1-system-from-a-primary-protection-viewpoint”, IEEE mentor, July 2010</a:t>
            </a:r>
            <a:endParaRPr lang="en-US" altLang="ja-JP" sz="1800" dirty="0" smtClean="0"/>
          </a:p>
          <a:p>
            <a:pPr eaLnBrk="0" hangingPunct="0"/>
            <a:endParaRPr lang="en-US" altLang="ja-JP" sz="1800" dirty="0" smtClean="0"/>
          </a:p>
          <a:p>
            <a:pPr eaLnBrk="0" hangingPunct="0"/>
            <a:r>
              <a:rPr lang="en-US" altLang="ja-JP" sz="1800" dirty="0" smtClean="0"/>
              <a:t>[4] “Second report and order and memorandum option and order”,  FCC 08-260, 2008</a:t>
            </a:r>
          </a:p>
          <a:p>
            <a:pPr eaLnBrk="0" hangingPunct="0"/>
            <a:endParaRPr lang="en-US" altLang="ja-JP" sz="1800" dirty="0" smtClean="0"/>
          </a:p>
          <a:p>
            <a:pPr eaLnBrk="0" hangingPunct="0"/>
            <a:r>
              <a:rPr lang="en-US" altLang="ja-JP" sz="1800" dirty="0" smtClean="0"/>
              <a:t>[5] “Second memorandum option and order”,  FCC 10-174, 2010</a:t>
            </a:r>
          </a:p>
          <a:p>
            <a:pPr eaLnBrk="0" hangingPunct="0"/>
            <a:endParaRPr lang="en-US" altLang="ja-JP" sz="1800" dirty="0" smtClean="0"/>
          </a:p>
          <a:p>
            <a:pPr eaLnBrk="0" hangingPunct="0"/>
            <a:endParaRPr lang="en-US" altLang="ja-JP" sz="1800" dirty="0"/>
          </a:p>
          <a:p>
            <a:pPr eaLnBrk="0" hangingPunct="0"/>
            <a:r>
              <a:rPr lang="en-US" altLang="ja-JP" sz="1800" dirty="0"/>
              <a:t>	</a:t>
            </a:r>
          </a:p>
          <a:p>
            <a:pPr eaLnBrk="0" hangingPunct="0"/>
            <a:endParaRPr lang="en-US" altLang="ja-JP" sz="1800" dirty="0"/>
          </a:p>
          <a:p>
            <a:pPr eaLnBrk="0" hangingPunct="0"/>
            <a:endParaRPr lang="ja-JP" altLang="en-US" sz="1800" dirty="0"/>
          </a:p>
        </p:txBody>
      </p:sp>
      <p:sp>
        <p:nvSpPr>
          <p:cNvPr id="12294" name="日付プレースホルダ 6"/>
          <p:cNvSpPr>
            <a:spLocks noGrp="1"/>
          </p:cNvSpPr>
          <p:nvPr>
            <p:ph type="dt" sz="quarter" idx="10"/>
          </p:nvPr>
        </p:nvSpPr>
        <p:spPr>
          <a:noFill/>
        </p:spPr>
        <p:txBody>
          <a:bodyPr/>
          <a:lstStyle/>
          <a:p>
            <a:r>
              <a:rPr lang="en-US" altLang="ja-JP" smtClean="0">
                <a:ea typeface="ＭＳ Ｐゴシック" pitchFamily="50" charset="-128"/>
              </a:rPr>
              <a:t>November 2010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743200"/>
            <a:ext cx="7772400" cy="1066800"/>
          </a:xfrm>
        </p:spPr>
        <p:txBody>
          <a:bodyPr/>
          <a:lstStyle/>
          <a:p>
            <a:r>
              <a:rPr kumimoji="1" lang="en-US" altLang="ja-JP" dirty="0" smtClean="0"/>
              <a:t>Appendix</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13</a:t>
            </a:fld>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Appendix (1)</a:t>
            </a:r>
            <a:br>
              <a:rPr kumimoji="1" lang="en-US" altLang="ja-JP" dirty="0" smtClean="0"/>
            </a:br>
            <a:r>
              <a:rPr kumimoji="1" lang="en-US" altLang="ja-JP" dirty="0" smtClean="0"/>
              <a:t>Criteria using in step 1</a:t>
            </a:r>
            <a:endParaRPr kumimoji="1"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kumimoji="1" lang="en-US" altLang="ja-JP" dirty="0" smtClean="0"/>
              <a:t>The following four methods are given in equations (7.5) – (7.10),</a:t>
            </a:r>
          </a:p>
          <a:p>
            <a:pPr lvl="1"/>
            <a:r>
              <a:rPr lang="en-GB" dirty="0" smtClean="0"/>
              <a:t>#1: Equal transmission power distribution method,</a:t>
            </a:r>
            <a:r>
              <a:rPr kumimoji="1" lang="en-US" altLang="ja-JP" dirty="0" smtClean="0"/>
              <a:t> </a:t>
            </a:r>
          </a:p>
          <a:p>
            <a:pPr lvl="1"/>
            <a:r>
              <a:rPr lang="en-GB" dirty="0" smtClean="0"/>
              <a:t>#2: Path-loss based/Unequal transmission power distribution method,</a:t>
            </a:r>
          </a:p>
          <a:p>
            <a:pPr lvl="1"/>
            <a:r>
              <a:rPr lang="en-GB" dirty="0" smtClean="0"/>
              <a:t>#3: Extension of the former two methods using the SM (Safety Margin) value, which will be caused by the interference power level estimation errors in master TVBD of each TVBD network, and</a:t>
            </a:r>
          </a:p>
          <a:p>
            <a:pPr lvl="1"/>
            <a:r>
              <a:rPr lang="en-GB" dirty="0" smtClean="0"/>
              <a:t>#4: Network prioritized method of the former two approaches</a:t>
            </a:r>
            <a:r>
              <a:rPr kumimoji="1" lang="en-GB" dirty="0" smtClean="0"/>
              <a:t>.</a:t>
            </a:r>
            <a:r>
              <a:rPr kumimoji="1" lang="en-GB" altLang="ja-JP" dirty="0" smtClean="0"/>
              <a:t> </a:t>
            </a:r>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14</a:t>
            </a:fld>
            <a:endParaRPr lang="en-US" altLang="ja-JP" dirty="0"/>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Appendix (2)</a:t>
            </a:r>
            <a:br>
              <a:rPr kumimoji="1" lang="en-US" altLang="ja-JP" dirty="0" smtClean="0"/>
            </a:br>
            <a:r>
              <a:rPr kumimoji="1" lang="en-US" altLang="ja-JP" dirty="0" smtClean="0"/>
              <a:t>Equations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15</a:t>
            </a:fld>
            <a:endParaRPr lang="en-US" altLang="ja-JP" dirty="0"/>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6321" name="Object 1"/>
          <p:cNvGraphicFramePr>
            <a:graphicFrameLocks noChangeAspect="1"/>
          </p:cNvGraphicFramePr>
          <p:nvPr/>
        </p:nvGraphicFramePr>
        <p:xfrm>
          <a:off x="1295400" y="1828800"/>
          <a:ext cx="4998720" cy="990600"/>
        </p:xfrm>
        <a:graphic>
          <a:graphicData uri="http://schemas.openxmlformats.org/presentationml/2006/ole">
            <p:oleObj spid="_x0000_s56321" name="Equation" r:id="rId3" imgW="3124200" imgH="622300" progId="">
              <p:embed/>
            </p:oleObj>
          </a:graphicData>
        </a:graphic>
      </p:graphicFrame>
      <p:sp>
        <p:nvSpPr>
          <p:cNvPr id="563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6323" name="Object 3"/>
          <p:cNvGraphicFramePr>
            <a:graphicFrameLocks noChangeAspect="1"/>
          </p:cNvGraphicFramePr>
          <p:nvPr/>
        </p:nvGraphicFramePr>
        <p:xfrm>
          <a:off x="1371600" y="3124200"/>
          <a:ext cx="4923692" cy="762000"/>
        </p:xfrm>
        <a:graphic>
          <a:graphicData uri="http://schemas.openxmlformats.org/presentationml/2006/ole">
            <p:oleObj spid="_x0000_s56323" name="Equation" r:id="rId4" imgW="3200400" imgH="482600" progId="">
              <p:embed/>
            </p:oleObj>
          </a:graphicData>
        </a:graphic>
      </p:graphicFrame>
      <p:sp>
        <p:nvSpPr>
          <p:cNvPr id="563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6325" name="Object 5"/>
          <p:cNvGraphicFramePr>
            <a:graphicFrameLocks noChangeAspect="1"/>
          </p:cNvGraphicFramePr>
          <p:nvPr/>
        </p:nvGraphicFramePr>
        <p:xfrm>
          <a:off x="1447800" y="4191000"/>
          <a:ext cx="4642338" cy="838200"/>
        </p:xfrm>
        <a:graphic>
          <a:graphicData uri="http://schemas.openxmlformats.org/presentationml/2006/ole">
            <p:oleObj spid="_x0000_s56325" name="Equation" r:id="rId5" imgW="3416300" imgH="622300" progId="">
              <p:embed/>
            </p:oleObj>
          </a:graphicData>
        </a:graphic>
      </p:graphicFrame>
      <p:sp>
        <p:nvSpPr>
          <p:cNvPr id="563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6327" name="Object 7"/>
          <p:cNvGraphicFramePr>
            <a:graphicFrameLocks noChangeAspect="1"/>
          </p:cNvGraphicFramePr>
          <p:nvPr/>
        </p:nvGraphicFramePr>
        <p:xfrm>
          <a:off x="1447800" y="5257800"/>
          <a:ext cx="4276725" cy="1247775"/>
        </p:xfrm>
        <a:graphic>
          <a:graphicData uri="http://schemas.openxmlformats.org/presentationml/2006/ole">
            <p:oleObj spid="_x0000_s56327" name="Equation" r:id="rId6" imgW="4318000" imgH="1257300" progId="">
              <p:embed/>
            </p:oleObj>
          </a:graphicData>
        </a:graphic>
      </p:graphicFrame>
      <p:sp>
        <p:nvSpPr>
          <p:cNvPr id="15" name="正方形/長方形 14"/>
          <p:cNvSpPr/>
          <p:nvPr/>
        </p:nvSpPr>
        <p:spPr>
          <a:xfrm>
            <a:off x="533400" y="1600200"/>
            <a:ext cx="2362200" cy="369332"/>
          </a:xfrm>
          <a:prstGeom prst="rect">
            <a:avLst/>
          </a:prstGeom>
        </p:spPr>
        <p:txBody>
          <a:bodyPr wrap="square">
            <a:spAutoFit/>
          </a:bodyPr>
          <a:lstStyle/>
          <a:p>
            <a:r>
              <a:rPr lang="en-US" sz="1800" u="sng" dirty="0" smtClean="0"/>
              <a:t>#1: Equation (7.5) </a:t>
            </a:r>
            <a:endParaRPr lang="ja-JP" altLang="en-US" sz="1800" u="sng" dirty="0"/>
          </a:p>
        </p:txBody>
      </p:sp>
      <p:sp>
        <p:nvSpPr>
          <p:cNvPr id="16" name="正方形/長方形 15"/>
          <p:cNvSpPr/>
          <p:nvPr/>
        </p:nvSpPr>
        <p:spPr>
          <a:xfrm>
            <a:off x="533400" y="2590800"/>
            <a:ext cx="1928733" cy="369332"/>
          </a:xfrm>
          <a:prstGeom prst="rect">
            <a:avLst/>
          </a:prstGeom>
        </p:spPr>
        <p:txBody>
          <a:bodyPr wrap="none">
            <a:spAutoFit/>
          </a:bodyPr>
          <a:lstStyle/>
          <a:p>
            <a:r>
              <a:rPr lang="en-US" sz="1800" u="sng" dirty="0" smtClean="0"/>
              <a:t>#2: Equation (7.6) </a:t>
            </a:r>
            <a:endParaRPr lang="ja-JP" altLang="en-US" sz="1800" u="sng" dirty="0"/>
          </a:p>
        </p:txBody>
      </p:sp>
      <p:sp>
        <p:nvSpPr>
          <p:cNvPr id="17" name="正方形/長方形 16"/>
          <p:cNvSpPr/>
          <p:nvPr/>
        </p:nvSpPr>
        <p:spPr>
          <a:xfrm>
            <a:off x="533400" y="3733800"/>
            <a:ext cx="1928733" cy="369332"/>
          </a:xfrm>
          <a:prstGeom prst="rect">
            <a:avLst/>
          </a:prstGeom>
        </p:spPr>
        <p:txBody>
          <a:bodyPr wrap="none">
            <a:spAutoFit/>
          </a:bodyPr>
          <a:lstStyle/>
          <a:p>
            <a:r>
              <a:rPr lang="en-US" sz="1800" u="sng" dirty="0" smtClean="0"/>
              <a:t>#3: Equation (7.7) </a:t>
            </a:r>
            <a:endParaRPr lang="ja-JP" altLang="en-US" sz="1800" u="sng" dirty="0"/>
          </a:p>
        </p:txBody>
      </p:sp>
      <p:sp>
        <p:nvSpPr>
          <p:cNvPr id="18" name="正方形/長方形 17"/>
          <p:cNvSpPr/>
          <p:nvPr/>
        </p:nvSpPr>
        <p:spPr>
          <a:xfrm>
            <a:off x="609600" y="4876800"/>
            <a:ext cx="1928733" cy="369332"/>
          </a:xfrm>
          <a:prstGeom prst="rect">
            <a:avLst/>
          </a:prstGeom>
        </p:spPr>
        <p:txBody>
          <a:bodyPr wrap="none">
            <a:spAutoFit/>
          </a:bodyPr>
          <a:lstStyle/>
          <a:p>
            <a:r>
              <a:rPr lang="en-US" sz="1800" u="sng" dirty="0" smtClean="0"/>
              <a:t>#4: Equation (7.8) </a:t>
            </a:r>
            <a:endParaRPr lang="ja-JP" altLang="en-US" sz="1800" u="sng" dirty="0"/>
          </a:p>
        </p:txBody>
      </p:sp>
      <p:graphicFrame>
        <p:nvGraphicFramePr>
          <p:cNvPr id="56330" name="Object 10"/>
          <p:cNvGraphicFramePr>
            <a:graphicFrameLocks noChangeAspect="1"/>
          </p:cNvGraphicFramePr>
          <p:nvPr/>
        </p:nvGraphicFramePr>
        <p:xfrm>
          <a:off x="5260975" y="5562600"/>
          <a:ext cx="200025" cy="228600"/>
        </p:xfrm>
        <a:graphic>
          <a:graphicData uri="http://schemas.openxmlformats.org/presentationml/2006/ole">
            <p:oleObj spid="_x0000_s56330" name="Equation" r:id="rId7" imgW="203112" imgH="228501" progId="">
              <p:embed/>
            </p:oleObj>
          </a:graphicData>
        </a:graphic>
      </p:graphicFrame>
      <p:graphicFrame>
        <p:nvGraphicFramePr>
          <p:cNvPr id="56329" name="Object 9"/>
          <p:cNvGraphicFramePr>
            <a:graphicFrameLocks noChangeAspect="1"/>
          </p:cNvGraphicFramePr>
          <p:nvPr/>
        </p:nvGraphicFramePr>
        <p:xfrm>
          <a:off x="6858000" y="5610225"/>
          <a:ext cx="104775" cy="180975"/>
        </p:xfrm>
        <a:graphic>
          <a:graphicData uri="http://schemas.openxmlformats.org/presentationml/2006/ole">
            <p:oleObj spid="_x0000_s56329" name="Equation" r:id="rId8" imgW="126725" imgH="177415" progId="">
              <p:embed/>
            </p:oleObj>
          </a:graphicData>
        </a:graphic>
      </p:graphicFrame>
      <p:sp>
        <p:nvSpPr>
          <p:cNvPr id="5633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56332" name="Rectangle 12"/>
          <p:cNvSpPr>
            <a:spLocks noChangeArrowheads="1"/>
          </p:cNvSpPr>
          <p:nvPr/>
        </p:nvSpPr>
        <p:spPr bwMode="auto">
          <a:xfrm>
            <a:off x="5334000" y="5562600"/>
            <a:ext cx="175260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altLang="ja-JP" sz="11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shows the weight TVBD#</a:t>
            </a:r>
            <a:endParaRPr kumimoji="1" lang="en-GB" altLang="ja-JP" sz="1800" b="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56333" name="Rectangle 13"/>
          <p:cNvSpPr>
            <a:spLocks noChangeArrowheads="1"/>
          </p:cNvSpPr>
          <p:nvPr/>
        </p:nvSpPr>
        <p:spPr bwMode="auto">
          <a:xfrm>
            <a:off x="0" y="409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chemeClr val="tx1"/>
                </a:solidFill>
                <a:effectLst/>
                <a:latin typeface="Arial" pitchFamily="34" charset="0"/>
                <a:ea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Appendix (3)</a:t>
            </a:r>
            <a:br>
              <a:rPr kumimoji="1" lang="en-US" altLang="ja-JP" dirty="0" smtClean="0"/>
            </a:br>
            <a:r>
              <a:rPr kumimoji="1" lang="en-US" altLang="ja-JP" dirty="0" smtClean="0"/>
              <a:t>Equations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16</a:t>
            </a:fld>
            <a:endParaRPr lang="en-US" altLang="ja-JP" dirty="0"/>
          </a:p>
        </p:txBody>
      </p:sp>
      <p:sp>
        <p:nvSpPr>
          <p:cNvPr id="481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8129" name="Object 1"/>
          <p:cNvGraphicFramePr>
            <a:graphicFrameLocks noChangeAspect="1"/>
          </p:cNvGraphicFramePr>
          <p:nvPr/>
        </p:nvGraphicFramePr>
        <p:xfrm>
          <a:off x="381000" y="3657600"/>
          <a:ext cx="7620000" cy="1049025"/>
        </p:xfrm>
        <a:graphic>
          <a:graphicData uri="http://schemas.openxmlformats.org/presentationml/2006/ole">
            <p:oleObj spid="_x0000_s52226" name="Equation" r:id="rId3" imgW="5715000" imgH="787400" progId="">
              <p:embed/>
            </p:oleObj>
          </a:graphicData>
        </a:graphic>
      </p:graphicFrame>
      <p:sp>
        <p:nvSpPr>
          <p:cNvPr id="481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8131" name="Object 3"/>
          <p:cNvGraphicFramePr>
            <a:graphicFrameLocks noChangeAspect="1"/>
          </p:cNvGraphicFramePr>
          <p:nvPr/>
        </p:nvGraphicFramePr>
        <p:xfrm>
          <a:off x="465138" y="5257800"/>
          <a:ext cx="7154862" cy="1219200"/>
        </p:xfrm>
        <a:graphic>
          <a:graphicData uri="http://schemas.openxmlformats.org/presentationml/2006/ole">
            <p:oleObj spid="_x0000_s52227" name="Equation" r:id="rId4" imgW="5041800" imgH="838080" progId="">
              <p:embed/>
            </p:oleObj>
          </a:graphicData>
        </a:graphic>
      </p:graphicFrame>
      <p:sp>
        <p:nvSpPr>
          <p:cNvPr id="481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13" name="正方形/長方形 12"/>
          <p:cNvSpPr/>
          <p:nvPr/>
        </p:nvSpPr>
        <p:spPr>
          <a:xfrm>
            <a:off x="304800" y="3276600"/>
            <a:ext cx="1682897" cy="369332"/>
          </a:xfrm>
          <a:prstGeom prst="rect">
            <a:avLst/>
          </a:prstGeom>
        </p:spPr>
        <p:txBody>
          <a:bodyPr wrap="none">
            <a:spAutoFit/>
          </a:bodyPr>
          <a:lstStyle/>
          <a:p>
            <a:r>
              <a:rPr lang="en-US" sz="1800" u="sng" dirty="0" smtClean="0"/>
              <a:t>Equation (7.11) </a:t>
            </a:r>
            <a:endParaRPr lang="ja-JP" altLang="en-US" sz="1800" u="sng" dirty="0"/>
          </a:p>
        </p:txBody>
      </p:sp>
      <p:sp>
        <p:nvSpPr>
          <p:cNvPr id="14" name="正方形/長方形 13"/>
          <p:cNvSpPr/>
          <p:nvPr/>
        </p:nvSpPr>
        <p:spPr>
          <a:xfrm>
            <a:off x="304800" y="4724400"/>
            <a:ext cx="1691489" cy="369332"/>
          </a:xfrm>
          <a:prstGeom prst="rect">
            <a:avLst/>
          </a:prstGeom>
        </p:spPr>
        <p:txBody>
          <a:bodyPr wrap="none">
            <a:spAutoFit/>
          </a:bodyPr>
          <a:lstStyle/>
          <a:p>
            <a:r>
              <a:rPr lang="en-US" sz="1800" u="sng" dirty="0" smtClean="0"/>
              <a:t>Equation (7.12) </a:t>
            </a:r>
            <a:endParaRPr lang="ja-JP" altLang="en-US" sz="1800" u="sng" dirty="0"/>
          </a:p>
        </p:txBody>
      </p:sp>
      <p:sp>
        <p:nvSpPr>
          <p:cNvPr id="522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2229" name="Object 5"/>
          <p:cNvGraphicFramePr>
            <a:graphicFrameLocks noChangeAspect="1"/>
          </p:cNvGraphicFramePr>
          <p:nvPr/>
        </p:nvGraphicFramePr>
        <p:xfrm>
          <a:off x="533400" y="2133600"/>
          <a:ext cx="4724400" cy="936238"/>
        </p:xfrm>
        <a:graphic>
          <a:graphicData uri="http://schemas.openxmlformats.org/presentationml/2006/ole">
            <p:oleObj spid="_x0000_s52229" name="Equation" r:id="rId5" imgW="3124200" imgH="622300" progId="">
              <p:embed/>
            </p:oleObj>
          </a:graphicData>
        </a:graphic>
      </p:graphicFrame>
      <p:sp>
        <p:nvSpPr>
          <p:cNvPr id="17" name="正方形/長方形 16"/>
          <p:cNvSpPr/>
          <p:nvPr/>
        </p:nvSpPr>
        <p:spPr>
          <a:xfrm>
            <a:off x="304800" y="1676400"/>
            <a:ext cx="1682897" cy="369332"/>
          </a:xfrm>
          <a:prstGeom prst="rect">
            <a:avLst/>
          </a:prstGeom>
        </p:spPr>
        <p:txBody>
          <a:bodyPr wrap="none">
            <a:spAutoFit/>
          </a:bodyPr>
          <a:lstStyle/>
          <a:p>
            <a:r>
              <a:rPr lang="en-US" sz="1800" u="sng" dirty="0" smtClean="0"/>
              <a:t>Equation (7.11) </a:t>
            </a:r>
            <a:endParaRPr lang="ja-JP" altLang="en-US" sz="1800" u="sng"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Appendix (4)</a:t>
            </a:r>
            <a:br>
              <a:rPr kumimoji="1" lang="en-US" altLang="ja-JP" dirty="0" smtClean="0"/>
            </a:br>
            <a:r>
              <a:rPr kumimoji="1" lang="en-US" altLang="ja-JP" dirty="0" smtClean="0"/>
              <a:t>Equations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17</a:t>
            </a:fld>
            <a:endParaRPr lang="en-US" altLang="ja-JP" dirty="0"/>
          </a:p>
        </p:txBody>
      </p:sp>
      <p:sp>
        <p:nvSpPr>
          <p:cNvPr id="491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9153" name="Object 1"/>
          <p:cNvGraphicFramePr>
            <a:graphicFrameLocks noChangeAspect="1"/>
          </p:cNvGraphicFramePr>
          <p:nvPr/>
        </p:nvGraphicFramePr>
        <p:xfrm>
          <a:off x="730250" y="3657600"/>
          <a:ext cx="7421563" cy="1752600"/>
        </p:xfrm>
        <a:graphic>
          <a:graphicData uri="http://schemas.openxmlformats.org/presentationml/2006/ole">
            <p:oleObj spid="_x0000_s53250" name="Equation" r:id="rId3" imgW="4483080" imgH="1054080" progId="">
              <p:embed/>
            </p:oleObj>
          </a:graphicData>
        </a:graphic>
      </p:graphicFrame>
      <p:sp>
        <p:nvSpPr>
          <p:cNvPr id="491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9155" name="Object 3"/>
          <p:cNvGraphicFramePr>
            <a:graphicFrameLocks noChangeAspect="1"/>
          </p:cNvGraphicFramePr>
          <p:nvPr/>
        </p:nvGraphicFramePr>
        <p:xfrm>
          <a:off x="762000" y="5909781"/>
          <a:ext cx="4038600" cy="567219"/>
        </p:xfrm>
        <a:graphic>
          <a:graphicData uri="http://schemas.openxmlformats.org/presentationml/2006/ole">
            <p:oleObj spid="_x0000_s53251" name="Equation" r:id="rId4" imgW="1701800" imgH="254000" progId="">
              <p:embed/>
            </p:oleObj>
          </a:graphicData>
        </a:graphic>
      </p:graphicFrame>
      <p:sp>
        <p:nvSpPr>
          <p:cNvPr id="11" name="正方形/長方形 10"/>
          <p:cNvSpPr/>
          <p:nvPr/>
        </p:nvSpPr>
        <p:spPr>
          <a:xfrm>
            <a:off x="533400" y="3440668"/>
            <a:ext cx="1691489" cy="369332"/>
          </a:xfrm>
          <a:prstGeom prst="rect">
            <a:avLst/>
          </a:prstGeom>
        </p:spPr>
        <p:txBody>
          <a:bodyPr wrap="none">
            <a:spAutoFit/>
          </a:bodyPr>
          <a:lstStyle/>
          <a:p>
            <a:r>
              <a:rPr lang="en-US" sz="1800" u="sng" dirty="0" smtClean="0"/>
              <a:t>Equation (7.14) </a:t>
            </a:r>
            <a:endParaRPr lang="ja-JP" altLang="en-US" sz="1800" u="sng" dirty="0"/>
          </a:p>
        </p:txBody>
      </p:sp>
      <p:sp>
        <p:nvSpPr>
          <p:cNvPr id="12" name="正方形/長方形 11"/>
          <p:cNvSpPr/>
          <p:nvPr/>
        </p:nvSpPr>
        <p:spPr>
          <a:xfrm>
            <a:off x="609600" y="5528781"/>
            <a:ext cx="1691489" cy="369332"/>
          </a:xfrm>
          <a:prstGeom prst="rect">
            <a:avLst/>
          </a:prstGeom>
        </p:spPr>
        <p:txBody>
          <a:bodyPr wrap="none">
            <a:spAutoFit/>
          </a:bodyPr>
          <a:lstStyle/>
          <a:p>
            <a:r>
              <a:rPr lang="en-US" sz="1800" u="sng" dirty="0" smtClean="0"/>
              <a:t>Equation (7.15) </a:t>
            </a:r>
            <a:endParaRPr lang="ja-JP" altLang="en-US" sz="1800" u="sng" dirty="0"/>
          </a:p>
        </p:txBody>
      </p:sp>
      <p:graphicFrame>
        <p:nvGraphicFramePr>
          <p:cNvPr id="13" name="Object 5"/>
          <p:cNvGraphicFramePr>
            <a:graphicFrameLocks noChangeAspect="1"/>
          </p:cNvGraphicFramePr>
          <p:nvPr/>
        </p:nvGraphicFramePr>
        <p:xfrm>
          <a:off x="665163" y="2057400"/>
          <a:ext cx="7412037" cy="1143000"/>
        </p:xfrm>
        <a:graphic>
          <a:graphicData uri="http://schemas.openxmlformats.org/presentationml/2006/ole">
            <p:oleObj spid="_x0000_s53252" name="Equation" r:id="rId5" imgW="5219640" imgH="787320" progId="">
              <p:embed/>
            </p:oleObj>
          </a:graphicData>
        </a:graphic>
      </p:graphicFrame>
      <p:sp>
        <p:nvSpPr>
          <p:cNvPr id="14" name="正方形/長方形 13"/>
          <p:cNvSpPr/>
          <p:nvPr/>
        </p:nvSpPr>
        <p:spPr>
          <a:xfrm>
            <a:off x="504825" y="1752600"/>
            <a:ext cx="1691489" cy="369332"/>
          </a:xfrm>
          <a:prstGeom prst="rect">
            <a:avLst/>
          </a:prstGeom>
        </p:spPr>
        <p:txBody>
          <a:bodyPr wrap="none">
            <a:spAutoFit/>
          </a:bodyPr>
          <a:lstStyle/>
          <a:p>
            <a:r>
              <a:rPr lang="en-US" sz="1800" u="sng" dirty="0" smtClean="0"/>
              <a:t>Equation (7.13) </a:t>
            </a:r>
            <a:endParaRPr lang="ja-JP" altLang="en-US" sz="1800"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b="0" dirty="0" smtClean="0"/>
              <a:t>Introduction</a:t>
            </a:r>
            <a:endParaRPr kumimoji="1" lang="ja-JP" altLang="en-US" b="0" dirty="0"/>
          </a:p>
        </p:txBody>
      </p:sp>
      <p:sp>
        <p:nvSpPr>
          <p:cNvPr id="3" name="コンテンツ プレースホルダ 2"/>
          <p:cNvSpPr>
            <a:spLocks noGrp="1"/>
          </p:cNvSpPr>
          <p:nvPr>
            <p:ph idx="1"/>
          </p:nvPr>
        </p:nvSpPr>
        <p:spPr>
          <a:xfrm>
            <a:off x="609600" y="1905000"/>
            <a:ext cx="8534400" cy="4114800"/>
          </a:xfrm>
        </p:spPr>
        <p:txBody>
          <a:bodyPr/>
          <a:lstStyle/>
          <a:p>
            <a:pPr eaLnBrk="1" hangingPunct="1"/>
            <a:r>
              <a:rPr lang="en-US" altLang="ja-JP" b="0" dirty="0" smtClean="0">
                <a:ea typeface="ＭＳ Ｐゴシック" charset="-128"/>
              </a:rPr>
              <a:t>Proposed IEEE P802.19.1 service models, mechanisms and its algorithms</a:t>
            </a:r>
            <a:r>
              <a:rPr lang="en-US" altLang="ja-JP" b="0" baseline="30000" dirty="0" smtClean="0">
                <a:ea typeface="ＭＳ Ｐゴシック" charset="-128"/>
              </a:rPr>
              <a:t>(*1) </a:t>
            </a:r>
            <a:r>
              <a:rPr lang="en-US" altLang="ja-JP" b="0" dirty="0" smtClean="0">
                <a:ea typeface="ＭＳ Ｐゴシック" charset="-128"/>
              </a:rPr>
              <a:t>on output power management</a:t>
            </a:r>
            <a:r>
              <a:rPr lang="en-US" altLang="ja-JP" sz="1600" b="0" dirty="0" smtClean="0">
                <a:ea typeface="ＭＳ Ｐゴシック" charset="-128"/>
              </a:rPr>
              <a:t> </a:t>
            </a:r>
            <a:r>
              <a:rPr lang="en-US" altLang="ja-JP" b="0" dirty="0" smtClean="0">
                <a:ea typeface="ＭＳ Ｐゴシック" charset="-128"/>
              </a:rPr>
              <a:t>for TVWS network coexistence are highlighted here. </a:t>
            </a:r>
            <a:endParaRPr kumimoji="1" lang="en-US" altLang="ja-JP" dirty="0" smtClean="0">
              <a:ea typeface="ＭＳ Ｐゴシック" charset="-128"/>
            </a:endParaRPr>
          </a:p>
          <a:p>
            <a:pPr lvl="8"/>
            <a:endParaRPr lang="en-US" altLang="ja-JP" b="0" dirty="0" smtClean="0">
              <a:ea typeface="ＭＳ Ｐゴシック" charset="-128"/>
            </a:endParaRPr>
          </a:p>
        </p:txBody>
      </p:sp>
      <p:sp>
        <p:nvSpPr>
          <p:cNvPr id="4" name="日付プレースホルダ 3"/>
          <p:cNvSpPr>
            <a:spLocks noGrp="1"/>
          </p:cNvSpPr>
          <p:nvPr>
            <p:ph type="dt" sz="half" idx="10"/>
          </p:nvPr>
        </p:nvSpPr>
        <p:spPr>
          <a:xfrm>
            <a:off x="696913" y="333375"/>
            <a:ext cx="1506823" cy="276999"/>
          </a:xfrm>
        </p:spPr>
        <p:txBody>
          <a:bodyPr/>
          <a:lstStyle/>
          <a:p>
            <a:pPr>
              <a:defRPr/>
            </a:pPr>
            <a:r>
              <a:rPr lang="en-US" altLang="ja-JP" b="0" smtClean="0"/>
              <a:t>November 2010</a:t>
            </a:r>
            <a:endParaRPr lang="en-US" b="0" dirty="0"/>
          </a:p>
        </p:txBody>
      </p:sp>
      <p:sp>
        <p:nvSpPr>
          <p:cNvPr id="5" name="フッター プレースホルダ 4"/>
          <p:cNvSpPr>
            <a:spLocks noGrp="1"/>
          </p:cNvSpPr>
          <p:nvPr>
            <p:ph type="ftr" sz="quarter" idx="11"/>
          </p:nvPr>
        </p:nvSpPr>
        <p:spPr>
          <a:xfrm>
            <a:off x="6604548" y="6475413"/>
            <a:ext cx="1939377" cy="184666"/>
          </a:xfrm>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a:xfrm>
            <a:off x="4344988" y="6475413"/>
            <a:ext cx="440825" cy="184666"/>
          </a:xfrm>
        </p:spPr>
        <p:txBody>
          <a:bodyPr/>
          <a:lstStyle/>
          <a:p>
            <a:pPr>
              <a:defRPr/>
            </a:pPr>
            <a:r>
              <a:rPr lang="en-US" altLang="ja-JP" dirty="0" smtClean="0"/>
              <a:t>Slide </a:t>
            </a:r>
            <a:fld id="{D84261C1-2AAF-4DB6-9444-6193A44EE703}" type="slidenum">
              <a:rPr lang="en-US" altLang="ja-JP" smtClean="0"/>
              <a:pPr>
                <a:defRPr/>
              </a:pPr>
              <a:t>2</a:t>
            </a:fld>
            <a:endParaRPr lang="en-US" altLang="ja-JP" dirty="0"/>
          </a:p>
        </p:txBody>
      </p:sp>
      <p:sp>
        <p:nvSpPr>
          <p:cNvPr id="7" name="正方形/長方形 6"/>
          <p:cNvSpPr/>
          <p:nvPr/>
        </p:nvSpPr>
        <p:spPr>
          <a:xfrm>
            <a:off x="1524000" y="6553200"/>
            <a:ext cx="3048000" cy="215444"/>
          </a:xfrm>
          <a:prstGeom prst="rect">
            <a:avLst/>
          </a:prstGeom>
        </p:spPr>
        <p:txBody>
          <a:bodyPr wrap="square">
            <a:spAutoFit/>
          </a:bodyPr>
          <a:lstStyle/>
          <a:p>
            <a:r>
              <a:rPr lang="en-US" altLang="ja-JP" baseline="30000" dirty="0" smtClean="0">
                <a:ea typeface="ＭＳ Ｐゴシック" charset="-128"/>
              </a:rPr>
              <a:t>(*1) The explanation is in section 7.2 of reference [1]  </a:t>
            </a:r>
            <a:endParaRPr lang="ja-JP" altLang="en-US" baseline="30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609600"/>
            <a:ext cx="7772400" cy="1066800"/>
          </a:xfrm>
        </p:spPr>
        <p:txBody>
          <a:bodyPr/>
          <a:lstStyle/>
          <a:p>
            <a:r>
              <a:rPr lang="en-US" b="0" dirty="0" smtClean="0"/>
              <a:t>Service model #1	</a:t>
            </a:r>
            <a:br>
              <a:rPr lang="en-US" b="0" dirty="0" smtClean="0"/>
            </a:br>
            <a:r>
              <a:rPr lang="en-US" sz="2800" b="0" dirty="0" smtClean="0"/>
              <a:t>Maximum output power allocation service</a:t>
            </a:r>
            <a:r>
              <a:rPr lang="en-US" sz="2800" u="sng" dirty="0" smtClean="0"/>
              <a:t> </a:t>
            </a:r>
            <a:endParaRPr kumimoji="1" lang="ja-JP" altLang="en-US" sz="2800" dirty="0"/>
          </a:p>
        </p:txBody>
      </p:sp>
      <p:sp>
        <p:nvSpPr>
          <p:cNvPr id="3" name="コンテンツ プレースホルダ 2"/>
          <p:cNvSpPr>
            <a:spLocks noGrp="1"/>
          </p:cNvSpPr>
          <p:nvPr>
            <p:ph idx="1"/>
          </p:nvPr>
        </p:nvSpPr>
        <p:spPr>
          <a:xfrm>
            <a:off x="533400" y="1905000"/>
            <a:ext cx="7772400" cy="4114800"/>
          </a:xfrm>
        </p:spPr>
        <p:txBody>
          <a:bodyPr/>
          <a:lstStyle/>
          <a:p>
            <a:r>
              <a:rPr lang="en-GB" b="0" dirty="0" smtClean="0"/>
              <a:t>This service provides the maximum output power allocation for TVDBs to protect the incumbent service, such as TV broadcasting and wireless microphone service, from the aggregated interference due to simultaneous transmission of neighbour TVWS networks which are independently operated each other.</a:t>
            </a:r>
          </a:p>
          <a:p>
            <a:pPr lvl="2"/>
            <a:r>
              <a:rPr lang="en-US" dirty="0" smtClean="0"/>
              <a:t>The topics on aggregated interference problems from multiple WSD (White Space Device =TVBD)s in-block (= co-channel) and out-of-block (neighbor channel) emission in TVWS operation have been discussed in CEPT SE43</a:t>
            </a:r>
            <a:r>
              <a:rPr lang="en-US" baseline="-25000" dirty="0" smtClean="0"/>
              <a:t>[2]</a:t>
            </a:r>
            <a:r>
              <a:rPr lang="en-US" dirty="0" smtClean="0"/>
              <a:t>. </a:t>
            </a:r>
          </a:p>
          <a:p>
            <a:pPr lvl="2"/>
            <a:r>
              <a:rPr lang="en-US" dirty="0" smtClean="0"/>
              <a:t>Also for a TVWS operation where fixed output power level approach in FCC is adopted, the TVBDs shall care about this problem from a viewpoint of incumbent service protection</a:t>
            </a:r>
            <a:r>
              <a:rPr lang="en-US" baseline="-25000" dirty="0" smtClean="0"/>
              <a:t>[3]-[5]</a:t>
            </a:r>
            <a:r>
              <a:rPr lang="en-US" dirty="0" smtClean="0"/>
              <a:t>.</a:t>
            </a:r>
            <a:endParaRPr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3</a:t>
            </a:fld>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09600"/>
            <a:ext cx="9144000" cy="1447800"/>
          </a:xfrm>
        </p:spPr>
        <p:txBody>
          <a:bodyPr/>
          <a:lstStyle/>
          <a:p>
            <a:r>
              <a:rPr lang="en-US" b="0" dirty="0" smtClean="0"/>
              <a:t>Service model #2</a:t>
            </a:r>
            <a:br>
              <a:rPr lang="en-US" b="0" dirty="0" smtClean="0"/>
            </a:br>
            <a:r>
              <a:rPr lang="en-US" sz="2800" b="0" dirty="0" smtClean="0"/>
              <a:t>Information service on aggregated interference power level</a:t>
            </a:r>
            <a:endParaRPr kumimoji="1" lang="ja-JP" altLang="en-US" sz="2800" b="0" dirty="0"/>
          </a:p>
        </p:txBody>
      </p:sp>
      <p:sp>
        <p:nvSpPr>
          <p:cNvPr id="3" name="コンテンツ プレースホルダ 2"/>
          <p:cNvSpPr>
            <a:spLocks noGrp="1"/>
          </p:cNvSpPr>
          <p:nvPr>
            <p:ph idx="1"/>
          </p:nvPr>
        </p:nvSpPr>
        <p:spPr>
          <a:xfrm>
            <a:off x="381000" y="2209800"/>
            <a:ext cx="8382000" cy="4114800"/>
          </a:xfrm>
        </p:spPr>
        <p:txBody>
          <a:bodyPr/>
          <a:lstStyle/>
          <a:p>
            <a:r>
              <a:rPr lang="en-GB" b="0" dirty="0" smtClean="0"/>
              <a:t>This information service provides the interference power level on each operable TVWS channel for each TVBD. </a:t>
            </a:r>
          </a:p>
          <a:p>
            <a:pPr lvl="2"/>
            <a:r>
              <a:rPr lang="en-US" dirty="0" smtClean="0"/>
              <a:t>This </a:t>
            </a:r>
            <a:r>
              <a:rPr lang="en-GB" dirty="0" smtClean="0"/>
              <a:t>interference level information</a:t>
            </a:r>
            <a:r>
              <a:rPr lang="en-US" dirty="0" smtClean="0"/>
              <a:t> will be helpful for the channel selection for TVWSs.</a:t>
            </a:r>
          </a:p>
          <a:p>
            <a:pPr lvl="2"/>
            <a:r>
              <a:rPr lang="en-US" dirty="0" smtClean="0"/>
              <a:t>Because the master TVBD(s) of a TVWS network may be able to find adequate channel(s) from its operable frequency channel(s) without large system overhead due to spectrum sensing deployment, if the master TVBD knows its minimum network requirements such as required link quality, network coverage and so 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bwMode="auto">
          <a:xfrm>
            <a:off x="762000" y="4267200"/>
            <a:ext cx="3581400" cy="1143000"/>
          </a:xfrm>
          <a:prstGeom prst="roundRect">
            <a:avLst/>
          </a:prstGeom>
          <a:gradFill flip="none" rotWithShape="1">
            <a:gsLst>
              <a:gs pos="0">
                <a:srgbClr val="00B050">
                  <a:tint val="66000"/>
                  <a:satMod val="160000"/>
                  <a:alpha val="0"/>
                </a:srgbClr>
              </a:gs>
              <a:gs pos="50000">
                <a:srgbClr val="00B050">
                  <a:tint val="44500"/>
                  <a:satMod val="160000"/>
                </a:srgbClr>
              </a:gs>
              <a:gs pos="100000">
                <a:srgbClr val="00B050">
                  <a:tint val="23500"/>
                  <a:satMod val="160000"/>
                </a:srgbClr>
              </a:gs>
            </a:gsLst>
            <a:path path="circle">
              <a:fillToRect l="50000" t="50000" r="50000" b="50000"/>
            </a:path>
            <a:tileRect/>
          </a:gradFill>
          <a:ln w="12700" cap="flat" cmpd="sng" algn="ctr">
            <a:solidFill>
              <a:srgbClr val="00B05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a:xfrm>
            <a:off x="0" y="304800"/>
            <a:ext cx="9144000" cy="1447800"/>
          </a:xfrm>
        </p:spPr>
        <p:txBody>
          <a:bodyPr/>
          <a:lstStyle/>
          <a:p>
            <a:r>
              <a:rPr lang="en-US" b="0" dirty="0" smtClean="0"/>
              <a:t>Basic criterion to specify output power of TVBDs</a:t>
            </a:r>
            <a:endParaRPr kumimoji="1" lang="ja-JP" altLang="en-US" sz="2800" b="0"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5</a:t>
            </a:fld>
            <a:endParaRPr lang="en-US" altLang="ja-JP"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097" name="Object 1"/>
          <p:cNvGraphicFramePr>
            <a:graphicFrameLocks noChangeAspect="1"/>
          </p:cNvGraphicFramePr>
          <p:nvPr/>
        </p:nvGraphicFramePr>
        <p:xfrm>
          <a:off x="186265" y="1828800"/>
          <a:ext cx="8957735" cy="1676400"/>
        </p:xfrm>
        <a:graphic>
          <a:graphicData uri="http://schemas.openxmlformats.org/presentationml/2006/ole">
            <p:oleObj spid="_x0000_s4097" name="Equation" r:id="rId3" imgW="5029200" imgH="939800" progId="">
              <p:embed/>
            </p:oleObj>
          </a:graphicData>
        </a:graphic>
      </p:graphicFrame>
      <p:sp>
        <p:nvSpPr>
          <p:cNvPr id="4135" name="Rectangle 3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rPr>
              <a:t/>
            </a:r>
            <a:b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rPr>
            </a:b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50" name="角丸四角形 49"/>
          <p:cNvSpPr/>
          <p:nvPr/>
        </p:nvSpPr>
        <p:spPr bwMode="auto">
          <a:xfrm>
            <a:off x="1905000" y="1849348"/>
            <a:ext cx="3657600" cy="762000"/>
          </a:xfrm>
          <a:prstGeom prst="roundRect">
            <a:avLst/>
          </a:prstGeom>
          <a:noFill/>
          <a:ln w="1270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1" name="角丸四角形 50"/>
          <p:cNvSpPr/>
          <p:nvPr/>
        </p:nvSpPr>
        <p:spPr bwMode="auto">
          <a:xfrm>
            <a:off x="1981200" y="2667000"/>
            <a:ext cx="7086600" cy="838200"/>
          </a:xfrm>
          <a:prstGeom prst="roundRect">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円/楕円 51"/>
          <p:cNvSpPr/>
          <p:nvPr/>
        </p:nvSpPr>
        <p:spPr bwMode="auto">
          <a:xfrm>
            <a:off x="152400" y="1905000"/>
            <a:ext cx="1524000" cy="762000"/>
          </a:xfrm>
          <a:prstGeom prst="ellipse">
            <a:avLst/>
          </a:prstGeom>
          <a:noFill/>
          <a:ln w="12700" cap="flat" cmpd="sng" algn="ctr">
            <a:solidFill>
              <a:srgbClr val="00B05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54" name="直線矢印コネクタ 53"/>
          <p:cNvCxnSpPr>
            <a:stCxn id="52" idx="4"/>
          </p:cNvCxnSpPr>
          <p:nvPr/>
        </p:nvCxnSpPr>
        <p:spPr bwMode="auto">
          <a:xfrm rot="16200000" flipH="1">
            <a:off x="723900" y="2857500"/>
            <a:ext cx="1600200" cy="1219200"/>
          </a:xfrm>
          <a:prstGeom prst="straightConnector1">
            <a:avLst/>
          </a:prstGeom>
          <a:solidFill>
            <a:schemeClr val="accent1"/>
          </a:solidFill>
          <a:ln w="12700" cap="flat" cmpd="sng" algn="ctr">
            <a:solidFill>
              <a:srgbClr val="00B050"/>
            </a:solidFill>
            <a:prstDash val="dash"/>
            <a:round/>
            <a:headEnd type="none" w="sm" len="sm"/>
            <a:tailEnd type="arrow"/>
          </a:ln>
          <a:effectLst/>
        </p:spPr>
      </p:cxnSp>
      <p:sp>
        <p:nvSpPr>
          <p:cNvPr id="4139" name="Rectangle 43"/>
          <p:cNvSpPr>
            <a:spLocks noChangeArrowheads="1"/>
          </p:cNvSpPr>
          <p:nvPr/>
        </p:nvSpPr>
        <p:spPr bwMode="auto">
          <a:xfrm>
            <a:off x="2667000" y="1600200"/>
            <a:ext cx="609600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ja-JP" sz="1100" dirty="0" smtClean="0">
                <a:solidFill>
                  <a:srgbClr val="0000FF"/>
                </a:solidFill>
                <a:ea typeface="ＭＳ 明朝" pitchFamily="17" charset="-128"/>
                <a:cs typeface="Times New Roman" pitchFamily="18" charset="0"/>
              </a:rPr>
              <a:t>A</a:t>
            </a:r>
            <a:r>
              <a:rPr kumimoji="1" lang="en-GB" altLang="ja-JP" sz="1100" b="0" i="0" u="none" strike="noStrike" cap="none" normalizeH="0" baseline="0" dirty="0" smtClean="0">
                <a:ln>
                  <a:noFill/>
                </a:ln>
                <a:solidFill>
                  <a:srgbClr val="0000FF"/>
                </a:solidFill>
                <a:effectLst/>
                <a:latin typeface="Times New Roman" pitchFamily="18" charset="0"/>
                <a:ea typeface="ＭＳ 明朝" pitchFamily="17" charset="-128"/>
                <a:cs typeface="Times New Roman" pitchFamily="18" charset="0"/>
              </a:rPr>
              <a:t>ggregated mutual interference power in a co-channel operation among TVBDs for target channel </a:t>
            </a:r>
            <a:r>
              <a:rPr lang="en-GB" altLang="ja-JP" sz="1100" i="1" dirty="0" smtClean="0">
                <a:solidFill>
                  <a:srgbClr val="0000FF"/>
                </a:solidFill>
                <a:ea typeface="ＭＳ 明朝" pitchFamily="17" charset="-128"/>
                <a:cs typeface="Times New Roman" pitchFamily="18" charset="0"/>
              </a:rPr>
              <a:t>#</a:t>
            </a:r>
            <a:endParaRPr kumimoji="1" lang="en-GB" altLang="ja-JP" sz="1800" b="0" i="1" u="none" strike="noStrike" cap="none" normalizeH="0" baseline="0" dirty="0" smtClean="0">
              <a:ln>
                <a:noFill/>
              </a:ln>
              <a:solidFill>
                <a:srgbClr val="0000FF"/>
              </a:solidFill>
              <a:effectLst/>
              <a:latin typeface="Arial" pitchFamily="34" charset="0"/>
              <a:ea typeface="ＭＳ Ｐゴシック" pitchFamily="50" charset="-128"/>
            </a:endParaRPr>
          </a:p>
        </p:txBody>
      </p:sp>
      <p:sp>
        <p:nvSpPr>
          <p:cNvPr id="4140" name="Rectangle 44"/>
          <p:cNvSpPr>
            <a:spLocks noChangeArrowheads="1"/>
          </p:cNvSpPr>
          <p:nvPr/>
        </p:nvSpPr>
        <p:spPr bwMode="auto">
          <a:xfrm>
            <a:off x="0" y="200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chemeClr val="tx1"/>
                </a:solidFill>
                <a:effectLst/>
                <a:latin typeface="Arial" pitchFamily="34" charset="0"/>
                <a:ea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59" name="Rectangle 43"/>
          <p:cNvSpPr>
            <a:spLocks noChangeArrowheads="1"/>
          </p:cNvSpPr>
          <p:nvPr/>
        </p:nvSpPr>
        <p:spPr bwMode="auto">
          <a:xfrm>
            <a:off x="2590800" y="3505200"/>
            <a:ext cx="632460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ja-JP" sz="1100" dirty="0" smtClean="0">
                <a:solidFill>
                  <a:srgbClr val="FF0000"/>
                </a:solidFill>
                <a:ea typeface="ＭＳ 明朝" pitchFamily="17" charset="-128"/>
                <a:cs typeface="Times New Roman" pitchFamily="18" charset="0"/>
              </a:rPr>
              <a:t>A</a:t>
            </a:r>
            <a:r>
              <a:rPr kumimoji="1" lang="en-GB" altLang="ja-JP" sz="1100" b="0" i="0" u="none" strike="noStrike" cap="none" normalizeH="0" baseline="0" dirty="0" smtClean="0">
                <a:ln>
                  <a:noFill/>
                </a:ln>
                <a:solidFill>
                  <a:srgbClr val="FF0000"/>
                </a:solidFill>
                <a:effectLst/>
                <a:latin typeface="Times New Roman" pitchFamily="18" charset="0"/>
                <a:ea typeface="ＭＳ 明朝" pitchFamily="17" charset="-128"/>
                <a:cs typeface="Times New Roman" pitchFamily="18" charset="0"/>
              </a:rPr>
              <a:t>ggregated mutual interference power in </a:t>
            </a:r>
            <a:r>
              <a:rPr lang="en-GB" altLang="ja-JP" sz="1100" dirty="0" smtClean="0">
                <a:solidFill>
                  <a:srgbClr val="FF0000"/>
                </a:solidFill>
                <a:ea typeface="ＭＳ 明朝" pitchFamily="17" charset="-128"/>
                <a:cs typeface="Times New Roman" pitchFamily="18" charset="0"/>
              </a:rPr>
              <a:t>neighbour </a:t>
            </a:r>
            <a:r>
              <a:rPr kumimoji="1" lang="en-GB" altLang="ja-JP" sz="1100" b="0" i="0" u="none" strike="noStrike" cap="none" normalizeH="0" baseline="0" dirty="0" smtClean="0">
                <a:ln>
                  <a:noFill/>
                </a:ln>
                <a:solidFill>
                  <a:srgbClr val="FF0000"/>
                </a:solidFill>
                <a:effectLst/>
                <a:latin typeface="Times New Roman" pitchFamily="18" charset="0"/>
                <a:ea typeface="ＭＳ 明朝" pitchFamily="17" charset="-128"/>
                <a:cs typeface="Times New Roman" pitchFamily="18" charset="0"/>
              </a:rPr>
              <a:t>channel operation among TVBDs for target channel </a:t>
            </a:r>
            <a:r>
              <a:rPr lang="en-GB" altLang="ja-JP" sz="1100" i="1" dirty="0" smtClean="0">
                <a:solidFill>
                  <a:srgbClr val="FF0000"/>
                </a:solidFill>
                <a:ea typeface="ＭＳ 明朝" pitchFamily="17" charset="-128"/>
                <a:cs typeface="Times New Roman" pitchFamily="18" charset="0"/>
              </a:rPr>
              <a:t># </a:t>
            </a:r>
            <a:endParaRPr kumimoji="1" lang="en-GB" altLang="ja-JP" sz="1800" b="0" i="1" u="none" strike="noStrike" cap="none" normalizeH="0" baseline="0" dirty="0" smtClean="0">
              <a:ln>
                <a:noFill/>
              </a:ln>
              <a:solidFill>
                <a:srgbClr val="FF0000"/>
              </a:solidFill>
              <a:effectLst/>
              <a:latin typeface="Arial" pitchFamily="34" charset="0"/>
              <a:ea typeface="ＭＳ Ｐゴシック" pitchFamily="50" charset="-128"/>
            </a:endParaRPr>
          </a:p>
        </p:txBody>
      </p:sp>
      <p:sp>
        <p:nvSpPr>
          <p:cNvPr id="60" name="正方形/長方形 59"/>
          <p:cNvSpPr/>
          <p:nvPr/>
        </p:nvSpPr>
        <p:spPr>
          <a:xfrm>
            <a:off x="0" y="3124200"/>
            <a:ext cx="1828800" cy="646331"/>
          </a:xfrm>
          <a:prstGeom prst="rect">
            <a:avLst/>
          </a:prstGeom>
        </p:spPr>
        <p:txBody>
          <a:bodyPr wrap="square">
            <a:spAutoFit/>
          </a:bodyPr>
          <a:lstStyle/>
          <a:p>
            <a:r>
              <a:rPr lang="en-GB" dirty="0" smtClean="0">
                <a:solidFill>
                  <a:srgbClr val="00B050"/>
                </a:solidFill>
              </a:rPr>
              <a:t>Maximally allowed interference level in a </a:t>
            </a:r>
            <a:r>
              <a:rPr lang="en-GB" u="sng" dirty="0" smtClean="0">
                <a:solidFill>
                  <a:srgbClr val="00B050"/>
                </a:solidFill>
              </a:rPr>
              <a:t>reference point</a:t>
            </a:r>
            <a:endParaRPr lang="ja-JP" altLang="en-US" u="sng" dirty="0">
              <a:solidFill>
                <a:srgbClr val="00B050"/>
              </a:solidFill>
            </a:endParaRPr>
          </a:p>
        </p:txBody>
      </p:sp>
      <p:graphicFrame>
        <p:nvGraphicFramePr>
          <p:cNvPr id="4141" name="Object 45"/>
          <p:cNvGraphicFramePr>
            <a:graphicFrameLocks noChangeAspect="1"/>
          </p:cNvGraphicFramePr>
          <p:nvPr/>
        </p:nvGraphicFramePr>
        <p:xfrm>
          <a:off x="8382000" y="1628775"/>
          <a:ext cx="104775" cy="200025"/>
        </p:xfrm>
        <a:graphic>
          <a:graphicData uri="http://schemas.openxmlformats.org/presentationml/2006/ole">
            <p:oleObj spid="_x0000_s4141" name="Equation" r:id="rId4" imgW="127000" imgH="190500" progId="">
              <p:embed/>
            </p:oleObj>
          </a:graphicData>
        </a:graphic>
      </p:graphicFrame>
      <p:graphicFrame>
        <p:nvGraphicFramePr>
          <p:cNvPr id="4142" name="Object 46"/>
          <p:cNvGraphicFramePr>
            <a:graphicFrameLocks noChangeAspect="1"/>
          </p:cNvGraphicFramePr>
          <p:nvPr/>
        </p:nvGraphicFramePr>
        <p:xfrm>
          <a:off x="8627489" y="3533775"/>
          <a:ext cx="104775" cy="200025"/>
        </p:xfrm>
        <a:graphic>
          <a:graphicData uri="http://schemas.openxmlformats.org/presentationml/2006/ole">
            <p:oleObj spid="_x0000_s4142" name="Equation" r:id="rId5" imgW="127000" imgH="190500" progId="">
              <p:embed/>
            </p:oleObj>
          </a:graphicData>
        </a:graphic>
      </p:graphicFrame>
      <p:sp>
        <p:nvSpPr>
          <p:cNvPr id="4145" name="Rectangle 4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144" name="Object 48"/>
          <p:cNvGraphicFramePr>
            <a:graphicFrameLocks noChangeAspect="1"/>
          </p:cNvGraphicFramePr>
          <p:nvPr/>
        </p:nvGraphicFramePr>
        <p:xfrm>
          <a:off x="1027113" y="4572000"/>
          <a:ext cx="3055937" cy="838200"/>
        </p:xfrm>
        <a:graphic>
          <a:graphicData uri="http://schemas.openxmlformats.org/presentationml/2006/ole">
            <p:oleObj spid="_x0000_s4144" name="Equation" r:id="rId6" imgW="1815840" imgH="495000" progId="">
              <p:embed/>
            </p:oleObj>
          </a:graphicData>
        </a:graphic>
      </p:graphicFrame>
      <p:sp>
        <p:nvSpPr>
          <p:cNvPr id="67" name="正方形/長方形 66"/>
          <p:cNvSpPr/>
          <p:nvPr/>
        </p:nvSpPr>
        <p:spPr>
          <a:xfrm>
            <a:off x="609600" y="5562600"/>
            <a:ext cx="2286000" cy="830997"/>
          </a:xfrm>
          <a:prstGeom prst="rect">
            <a:avLst/>
          </a:prstGeom>
        </p:spPr>
        <p:txBody>
          <a:bodyPr wrap="square">
            <a:spAutoFit/>
          </a:bodyPr>
          <a:lstStyle/>
          <a:p>
            <a:r>
              <a:rPr lang="en-GB" b="1" dirty="0" smtClean="0">
                <a:solidFill>
                  <a:srgbClr val="92D050"/>
                </a:solidFill>
              </a:rPr>
              <a:t>Required received signal power of a incumbent  service (i.e. broadcasting and wireless microphone and so on) receiver</a:t>
            </a:r>
            <a:endParaRPr lang="ja-JP" altLang="en-US" b="1" dirty="0">
              <a:solidFill>
                <a:srgbClr val="92D050"/>
              </a:solidFill>
            </a:endParaRPr>
          </a:p>
        </p:txBody>
      </p:sp>
      <p:sp>
        <p:nvSpPr>
          <p:cNvPr id="68" name="正方形/長方形 67"/>
          <p:cNvSpPr/>
          <p:nvPr/>
        </p:nvSpPr>
        <p:spPr>
          <a:xfrm>
            <a:off x="2895600" y="5562600"/>
            <a:ext cx="2209800" cy="830997"/>
          </a:xfrm>
          <a:prstGeom prst="rect">
            <a:avLst/>
          </a:prstGeom>
        </p:spPr>
        <p:txBody>
          <a:bodyPr wrap="square">
            <a:spAutoFit/>
          </a:bodyPr>
          <a:lstStyle/>
          <a:p>
            <a:r>
              <a:rPr lang="en-GB" b="1" dirty="0" smtClean="0">
                <a:solidFill>
                  <a:srgbClr val="92D050"/>
                </a:solidFill>
              </a:rPr>
              <a:t>Minimum required SIR (Signal to Interference Ratio) level of incumbent service receiver</a:t>
            </a:r>
            <a:endParaRPr lang="ja-JP" altLang="en-US" b="1" dirty="0">
              <a:solidFill>
                <a:srgbClr val="92D050"/>
              </a:solidFill>
            </a:endParaRPr>
          </a:p>
        </p:txBody>
      </p:sp>
      <p:cxnSp>
        <p:nvCxnSpPr>
          <p:cNvPr id="79" name="直線矢印コネクタ 78"/>
          <p:cNvCxnSpPr/>
          <p:nvPr/>
        </p:nvCxnSpPr>
        <p:spPr bwMode="auto">
          <a:xfrm rot="5400000">
            <a:off x="3390900" y="5067300"/>
            <a:ext cx="533400" cy="457200"/>
          </a:xfrm>
          <a:prstGeom prst="straightConnector1">
            <a:avLst/>
          </a:prstGeom>
          <a:solidFill>
            <a:schemeClr val="accent1"/>
          </a:solidFill>
          <a:ln w="12700" cap="flat" cmpd="sng" algn="ctr">
            <a:solidFill>
              <a:srgbClr val="92D050"/>
            </a:solidFill>
            <a:prstDash val="solid"/>
            <a:round/>
            <a:headEnd type="none" w="sm" len="sm"/>
            <a:tailEnd type="arrow"/>
          </a:ln>
          <a:effectLst/>
        </p:spPr>
      </p:cxnSp>
      <p:cxnSp>
        <p:nvCxnSpPr>
          <p:cNvPr id="81" name="直線矢印コネクタ 80"/>
          <p:cNvCxnSpPr/>
          <p:nvPr/>
        </p:nvCxnSpPr>
        <p:spPr bwMode="auto">
          <a:xfrm rot="10800000" flipV="1">
            <a:off x="1676400" y="4876800"/>
            <a:ext cx="914400" cy="685800"/>
          </a:xfrm>
          <a:prstGeom prst="straightConnector1">
            <a:avLst/>
          </a:prstGeom>
          <a:solidFill>
            <a:schemeClr val="accent1"/>
          </a:solidFill>
          <a:ln w="12700" cap="flat" cmpd="sng" algn="ctr">
            <a:solidFill>
              <a:srgbClr val="92D050"/>
            </a:solidFill>
            <a:prstDash val="solid"/>
            <a:round/>
            <a:headEnd type="none" w="sm" len="sm"/>
            <a:tailEnd type="arrow"/>
          </a:ln>
          <a:effectLst/>
        </p:spPr>
      </p:cxnSp>
      <p:sp>
        <p:nvSpPr>
          <p:cNvPr id="82" name="角丸四角形 81"/>
          <p:cNvSpPr/>
          <p:nvPr/>
        </p:nvSpPr>
        <p:spPr bwMode="auto">
          <a:xfrm>
            <a:off x="4953000" y="3810000"/>
            <a:ext cx="3962400" cy="2667000"/>
          </a:xfrm>
          <a:prstGeom prst="roundRect">
            <a:avLst/>
          </a:prstGeom>
          <a:gradFill flip="none" rotWithShape="1">
            <a:gsLst>
              <a:gs pos="0">
                <a:srgbClr val="00B050">
                  <a:tint val="66000"/>
                  <a:satMod val="160000"/>
                  <a:alpha val="0"/>
                </a:srgbClr>
              </a:gs>
              <a:gs pos="50000">
                <a:srgbClr val="00B050">
                  <a:tint val="44500"/>
                  <a:satMod val="160000"/>
                </a:srgbClr>
              </a:gs>
              <a:gs pos="100000">
                <a:srgbClr val="00B050">
                  <a:tint val="23500"/>
                  <a:satMod val="160000"/>
                </a:srgbClr>
              </a:gs>
            </a:gsLst>
            <a:path path="circle">
              <a:fillToRect l="50000" t="50000" r="50000" b="50000"/>
            </a:path>
            <a:tileRect/>
          </a:gradFill>
          <a:ln w="12700" cap="flat" cmpd="sng" algn="ctr">
            <a:solidFill>
              <a:srgbClr val="00B05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pic>
        <p:nvPicPr>
          <p:cNvPr id="4143" name="Picture 47"/>
          <p:cNvPicPr>
            <a:picLocks noChangeAspect="1" noChangeArrowheads="1"/>
          </p:cNvPicPr>
          <p:nvPr/>
        </p:nvPicPr>
        <p:blipFill>
          <a:blip r:embed="rId7"/>
          <a:srcRect/>
          <a:stretch>
            <a:fillRect/>
          </a:stretch>
        </p:blipFill>
        <p:spPr bwMode="auto">
          <a:xfrm>
            <a:off x="4495800" y="3810000"/>
            <a:ext cx="4851498" cy="2667000"/>
          </a:xfrm>
          <a:prstGeom prst="rect">
            <a:avLst/>
          </a:prstGeom>
          <a:noFill/>
          <a:ln w="9525">
            <a:noFill/>
            <a:miter lim="800000"/>
            <a:headEnd/>
            <a:tailEnd/>
          </a:ln>
          <a:effectLst/>
        </p:spPr>
      </p:pic>
      <p:cxnSp>
        <p:nvCxnSpPr>
          <p:cNvPr id="83" name="直線矢印コネクタ 82"/>
          <p:cNvCxnSpPr/>
          <p:nvPr/>
        </p:nvCxnSpPr>
        <p:spPr bwMode="auto">
          <a:xfrm>
            <a:off x="762000" y="3733800"/>
            <a:ext cx="4191000" cy="381000"/>
          </a:xfrm>
          <a:prstGeom prst="straightConnector1">
            <a:avLst/>
          </a:prstGeom>
          <a:solidFill>
            <a:schemeClr val="accent1"/>
          </a:solidFill>
          <a:ln w="12700" cap="flat" cmpd="sng" algn="ctr">
            <a:solidFill>
              <a:srgbClr val="00B050"/>
            </a:solidFill>
            <a:prstDash val="dash"/>
            <a:round/>
            <a:headEnd type="none" w="sm" len="sm"/>
            <a:tailEnd type="arrow"/>
          </a:ln>
          <a:effectLst/>
        </p:spPr>
      </p:cxnSp>
      <p:sp>
        <p:nvSpPr>
          <p:cNvPr id="85" name="テキスト ボックス 84"/>
          <p:cNvSpPr txBox="1"/>
          <p:nvPr/>
        </p:nvSpPr>
        <p:spPr>
          <a:xfrm>
            <a:off x="5181600" y="3886200"/>
            <a:ext cx="2286000" cy="276999"/>
          </a:xfrm>
          <a:prstGeom prst="rect">
            <a:avLst/>
          </a:prstGeom>
          <a:noFill/>
        </p:spPr>
        <p:txBody>
          <a:bodyPr wrap="square" rtlCol="0">
            <a:spAutoFit/>
          </a:bodyPr>
          <a:lstStyle/>
          <a:p>
            <a:r>
              <a:rPr lang="en-US" altLang="ja-JP" u="sng" dirty="0" smtClean="0"/>
              <a:t>Interfere-victim Reference point</a:t>
            </a:r>
            <a:endParaRPr kumimoji="1" lang="ja-JP" altLang="en-US" u="sng" dirty="0"/>
          </a:p>
        </p:txBody>
      </p:sp>
      <p:sp>
        <p:nvSpPr>
          <p:cNvPr id="86" name="テキスト ボックス 85"/>
          <p:cNvSpPr txBox="1"/>
          <p:nvPr/>
        </p:nvSpPr>
        <p:spPr>
          <a:xfrm>
            <a:off x="762000" y="4206630"/>
            <a:ext cx="3200400" cy="461665"/>
          </a:xfrm>
          <a:prstGeom prst="rect">
            <a:avLst/>
          </a:prstGeom>
          <a:noFill/>
        </p:spPr>
        <p:txBody>
          <a:bodyPr wrap="square" rtlCol="0">
            <a:spAutoFit/>
          </a:bodyPr>
          <a:lstStyle/>
          <a:p>
            <a:r>
              <a:rPr lang="en-US" altLang="ja-JP" u="sng" dirty="0" smtClean="0"/>
              <a:t>Maximally allowed interference level of broadcasting service receiver</a:t>
            </a:r>
            <a:endParaRPr kumimoji="1" lang="ja-JP" altLang="en-US"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Parameters (1)</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6</a:t>
            </a:fld>
            <a:endParaRPr lang="en-US" altLang="ja-JP" dirty="0"/>
          </a:p>
        </p:txBody>
      </p:sp>
      <p:graphicFrame>
        <p:nvGraphicFramePr>
          <p:cNvPr id="7" name="表 6"/>
          <p:cNvGraphicFramePr>
            <a:graphicFrameLocks noGrp="1"/>
          </p:cNvGraphicFramePr>
          <p:nvPr/>
        </p:nvGraphicFramePr>
        <p:xfrm>
          <a:off x="304800" y="1828800"/>
          <a:ext cx="8686800" cy="4470400"/>
        </p:xfrm>
        <a:graphic>
          <a:graphicData uri="http://schemas.openxmlformats.org/drawingml/2006/table">
            <a:tbl>
              <a:tblPr/>
              <a:tblGrid>
                <a:gridCol w="1066800"/>
                <a:gridCol w="7620000"/>
              </a:tblGrid>
              <a:tr h="162560">
                <a:tc>
                  <a:txBody>
                    <a:bodyPr/>
                    <a:lstStyle/>
                    <a:p>
                      <a:pPr fontAlgn="b">
                        <a:spcAft>
                          <a:spcPts val="0"/>
                        </a:spcAft>
                      </a:pPr>
                      <a:r>
                        <a:rPr lang="en-GB" sz="1400" kern="100" dirty="0">
                          <a:solidFill>
                            <a:srgbClr val="000000"/>
                          </a:solidFill>
                          <a:latin typeface="Times New Roman"/>
                          <a:ea typeface="MS PGothic"/>
                          <a:cs typeface="Times New Roman"/>
                        </a:rPr>
                        <a:t>Parameter</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a:solidFill>
                            <a:srgbClr val="000000"/>
                          </a:solidFill>
                          <a:latin typeface="Times New Roman"/>
                          <a:ea typeface="MS PGothic"/>
                          <a:cs typeface="Times New Roman"/>
                        </a:rPr>
                        <a:t>Notes</a:t>
                      </a:r>
                      <a:endParaRPr lang="ja-JP" sz="1400" kern="10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680">
                <a:tc>
                  <a:txBody>
                    <a:bodyPr/>
                    <a:lstStyle/>
                    <a:p>
                      <a:pPr fontAlgn="b">
                        <a:spcAft>
                          <a:spcPts val="0"/>
                        </a:spcAft>
                      </a:pPr>
                      <a:endParaRPr lang="en-GB" sz="1400" kern="10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a:solidFill>
                            <a:srgbClr val="000000"/>
                          </a:solidFill>
                          <a:latin typeface="Times New Roman"/>
                          <a:ea typeface="ＭＳ 明朝"/>
                          <a:cs typeface="Times New Roman"/>
                        </a:rPr>
                        <a:t>Maximally allowed interference level to the incumbent   service (i.e. broadcasting and wireless microphone and so on) receiver in interfere-victim reference point</a:t>
                      </a:r>
                      <a:r>
                        <a:rPr lang="en-GB" sz="1400" kern="100" baseline="30000">
                          <a:solidFill>
                            <a:srgbClr val="000000"/>
                          </a:solidFill>
                          <a:latin typeface="Times New Roman"/>
                          <a:ea typeface="ＭＳ 明朝"/>
                          <a:cs typeface="Times New Roman"/>
                        </a:rPr>
                        <a:t> </a:t>
                      </a:r>
                      <a:r>
                        <a:rPr lang="en-GB" sz="1400" kern="100">
                          <a:solidFill>
                            <a:srgbClr val="000000"/>
                          </a:solidFill>
                          <a:latin typeface="Times New Roman"/>
                          <a:ea typeface="ＭＳ 明朝"/>
                          <a:cs typeface="Times New Roman"/>
                        </a:rPr>
                        <a:t>#  for the frequency channel # </a:t>
                      </a:r>
                      <a:endParaRPr lang="ja-JP" sz="1400" kern="10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240">
                <a:tc>
                  <a:txBody>
                    <a:bodyPr/>
                    <a:lstStyle/>
                    <a:p>
                      <a:pPr fontAlgn="b">
                        <a:spcAft>
                          <a:spcPts val="0"/>
                        </a:spcAft>
                      </a:pPr>
                      <a:endParaRPr lang="en-GB" sz="1400" kern="10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dirty="0">
                          <a:solidFill>
                            <a:srgbClr val="000000"/>
                          </a:solidFill>
                          <a:latin typeface="Times New Roman"/>
                          <a:ea typeface="MS PGothic"/>
                          <a:cs typeface="Times New Roman"/>
                        </a:rPr>
                        <a:t>Maximum permitted EIRP of TVBD #</a:t>
                      </a:r>
                      <a:r>
                        <a:rPr lang="en-GB" sz="1400" kern="100" dirty="0">
                          <a:solidFill>
                            <a:srgbClr val="000000"/>
                          </a:solidFill>
                          <a:latin typeface="Times New Roman"/>
                          <a:ea typeface="ＭＳ 明朝"/>
                          <a:cs typeface="Times New Roman"/>
                        </a:rPr>
                        <a:t> </a:t>
                      </a:r>
                      <a:r>
                        <a:rPr lang="en-GB" sz="1400" kern="100" dirty="0">
                          <a:solidFill>
                            <a:srgbClr val="000000"/>
                          </a:solidFill>
                          <a:latin typeface="Times New Roman"/>
                          <a:ea typeface="MS PGothic"/>
                          <a:cs typeface="Times New Roman"/>
                        </a:rPr>
                        <a:t> </a:t>
                      </a:r>
                      <a:r>
                        <a:rPr lang="en-GB" sz="1400" kern="100" dirty="0" smtClean="0">
                          <a:solidFill>
                            <a:srgbClr val="000000"/>
                          </a:solidFill>
                          <a:latin typeface="Times New Roman"/>
                          <a:ea typeface="MS PGothic"/>
                          <a:cs typeface="Times New Roman"/>
                        </a:rPr>
                        <a:t>for </a:t>
                      </a:r>
                      <a:r>
                        <a:rPr lang="en-GB" sz="1400" kern="100" dirty="0">
                          <a:solidFill>
                            <a:srgbClr val="000000"/>
                          </a:solidFill>
                          <a:latin typeface="Times New Roman"/>
                          <a:ea typeface="MS PGothic"/>
                          <a:cs typeface="Times New Roman"/>
                        </a:rPr>
                        <a:t>frequency channel #</a:t>
                      </a:r>
                      <a:r>
                        <a:rPr lang="en-GB" sz="1400" kern="100" dirty="0">
                          <a:solidFill>
                            <a:srgbClr val="000000"/>
                          </a:solidFill>
                          <a:latin typeface="Times New Roman"/>
                          <a:ea typeface="ＭＳ 明朝"/>
                          <a:cs typeface="Times New Roman"/>
                        </a:rPr>
                        <a:t> . This maximum value may be different from the other TVBD(s) according to its location. In a case where some fixed output power levels are defined like FCC rule, predetermined value(s) for all the TVBDs may be set in this </a:t>
                      </a:r>
                      <a:r>
                        <a:rPr lang="en-GB" sz="1400" kern="100" dirty="0" smtClean="0">
                          <a:solidFill>
                            <a:srgbClr val="000000"/>
                          </a:solidFill>
                          <a:latin typeface="Times New Roman"/>
                          <a:ea typeface="ＭＳ 明朝"/>
                          <a:cs typeface="Times New Roman"/>
                        </a:rPr>
                        <a:t>parameter.</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120">
                <a:tc>
                  <a:txBody>
                    <a:bodyPr/>
                    <a:lstStyle/>
                    <a:p>
                      <a:pPr fontAlgn="b">
                        <a:spcAft>
                          <a:spcPts val="0"/>
                        </a:spcAft>
                      </a:pPr>
                      <a:endParaRPr lang="en-GB" sz="1400" kern="10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a:solidFill>
                            <a:srgbClr val="000000"/>
                          </a:solidFill>
                          <a:latin typeface="Times New Roman"/>
                          <a:ea typeface="MS PGothic"/>
                          <a:cs typeface="Times New Roman"/>
                        </a:rPr>
                        <a:t>Path loss between TVBD #</a:t>
                      </a:r>
                      <a:r>
                        <a:rPr lang="en-GB" sz="1400" kern="100">
                          <a:solidFill>
                            <a:srgbClr val="000000"/>
                          </a:solidFill>
                          <a:latin typeface="Times New Roman"/>
                          <a:ea typeface="ＭＳ 明朝"/>
                          <a:cs typeface="Times New Roman"/>
                        </a:rPr>
                        <a:t> </a:t>
                      </a:r>
                      <a:r>
                        <a:rPr lang="en-GB" sz="1400" kern="100">
                          <a:solidFill>
                            <a:srgbClr val="000000"/>
                          </a:solidFill>
                          <a:latin typeface="Times New Roman"/>
                          <a:ea typeface="MS PGothic"/>
                          <a:cs typeface="Times New Roman"/>
                        </a:rPr>
                        <a:t> and </a:t>
                      </a:r>
                      <a:r>
                        <a:rPr lang="en-GB" sz="1400" kern="100">
                          <a:solidFill>
                            <a:srgbClr val="000000"/>
                          </a:solidFill>
                          <a:latin typeface="Times New Roman"/>
                          <a:ea typeface="ＭＳ 明朝"/>
                          <a:cs typeface="Times New Roman"/>
                        </a:rPr>
                        <a:t>interfere-victim reference point #  for </a:t>
                      </a:r>
                      <a:r>
                        <a:rPr lang="en-GB" sz="1400" kern="100">
                          <a:solidFill>
                            <a:srgbClr val="000000"/>
                          </a:solidFill>
                          <a:latin typeface="Times New Roman"/>
                          <a:ea typeface="MS PGothic"/>
                          <a:cs typeface="Times New Roman"/>
                        </a:rPr>
                        <a:t>frequency </a:t>
                      </a:r>
                      <a:r>
                        <a:rPr lang="en-GB" sz="1400" kern="100">
                          <a:solidFill>
                            <a:srgbClr val="000000"/>
                          </a:solidFill>
                          <a:latin typeface="Times New Roman"/>
                          <a:ea typeface="ＭＳ 明朝"/>
                          <a:cs typeface="Times New Roman"/>
                        </a:rPr>
                        <a:t>channel # </a:t>
                      </a:r>
                      <a:endParaRPr lang="ja-JP" sz="1400" kern="10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560">
                <a:tc>
                  <a:txBody>
                    <a:bodyPr/>
                    <a:lstStyle/>
                    <a:p>
                      <a:pPr fontAlgn="b">
                        <a:spcAft>
                          <a:spcPts val="0"/>
                        </a:spcAft>
                      </a:pPr>
                      <a:endParaRPr lang="en-GB" sz="1400" kern="10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dirty="0">
                          <a:solidFill>
                            <a:srgbClr val="000000"/>
                          </a:solidFill>
                          <a:latin typeface="Times New Roman"/>
                          <a:ea typeface="MS PGothic"/>
                          <a:cs typeface="Times New Roman"/>
                        </a:rPr>
                        <a:t>Maximum permitted EIRP of TVBD #( </a:t>
                      </a:r>
                      <a:r>
                        <a:rPr lang="en-GB" sz="1400" kern="100" dirty="0">
                          <a:solidFill>
                            <a:srgbClr val="000000"/>
                          </a:solidFill>
                          <a:latin typeface="Times New Roman"/>
                          <a:ea typeface="ＭＳ 明朝"/>
                          <a:cs typeface="Times New Roman"/>
                        </a:rPr>
                        <a:t> </a:t>
                      </a:r>
                      <a:r>
                        <a:rPr lang="en-GB" sz="1400" kern="100" dirty="0" smtClean="0">
                          <a:solidFill>
                            <a:srgbClr val="000000"/>
                          </a:solidFill>
                          <a:latin typeface="Times New Roman"/>
                          <a:ea typeface="ＭＳ 明朝"/>
                          <a:cs typeface="Times New Roman"/>
                        </a:rPr>
                        <a:t>  or   </a:t>
                      </a:r>
                      <a:r>
                        <a:rPr lang="en-GB" sz="1400" kern="100" dirty="0" smtClean="0">
                          <a:solidFill>
                            <a:srgbClr val="000000"/>
                          </a:solidFill>
                          <a:latin typeface="Times New Roman"/>
                          <a:ea typeface="MS PGothic"/>
                          <a:cs typeface="Times New Roman"/>
                        </a:rPr>
                        <a:t>) </a:t>
                      </a:r>
                      <a:r>
                        <a:rPr lang="en-GB" sz="1400" kern="100" dirty="0">
                          <a:solidFill>
                            <a:srgbClr val="000000"/>
                          </a:solidFill>
                          <a:latin typeface="Times New Roman"/>
                          <a:ea typeface="MS PGothic"/>
                          <a:cs typeface="Times New Roman"/>
                        </a:rPr>
                        <a:t>for frequency channel #(</a:t>
                      </a:r>
                      <a:r>
                        <a:rPr lang="en-GB" sz="1400" kern="100" dirty="0">
                          <a:solidFill>
                            <a:srgbClr val="000000"/>
                          </a:solidFill>
                          <a:latin typeface="Times New Roman"/>
                          <a:ea typeface="ＭＳ 明朝"/>
                          <a:cs typeface="Times New Roman"/>
                        </a:rPr>
                        <a:t> </a:t>
                      </a:r>
                      <a:r>
                        <a:rPr lang="en-GB" sz="1400" kern="100" dirty="0" smtClean="0">
                          <a:solidFill>
                            <a:srgbClr val="000000"/>
                          </a:solidFill>
                          <a:latin typeface="Times New Roman"/>
                          <a:ea typeface="ＭＳ 明朝"/>
                          <a:cs typeface="Times New Roman"/>
                        </a:rPr>
                        <a:t>  or  )</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120">
                <a:tc>
                  <a:txBody>
                    <a:bodyPr/>
                    <a:lstStyle/>
                    <a:p>
                      <a:pPr fontAlgn="b">
                        <a:spcAft>
                          <a:spcPts val="0"/>
                        </a:spcAft>
                      </a:pPr>
                      <a:endParaRPr lang="en-GB" sz="1400" kern="100" dirty="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dirty="0">
                          <a:solidFill>
                            <a:srgbClr val="000000"/>
                          </a:solidFill>
                          <a:latin typeface="Times New Roman"/>
                          <a:ea typeface="MS PGothic"/>
                          <a:cs typeface="Times New Roman"/>
                        </a:rPr>
                        <a:t>Path loss between TVBD #( </a:t>
                      </a:r>
                      <a:r>
                        <a:rPr lang="en-GB" sz="1400" kern="100" dirty="0">
                          <a:solidFill>
                            <a:srgbClr val="000000"/>
                          </a:solidFill>
                          <a:latin typeface="Times New Roman"/>
                          <a:ea typeface="ＭＳ 明朝"/>
                          <a:cs typeface="Times New Roman"/>
                        </a:rPr>
                        <a:t> </a:t>
                      </a:r>
                      <a:r>
                        <a:rPr lang="en-GB" sz="1400" kern="100" dirty="0" smtClean="0">
                          <a:solidFill>
                            <a:srgbClr val="000000"/>
                          </a:solidFill>
                          <a:latin typeface="Times New Roman"/>
                          <a:ea typeface="ＭＳ 明朝"/>
                          <a:cs typeface="Times New Roman"/>
                        </a:rPr>
                        <a:t>or  </a:t>
                      </a:r>
                      <a:r>
                        <a:rPr lang="en-GB" sz="1400" kern="100" dirty="0" smtClean="0">
                          <a:solidFill>
                            <a:srgbClr val="000000"/>
                          </a:solidFill>
                          <a:latin typeface="Times New Roman"/>
                          <a:ea typeface="MS PGothic"/>
                          <a:cs typeface="Times New Roman"/>
                        </a:rPr>
                        <a:t>) and </a:t>
                      </a:r>
                      <a:r>
                        <a:rPr lang="en-GB" sz="1400" kern="100" dirty="0">
                          <a:solidFill>
                            <a:srgbClr val="000000"/>
                          </a:solidFill>
                          <a:latin typeface="Times New Roman"/>
                          <a:ea typeface="ＭＳ 明朝"/>
                          <a:cs typeface="Times New Roman"/>
                        </a:rPr>
                        <a:t>the interfere-victim reference point #  for </a:t>
                      </a:r>
                      <a:r>
                        <a:rPr lang="en-GB" sz="1400" kern="100" dirty="0">
                          <a:solidFill>
                            <a:srgbClr val="000000"/>
                          </a:solidFill>
                          <a:latin typeface="Times New Roman"/>
                          <a:ea typeface="MS PGothic"/>
                          <a:cs typeface="Times New Roman"/>
                        </a:rPr>
                        <a:t>frequency </a:t>
                      </a:r>
                      <a:r>
                        <a:rPr lang="en-GB" sz="1400" kern="100" dirty="0">
                          <a:solidFill>
                            <a:srgbClr val="000000"/>
                          </a:solidFill>
                          <a:latin typeface="Times New Roman"/>
                          <a:ea typeface="ＭＳ 明朝"/>
                          <a:cs typeface="Times New Roman"/>
                        </a:rPr>
                        <a:t>channel </a:t>
                      </a:r>
                      <a:r>
                        <a:rPr lang="en-GB" sz="1400" kern="100" dirty="0">
                          <a:solidFill>
                            <a:srgbClr val="000000"/>
                          </a:solidFill>
                          <a:latin typeface="Times New Roman"/>
                          <a:ea typeface="MS PGothic"/>
                          <a:cs typeface="Times New Roman"/>
                        </a:rPr>
                        <a:t>#(</a:t>
                      </a:r>
                      <a:r>
                        <a:rPr lang="en-GB" sz="1400" kern="100" dirty="0">
                          <a:solidFill>
                            <a:srgbClr val="000000"/>
                          </a:solidFill>
                          <a:latin typeface="Times New Roman"/>
                          <a:ea typeface="ＭＳ 明朝"/>
                          <a:cs typeface="Times New Roman"/>
                        </a:rPr>
                        <a:t> or )</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120">
                <a:tc>
                  <a:txBody>
                    <a:bodyPr/>
                    <a:lstStyle/>
                    <a:p>
                      <a:pPr fontAlgn="b">
                        <a:spcAft>
                          <a:spcPts val="0"/>
                        </a:spcAft>
                      </a:pPr>
                      <a:endParaRPr lang="en-GB" sz="1400" kern="10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dirty="0">
                          <a:solidFill>
                            <a:srgbClr val="000000"/>
                          </a:solidFill>
                          <a:latin typeface="Times New Roman"/>
                          <a:ea typeface="ＭＳ 明朝"/>
                          <a:cs typeface="Times New Roman"/>
                        </a:rPr>
                        <a:t>Total</a:t>
                      </a:r>
                      <a:r>
                        <a:rPr lang="en-GB" sz="1400" kern="100" dirty="0">
                          <a:solidFill>
                            <a:srgbClr val="000000"/>
                          </a:solidFill>
                          <a:latin typeface="Times New Roman"/>
                          <a:ea typeface="MS PGothic"/>
                          <a:cs typeface="Times New Roman"/>
                        </a:rPr>
                        <a:t> gain of TVBD #( </a:t>
                      </a:r>
                      <a:r>
                        <a:rPr lang="en-GB" sz="1400" kern="100" dirty="0">
                          <a:solidFill>
                            <a:srgbClr val="000000"/>
                          </a:solidFill>
                          <a:latin typeface="Times New Roman"/>
                          <a:ea typeface="ＭＳ 明朝"/>
                          <a:cs typeface="Times New Roman"/>
                        </a:rPr>
                        <a:t> </a:t>
                      </a:r>
                      <a:r>
                        <a:rPr lang="en-GB" sz="1400" kern="100" dirty="0" smtClean="0">
                          <a:solidFill>
                            <a:srgbClr val="000000"/>
                          </a:solidFill>
                          <a:latin typeface="Times New Roman"/>
                          <a:ea typeface="ＭＳ 明朝"/>
                          <a:cs typeface="Times New Roman"/>
                        </a:rPr>
                        <a:t> or    </a:t>
                      </a:r>
                      <a:r>
                        <a:rPr lang="en-GB" sz="1400" kern="100" dirty="0" smtClean="0">
                          <a:solidFill>
                            <a:srgbClr val="000000"/>
                          </a:solidFill>
                          <a:latin typeface="Times New Roman"/>
                          <a:ea typeface="MS PGothic"/>
                          <a:cs typeface="Times New Roman"/>
                        </a:rPr>
                        <a:t>)</a:t>
                      </a:r>
                      <a:r>
                        <a:rPr lang="en-GB" sz="1400" kern="100" dirty="0" smtClean="0">
                          <a:solidFill>
                            <a:srgbClr val="000000"/>
                          </a:solidFill>
                          <a:latin typeface="Times New Roman"/>
                          <a:ea typeface="ＭＳ 明朝"/>
                          <a:cs typeface="Times New Roman"/>
                        </a:rPr>
                        <a:t> </a:t>
                      </a:r>
                      <a:r>
                        <a:rPr lang="en-GB" sz="1400" kern="100" dirty="0">
                          <a:solidFill>
                            <a:srgbClr val="000000"/>
                          </a:solidFill>
                          <a:latin typeface="Times New Roman"/>
                          <a:ea typeface="ＭＳ 明朝"/>
                          <a:cs typeface="Times New Roman"/>
                        </a:rPr>
                        <a:t>for </a:t>
                      </a:r>
                      <a:r>
                        <a:rPr lang="en-GB" sz="1400" kern="100" dirty="0">
                          <a:solidFill>
                            <a:srgbClr val="000000"/>
                          </a:solidFill>
                          <a:latin typeface="Times New Roman"/>
                          <a:ea typeface="MS PGothic"/>
                          <a:cs typeface="Times New Roman"/>
                        </a:rPr>
                        <a:t>frequency </a:t>
                      </a:r>
                      <a:r>
                        <a:rPr lang="en-GB" sz="1400" kern="100" dirty="0">
                          <a:solidFill>
                            <a:srgbClr val="000000"/>
                          </a:solidFill>
                          <a:latin typeface="Times New Roman"/>
                          <a:ea typeface="ＭＳ 明朝"/>
                          <a:cs typeface="Times New Roman"/>
                        </a:rPr>
                        <a:t>channel </a:t>
                      </a:r>
                      <a:r>
                        <a:rPr lang="en-GB" sz="1400" kern="100" dirty="0">
                          <a:solidFill>
                            <a:srgbClr val="000000"/>
                          </a:solidFill>
                          <a:latin typeface="Times New Roman"/>
                          <a:ea typeface="MS PGothic"/>
                          <a:cs typeface="Times New Roman"/>
                        </a:rPr>
                        <a:t>#(</a:t>
                      </a:r>
                      <a:r>
                        <a:rPr lang="en-GB" sz="1400" kern="100" dirty="0">
                          <a:solidFill>
                            <a:srgbClr val="000000"/>
                          </a:solidFill>
                          <a:latin typeface="Times New Roman"/>
                          <a:ea typeface="ＭＳ 明朝"/>
                          <a:cs typeface="Times New Roman"/>
                        </a:rPr>
                        <a:t> </a:t>
                      </a:r>
                      <a:r>
                        <a:rPr lang="en-GB" sz="1400" kern="100" dirty="0" smtClean="0">
                          <a:solidFill>
                            <a:srgbClr val="000000"/>
                          </a:solidFill>
                          <a:latin typeface="Times New Roman"/>
                          <a:ea typeface="ＭＳ 明朝"/>
                          <a:cs typeface="Times New Roman"/>
                        </a:rPr>
                        <a:t>  or   ).</a:t>
                      </a:r>
                      <a:r>
                        <a:rPr lang="en-GB" sz="1400" i="1" kern="100" dirty="0" smtClean="0">
                          <a:solidFill>
                            <a:srgbClr val="000000"/>
                          </a:solidFill>
                          <a:latin typeface="Times New Roman"/>
                          <a:ea typeface="MS PGothic"/>
                          <a:cs typeface="Times New Roman"/>
                        </a:rPr>
                        <a:t> </a:t>
                      </a:r>
                      <a:r>
                        <a:rPr lang="en-GB" sz="1400" kern="100" dirty="0">
                          <a:solidFill>
                            <a:srgbClr val="000000"/>
                          </a:solidFill>
                          <a:latin typeface="Times New Roman"/>
                          <a:ea typeface="ＭＳ 明朝"/>
                          <a:cs typeface="Times New Roman"/>
                        </a:rPr>
                        <a:t>Antenna gain, antenna beam pattern and so on are given in the example parameters</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240">
                <a:tc>
                  <a:txBody>
                    <a:bodyPr/>
                    <a:lstStyle/>
                    <a:p>
                      <a:pPr fontAlgn="b">
                        <a:spcAft>
                          <a:spcPts val="0"/>
                        </a:spcAft>
                      </a:pPr>
                      <a:endParaRPr lang="en-GB" sz="1400" kern="10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dirty="0">
                          <a:solidFill>
                            <a:srgbClr val="000000"/>
                          </a:solidFill>
                          <a:latin typeface="Times New Roman"/>
                          <a:ea typeface="ＭＳ 明朝"/>
                          <a:cs typeface="Times New Roman"/>
                        </a:rPr>
                        <a:t>Total</a:t>
                      </a:r>
                      <a:r>
                        <a:rPr lang="en-GB" sz="1400" kern="100" dirty="0">
                          <a:solidFill>
                            <a:srgbClr val="000000"/>
                          </a:solidFill>
                          <a:latin typeface="Times New Roman"/>
                          <a:ea typeface="MS PGothic"/>
                          <a:cs typeface="Times New Roman"/>
                        </a:rPr>
                        <a:t> loss of </a:t>
                      </a:r>
                      <a:r>
                        <a:rPr lang="en-GB" sz="1400" kern="100" dirty="0" smtClean="0">
                          <a:solidFill>
                            <a:srgbClr val="000000"/>
                          </a:solidFill>
                          <a:latin typeface="Times New Roman"/>
                          <a:ea typeface="MS PGothic"/>
                          <a:cs typeface="Times New Roman"/>
                        </a:rPr>
                        <a:t>TVBD#</a:t>
                      </a:r>
                      <a:r>
                        <a:rPr lang="en-GB" sz="1400" kern="100" dirty="0" smtClean="0">
                          <a:solidFill>
                            <a:srgbClr val="000000"/>
                          </a:solidFill>
                          <a:latin typeface="Times New Roman"/>
                          <a:ea typeface="ＭＳ 明朝"/>
                          <a:cs typeface="Times New Roman"/>
                        </a:rPr>
                        <a:t>    for </a:t>
                      </a:r>
                      <a:r>
                        <a:rPr lang="en-GB" sz="1400" kern="100" dirty="0">
                          <a:solidFill>
                            <a:srgbClr val="000000"/>
                          </a:solidFill>
                          <a:latin typeface="Times New Roman"/>
                          <a:ea typeface="ＭＳ 明朝"/>
                          <a:cs typeface="Times New Roman"/>
                        </a:rPr>
                        <a:t>adjacent </a:t>
                      </a:r>
                      <a:r>
                        <a:rPr lang="en-GB" sz="1400" kern="100" dirty="0">
                          <a:solidFill>
                            <a:srgbClr val="000000"/>
                          </a:solidFill>
                          <a:latin typeface="Times New Roman"/>
                          <a:ea typeface="MS PGothic"/>
                          <a:cs typeface="Times New Roman"/>
                        </a:rPr>
                        <a:t>frequency </a:t>
                      </a:r>
                      <a:r>
                        <a:rPr lang="en-GB" sz="1400" kern="100" dirty="0" smtClean="0">
                          <a:solidFill>
                            <a:srgbClr val="000000"/>
                          </a:solidFill>
                          <a:latin typeface="Times New Roman"/>
                          <a:ea typeface="ＭＳ 明朝"/>
                          <a:cs typeface="Times New Roman"/>
                        </a:rPr>
                        <a:t>channel</a:t>
                      </a:r>
                      <a:r>
                        <a:rPr lang="en-GB" sz="1400" kern="100" dirty="0" smtClean="0">
                          <a:solidFill>
                            <a:srgbClr val="000000"/>
                          </a:solidFill>
                          <a:latin typeface="Times New Roman"/>
                          <a:ea typeface="MS PGothic"/>
                          <a:cs typeface="Times New Roman"/>
                        </a:rPr>
                        <a:t>#</a:t>
                      </a:r>
                      <a:r>
                        <a:rPr lang="en-GB" sz="1400" kern="100" dirty="0" smtClean="0">
                          <a:solidFill>
                            <a:srgbClr val="000000"/>
                          </a:solidFill>
                          <a:latin typeface="Times New Roman"/>
                          <a:ea typeface="ＭＳ 明朝"/>
                          <a:cs typeface="Times New Roman"/>
                        </a:rPr>
                        <a:t> </a:t>
                      </a:r>
                      <a:r>
                        <a:rPr lang="en-GB" sz="1400" i="1" kern="100" dirty="0" smtClean="0">
                          <a:solidFill>
                            <a:srgbClr val="000000"/>
                          </a:solidFill>
                          <a:latin typeface="Times New Roman"/>
                          <a:ea typeface="MS PGothic"/>
                          <a:cs typeface="Times New Roman"/>
                        </a:rPr>
                        <a:t>  </a:t>
                      </a:r>
                      <a:r>
                        <a:rPr lang="en-GB" sz="1400" kern="100" dirty="0" smtClean="0">
                          <a:solidFill>
                            <a:srgbClr val="000000"/>
                          </a:solidFill>
                          <a:latin typeface="Times New Roman"/>
                          <a:ea typeface="MS PGothic"/>
                          <a:cs typeface="Times New Roman"/>
                        </a:rPr>
                        <a:t>for </a:t>
                      </a:r>
                      <a:r>
                        <a:rPr lang="en-GB" sz="1400" kern="100" dirty="0">
                          <a:solidFill>
                            <a:srgbClr val="000000"/>
                          </a:solidFill>
                          <a:latin typeface="Times New Roman"/>
                          <a:ea typeface="MS PGothic"/>
                          <a:cs typeface="Times New Roman"/>
                        </a:rPr>
                        <a:t>the target frequency channel #</a:t>
                      </a:r>
                      <a:r>
                        <a:rPr lang="en-GB" sz="1400" kern="100" dirty="0">
                          <a:solidFill>
                            <a:srgbClr val="000000"/>
                          </a:solidFill>
                          <a:latin typeface="Times New Roman"/>
                          <a:ea typeface="ＭＳ 明朝"/>
                          <a:cs typeface="Times New Roman"/>
                        </a:rPr>
                        <a:t> </a:t>
                      </a:r>
                      <a:r>
                        <a:rPr lang="en-GB" sz="1400" kern="100" dirty="0" smtClean="0">
                          <a:solidFill>
                            <a:srgbClr val="000000"/>
                          </a:solidFill>
                          <a:latin typeface="Times New Roman"/>
                          <a:ea typeface="ＭＳ 明朝"/>
                          <a:cs typeface="Times New Roman"/>
                        </a:rPr>
                        <a:t> . </a:t>
                      </a:r>
                      <a:endParaRPr lang="ja-JP" sz="1400" kern="100" dirty="0">
                        <a:latin typeface="Times New Roman"/>
                        <a:ea typeface="ＭＳ 明朝"/>
                        <a:cs typeface="Times New Roman"/>
                      </a:endParaRPr>
                    </a:p>
                    <a:p>
                      <a:pPr fontAlgn="b">
                        <a:spcAft>
                          <a:spcPts val="0"/>
                        </a:spcAft>
                      </a:pPr>
                      <a:r>
                        <a:rPr lang="en-GB" sz="1400" kern="100" dirty="0">
                          <a:solidFill>
                            <a:srgbClr val="000000"/>
                          </a:solidFill>
                          <a:latin typeface="Times New Roman"/>
                          <a:ea typeface="ＭＳ 明朝"/>
                          <a:cs typeface="Times New Roman"/>
                        </a:rPr>
                        <a:t>Adjacent channel selectivity, adjacent channel leakage ratio and so on are given in the example parameters.</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120">
                <a:tc>
                  <a:txBody>
                    <a:bodyPr/>
                    <a:lstStyle/>
                    <a:p>
                      <a:pPr fontAlgn="b">
                        <a:spcAft>
                          <a:spcPts val="0"/>
                        </a:spcAft>
                      </a:pPr>
                      <a:endParaRPr lang="en-GB" sz="1400" kern="100">
                        <a:solidFill>
                          <a:srgbClr val="000000"/>
                        </a:solidFill>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dirty="0">
                          <a:solidFill>
                            <a:srgbClr val="000000"/>
                          </a:solidFill>
                          <a:latin typeface="Times New Roman"/>
                          <a:ea typeface="MS PGothic"/>
                          <a:cs typeface="Times New Roman"/>
                        </a:rPr>
                        <a:t>Number of TVBD(s) which may use the target  frequency channel #(</a:t>
                      </a:r>
                      <a:r>
                        <a:rPr lang="en-GB" sz="1400" kern="100" dirty="0">
                          <a:solidFill>
                            <a:srgbClr val="000000"/>
                          </a:solidFill>
                          <a:latin typeface="Times New Roman"/>
                          <a:ea typeface="ＭＳ 明朝"/>
                          <a:cs typeface="Times New Roman"/>
                        </a:rPr>
                        <a:t> </a:t>
                      </a:r>
                      <a:r>
                        <a:rPr lang="en-GB" sz="1400" kern="100" dirty="0" smtClean="0">
                          <a:solidFill>
                            <a:srgbClr val="000000"/>
                          </a:solidFill>
                          <a:latin typeface="Times New Roman"/>
                          <a:ea typeface="ＭＳ 明朝"/>
                          <a:cs typeface="Times New Roman"/>
                        </a:rPr>
                        <a:t> ) </a:t>
                      </a:r>
                      <a:r>
                        <a:rPr lang="en-GB" sz="1400" kern="100" dirty="0">
                          <a:solidFill>
                            <a:srgbClr val="000000"/>
                          </a:solidFill>
                          <a:latin typeface="Times New Roman"/>
                          <a:ea typeface="MS PGothic"/>
                          <a:cs typeface="Times New Roman"/>
                        </a:rPr>
                        <a:t>simultaneously</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120">
                <a:tc>
                  <a:txBody>
                    <a:bodyPr/>
                    <a:lstStyle/>
                    <a:p>
                      <a:pPr fontAlgn="b">
                        <a:spcAft>
                          <a:spcPts val="0"/>
                        </a:spcAft>
                      </a:pPr>
                      <a:endParaRPr lang="en-GB" sz="1400" kern="100">
                        <a:solidFill>
                          <a:srgbClr val="000000"/>
                        </a:solidFill>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3400" indent="-533400" fontAlgn="b">
                        <a:spcAft>
                          <a:spcPts val="0"/>
                        </a:spcAft>
                      </a:pPr>
                      <a:r>
                        <a:rPr lang="en-GB" sz="1400" kern="100" dirty="0">
                          <a:solidFill>
                            <a:srgbClr val="000000"/>
                          </a:solidFill>
                          <a:latin typeface="Times New Roman"/>
                          <a:ea typeface="MS PGothic"/>
                          <a:cs typeface="Times New Roman"/>
                        </a:rPr>
                        <a:t>Number of TVBD(s) which may use the </a:t>
                      </a:r>
                      <a:endParaRPr lang="ja-JP" sz="1400" kern="100" dirty="0">
                        <a:latin typeface="Times New Roman"/>
                        <a:ea typeface="ＭＳ 明朝"/>
                        <a:cs typeface="Times New Roman"/>
                      </a:endParaRPr>
                    </a:p>
                    <a:p>
                      <a:pPr marL="533400" indent="-533400" fontAlgn="b">
                        <a:spcAft>
                          <a:spcPts val="0"/>
                        </a:spcAft>
                      </a:pPr>
                      <a:r>
                        <a:rPr lang="en-GB" sz="1400" kern="100" dirty="0">
                          <a:solidFill>
                            <a:srgbClr val="000000"/>
                          </a:solidFill>
                          <a:latin typeface="Times New Roman"/>
                          <a:ea typeface="MS PGothic"/>
                          <a:cs typeface="Times New Roman"/>
                        </a:rPr>
                        <a:t>target frequency channel #(</a:t>
                      </a:r>
                      <a:r>
                        <a:rPr lang="en-GB" sz="1400" kern="100" dirty="0">
                          <a:solidFill>
                            <a:srgbClr val="000000"/>
                          </a:solidFill>
                          <a:latin typeface="Times New Roman"/>
                          <a:ea typeface="ＭＳ 明朝"/>
                          <a:cs typeface="Times New Roman"/>
                        </a:rPr>
                        <a:t> </a:t>
                      </a:r>
                      <a:r>
                        <a:rPr lang="en-GB" sz="1400" kern="100" dirty="0" smtClean="0">
                          <a:solidFill>
                            <a:srgbClr val="000000"/>
                          </a:solidFill>
                          <a:latin typeface="Times New Roman"/>
                          <a:ea typeface="ＭＳ 明朝"/>
                          <a:cs typeface="Times New Roman"/>
                        </a:rPr>
                        <a:t>  ) </a:t>
                      </a:r>
                      <a:r>
                        <a:rPr lang="en-GB" sz="1400" kern="100" dirty="0">
                          <a:solidFill>
                            <a:srgbClr val="000000"/>
                          </a:solidFill>
                          <a:latin typeface="Times New Roman"/>
                          <a:ea typeface="MS PGothic"/>
                          <a:cs typeface="Times New Roman"/>
                        </a:rPr>
                        <a:t>simultaneously</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120">
                <a:tc>
                  <a:txBody>
                    <a:bodyPr/>
                    <a:lstStyle/>
                    <a:p>
                      <a:pPr fontAlgn="b">
                        <a:spcAft>
                          <a:spcPts val="0"/>
                        </a:spcAft>
                      </a:pPr>
                      <a:endParaRPr lang="en-GB" sz="1400" kern="100">
                        <a:solidFill>
                          <a:srgbClr val="000000"/>
                        </a:solidFill>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dirty="0">
                          <a:solidFill>
                            <a:srgbClr val="000000"/>
                          </a:solidFill>
                          <a:latin typeface="Times New Roman"/>
                          <a:ea typeface="MS PGothic"/>
                          <a:cs typeface="Times New Roman"/>
                        </a:rPr>
                        <a:t>Number of neighbour channel(s) for the target  frequency channel #</a:t>
                      </a:r>
                      <a:r>
                        <a:rPr lang="en-GB" sz="1400" kern="100" dirty="0">
                          <a:solidFill>
                            <a:srgbClr val="000000"/>
                          </a:solidFill>
                          <a:latin typeface="Times New Roman"/>
                          <a:ea typeface="ＭＳ 明朝"/>
                          <a:cs typeface="Times New Roman"/>
                        </a:rPr>
                        <a:t>  being considered </a:t>
                      </a:r>
                      <a:r>
                        <a:rPr lang="en-GB" sz="1400" kern="100" dirty="0">
                          <a:solidFill>
                            <a:srgbClr val="000000"/>
                          </a:solidFill>
                          <a:latin typeface="Times New Roman"/>
                          <a:ea typeface="MS PGothic"/>
                          <a:cs typeface="Times New Roman"/>
                        </a:rPr>
                        <a:t>in calculating aggregated mutual interference power level</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Object 38"/>
          <p:cNvGraphicFramePr>
            <a:graphicFrameLocks noChangeAspect="1"/>
          </p:cNvGraphicFramePr>
          <p:nvPr/>
        </p:nvGraphicFramePr>
        <p:xfrm>
          <a:off x="304800" y="2133600"/>
          <a:ext cx="857250" cy="238125"/>
        </p:xfrm>
        <a:graphic>
          <a:graphicData uri="http://schemas.openxmlformats.org/presentationml/2006/ole">
            <p:oleObj spid="_x0000_s35841" name="Equation" r:id="rId3" imgW="888614" imgH="241195" progId="">
              <p:embed/>
            </p:oleObj>
          </a:graphicData>
        </a:graphic>
      </p:graphicFrame>
      <p:graphicFrame>
        <p:nvGraphicFramePr>
          <p:cNvPr id="10" name="Object 37"/>
          <p:cNvGraphicFramePr>
            <a:graphicFrameLocks noChangeAspect="1"/>
          </p:cNvGraphicFramePr>
          <p:nvPr/>
        </p:nvGraphicFramePr>
        <p:xfrm>
          <a:off x="6133780" y="3215768"/>
          <a:ext cx="85725" cy="161925"/>
        </p:xfrm>
        <a:graphic>
          <a:graphicData uri="http://schemas.openxmlformats.org/presentationml/2006/ole">
            <p:oleObj spid="_x0000_s35842" name="Equation" r:id="rId4" imgW="88707" imgH="164742" progId="">
              <p:embed/>
            </p:oleObj>
          </a:graphicData>
        </a:graphic>
      </p:graphicFrame>
      <p:graphicFrame>
        <p:nvGraphicFramePr>
          <p:cNvPr id="11" name="Object 36"/>
          <p:cNvGraphicFramePr>
            <a:graphicFrameLocks noChangeAspect="1"/>
          </p:cNvGraphicFramePr>
          <p:nvPr/>
        </p:nvGraphicFramePr>
        <p:xfrm>
          <a:off x="7901748" y="3200400"/>
          <a:ext cx="104775" cy="200025"/>
        </p:xfrm>
        <a:graphic>
          <a:graphicData uri="http://schemas.openxmlformats.org/presentationml/2006/ole">
            <p:oleObj spid="_x0000_s35843" name="Equation" r:id="rId5" imgW="127000" imgH="190500" progId="">
              <p:embed/>
            </p:oleObj>
          </a:graphicData>
        </a:graphic>
      </p:graphicFrame>
      <p:graphicFrame>
        <p:nvGraphicFramePr>
          <p:cNvPr id="12" name="Object 35"/>
          <p:cNvGraphicFramePr>
            <a:graphicFrameLocks noChangeAspect="1"/>
          </p:cNvGraphicFramePr>
          <p:nvPr/>
        </p:nvGraphicFramePr>
        <p:xfrm>
          <a:off x="304800" y="2743200"/>
          <a:ext cx="590550" cy="238125"/>
        </p:xfrm>
        <a:graphic>
          <a:graphicData uri="http://schemas.openxmlformats.org/presentationml/2006/ole">
            <p:oleObj spid="_x0000_s35844" name="Equation" r:id="rId6" imgW="609336" imgH="241195" progId="">
              <p:embed/>
            </p:oleObj>
          </a:graphicData>
        </a:graphic>
      </p:graphicFrame>
      <p:graphicFrame>
        <p:nvGraphicFramePr>
          <p:cNvPr id="13" name="Object 34"/>
          <p:cNvGraphicFramePr>
            <a:graphicFrameLocks noChangeAspect="1"/>
          </p:cNvGraphicFramePr>
          <p:nvPr/>
        </p:nvGraphicFramePr>
        <p:xfrm>
          <a:off x="3413632" y="3758373"/>
          <a:ext cx="104775" cy="180975"/>
        </p:xfrm>
        <a:graphic>
          <a:graphicData uri="http://schemas.openxmlformats.org/presentationml/2006/ole">
            <p:oleObj spid="_x0000_s35845" name="Equation" r:id="rId7" imgW="126725" imgH="177415" progId="">
              <p:embed/>
            </p:oleObj>
          </a:graphicData>
        </a:graphic>
      </p:graphicFrame>
      <p:graphicFrame>
        <p:nvGraphicFramePr>
          <p:cNvPr id="14" name="Object 33"/>
          <p:cNvGraphicFramePr>
            <a:graphicFrameLocks noChangeAspect="1"/>
          </p:cNvGraphicFramePr>
          <p:nvPr/>
        </p:nvGraphicFramePr>
        <p:xfrm>
          <a:off x="6225988" y="5895975"/>
          <a:ext cx="104775" cy="200025"/>
        </p:xfrm>
        <a:graphic>
          <a:graphicData uri="http://schemas.openxmlformats.org/presentationml/2006/ole">
            <p:oleObj spid="_x0000_s35846" name="Equation" r:id="rId8" imgW="127000" imgH="190500" progId="">
              <p:embed/>
            </p:oleObj>
          </a:graphicData>
        </a:graphic>
      </p:graphicFrame>
      <p:graphicFrame>
        <p:nvGraphicFramePr>
          <p:cNvPr id="15" name="Object 32"/>
          <p:cNvGraphicFramePr>
            <a:graphicFrameLocks noChangeAspect="1"/>
          </p:cNvGraphicFramePr>
          <p:nvPr/>
        </p:nvGraphicFramePr>
        <p:xfrm>
          <a:off x="304800" y="3200400"/>
          <a:ext cx="714375" cy="238125"/>
        </p:xfrm>
        <a:graphic>
          <a:graphicData uri="http://schemas.openxmlformats.org/presentationml/2006/ole">
            <p:oleObj spid="_x0000_s35847" name="Equation" r:id="rId9" imgW="711200" imgH="241300" progId="">
              <p:embed/>
            </p:oleObj>
          </a:graphicData>
        </a:graphic>
      </p:graphicFrame>
      <p:graphicFrame>
        <p:nvGraphicFramePr>
          <p:cNvPr id="16" name="Object 31"/>
          <p:cNvGraphicFramePr>
            <a:graphicFrameLocks noChangeAspect="1"/>
          </p:cNvGraphicFramePr>
          <p:nvPr/>
        </p:nvGraphicFramePr>
        <p:xfrm>
          <a:off x="3048000" y="4086225"/>
          <a:ext cx="104775" cy="180975"/>
        </p:xfrm>
        <a:graphic>
          <a:graphicData uri="http://schemas.openxmlformats.org/presentationml/2006/ole">
            <p:oleObj spid="_x0000_s35848" name="Equation" r:id="rId10" imgW="126725" imgH="177415" progId="">
              <p:embed/>
            </p:oleObj>
          </a:graphicData>
        </a:graphic>
      </p:graphicFrame>
      <p:graphicFrame>
        <p:nvGraphicFramePr>
          <p:cNvPr id="17" name="Object 30"/>
          <p:cNvGraphicFramePr>
            <a:graphicFrameLocks noChangeAspect="1"/>
          </p:cNvGraphicFramePr>
          <p:nvPr/>
        </p:nvGraphicFramePr>
        <p:xfrm>
          <a:off x="6248400" y="2286000"/>
          <a:ext cx="85725" cy="161925"/>
        </p:xfrm>
        <a:graphic>
          <a:graphicData uri="http://schemas.openxmlformats.org/presentationml/2006/ole">
            <p:oleObj spid="_x0000_s35849" name="Equation" r:id="rId11" imgW="88707" imgH="164742" progId="">
              <p:embed/>
            </p:oleObj>
          </a:graphicData>
        </a:graphic>
      </p:graphicFrame>
      <p:graphicFrame>
        <p:nvGraphicFramePr>
          <p:cNvPr id="18" name="Object 29"/>
          <p:cNvGraphicFramePr>
            <a:graphicFrameLocks noChangeAspect="1"/>
          </p:cNvGraphicFramePr>
          <p:nvPr/>
        </p:nvGraphicFramePr>
        <p:xfrm>
          <a:off x="8802941" y="3749168"/>
          <a:ext cx="104775" cy="200025"/>
        </p:xfrm>
        <a:graphic>
          <a:graphicData uri="http://schemas.openxmlformats.org/presentationml/2006/ole">
            <p:oleObj spid="_x0000_s35850" name="Equation" r:id="rId12" imgW="126720" imgH="190440" progId="">
              <p:embed/>
            </p:oleObj>
          </a:graphicData>
        </a:graphic>
      </p:graphicFrame>
      <p:graphicFrame>
        <p:nvGraphicFramePr>
          <p:cNvPr id="19" name="Object 28"/>
          <p:cNvGraphicFramePr>
            <a:graphicFrameLocks noChangeAspect="1"/>
          </p:cNvGraphicFramePr>
          <p:nvPr/>
        </p:nvGraphicFramePr>
        <p:xfrm>
          <a:off x="295275" y="3505200"/>
          <a:ext cx="1000125" cy="238125"/>
        </p:xfrm>
        <a:graphic>
          <a:graphicData uri="http://schemas.openxmlformats.org/presentationml/2006/ole">
            <p:oleObj spid="_x0000_s35851" name="Equation" r:id="rId13" imgW="990170" imgH="241195" progId="">
              <p:embed/>
            </p:oleObj>
          </a:graphicData>
        </a:graphic>
      </p:graphicFrame>
      <p:graphicFrame>
        <p:nvGraphicFramePr>
          <p:cNvPr id="20" name="Object 27"/>
          <p:cNvGraphicFramePr>
            <a:graphicFrameLocks noChangeAspect="1"/>
          </p:cNvGraphicFramePr>
          <p:nvPr/>
        </p:nvGraphicFramePr>
        <p:xfrm>
          <a:off x="3352800" y="3200400"/>
          <a:ext cx="104775" cy="180975"/>
        </p:xfrm>
        <a:graphic>
          <a:graphicData uri="http://schemas.openxmlformats.org/presentationml/2006/ole">
            <p:oleObj spid="_x0000_s35852" name="Equation" r:id="rId14" imgW="126725" imgH="177415" progId="">
              <p:embed/>
            </p:oleObj>
          </a:graphicData>
        </a:graphic>
      </p:graphicFrame>
      <p:graphicFrame>
        <p:nvGraphicFramePr>
          <p:cNvPr id="21" name="Object 26"/>
          <p:cNvGraphicFramePr>
            <a:graphicFrameLocks noChangeAspect="1"/>
          </p:cNvGraphicFramePr>
          <p:nvPr/>
        </p:nvGraphicFramePr>
        <p:xfrm>
          <a:off x="3352800" y="4086225"/>
          <a:ext cx="200025" cy="180975"/>
        </p:xfrm>
        <a:graphic>
          <a:graphicData uri="http://schemas.openxmlformats.org/presentationml/2006/ole">
            <p:oleObj spid="_x0000_s35853" name="Equation" r:id="rId15" imgW="190087" imgH="177415" progId="">
              <p:embed/>
            </p:oleObj>
          </a:graphicData>
        </a:graphic>
      </p:graphicFrame>
      <p:graphicFrame>
        <p:nvGraphicFramePr>
          <p:cNvPr id="22" name="Object 25"/>
          <p:cNvGraphicFramePr>
            <a:graphicFrameLocks noChangeAspect="1"/>
          </p:cNvGraphicFramePr>
          <p:nvPr/>
        </p:nvGraphicFramePr>
        <p:xfrm>
          <a:off x="8305800" y="2286000"/>
          <a:ext cx="104775" cy="200025"/>
        </p:xfrm>
        <a:graphic>
          <a:graphicData uri="http://schemas.openxmlformats.org/presentationml/2006/ole">
            <p:oleObj spid="_x0000_s35854" name="Equation" r:id="rId16" imgW="127000" imgH="190500" progId="">
              <p:embed/>
            </p:oleObj>
          </a:graphicData>
        </a:graphic>
      </p:graphicFrame>
      <p:graphicFrame>
        <p:nvGraphicFramePr>
          <p:cNvPr id="23" name="Object 24"/>
          <p:cNvGraphicFramePr>
            <a:graphicFrameLocks noChangeAspect="1"/>
          </p:cNvGraphicFramePr>
          <p:nvPr/>
        </p:nvGraphicFramePr>
        <p:xfrm>
          <a:off x="6522464" y="3542980"/>
          <a:ext cx="161925" cy="200025"/>
        </p:xfrm>
        <a:graphic>
          <a:graphicData uri="http://schemas.openxmlformats.org/presentationml/2006/ole">
            <p:oleObj spid="_x0000_s35855" name="Equation" r:id="rId17" imgW="165172" imgH="190583" progId="">
              <p:embed/>
            </p:oleObj>
          </a:graphicData>
        </a:graphic>
      </p:graphicFrame>
      <p:graphicFrame>
        <p:nvGraphicFramePr>
          <p:cNvPr id="24" name="Object 23"/>
          <p:cNvGraphicFramePr>
            <a:graphicFrameLocks noChangeAspect="1"/>
          </p:cNvGraphicFramePr>
          <p:nvPr/>
        </p:nvGraphicFramePr>
        <p:xfrm>
          <a:off x="304800" y="3800475"/>
          <a:ext cx="1057275" cy="238125"/>
        </p:xfrm>
        <a:graphic>
          <a:graphicData uri="http://schemas.openxmlformats.org/presentationml/2006/ole">
            <p:oleObj spid="_x0000_s35856" name="Equation" r:id="rId18" imgW="1091726" imgH="241195" progId="">
              <p:embed/>
            </p:oleObj>
          </a:graphicData>
        </a:graphic>
      </p:graphicFrame>
      <p:graphicFrame>
        <p:nvGraphicFramePr>
          <p:cNvPr id="25" name="Object 22"/>
          <p:cNvGraphicFramePr>
            <a:graphicFrameLocks noChangeAspect="1"/>
          </p:cNvGraphicFramePr>
          <p:nvPr/>
        </p:nvGraphicFramePr>
        <p:xfrm>
          <a:off x="4145536" y="2560064"/>
          <a:ext cx="104775" cy="180975"/>
        </p:xfrm>
        <a:graphic>
          <a:graphicData uri="http://schemas.openxmlformats.org/presentationml/2006/ole">
            <p:oleObj spid="_x0000_s35857" name="Equation" r:id="rId19" imgW="126725" imgH="177415" progId="">
              <p:embed/>
            </p:oleObj>
          </a:graphicData>
        </a:graphic>
      </p:graphicFrame>
      <p:graphicFrame>
        <p:nvGraphicFramePr>
          <p:cNvPr id="26" name="Object 21"/>
          <p:cNvGraphicFramePr>
            <a:graphicFrameLocks noChangeAspect="1"/>
          </p:cNvGraphicFramePr>
          <p:nvPr/>
        </p:nvGraphicFramePr>
        <p:xfrm>
          <a:off x="4214052" y="3535936"/>
          <a:ext cx="200025" cy="180975"/>
        </p:xfrm>
        <a:graphic>
          <a:graphicData uri="http://schemas.openxmlformats.org/presentationml/2006/ole">
            <p:oleObj spid="_x0000_s35858" name="Equation" r:id="rId20" imgW="190087" imgH="177415" progId="">
              <p:embed/>
            </p:oleObj>
          </a:graphicData>
        </a:graphic>
      </p:graphicFrame>
      <p:graphicFrame>
        <p:nvGraphicFramePr>
          <p:cNvPr id="27" name="Object 20"/>
          <p:cNvGraphicFramePr>
            <a:graphicFrameLocks noChangeAspect="1"/>
          </p:cNvGraphicFramePr>
          <p:nvPr/>
        </p:nvGraphicFramePr>
        <p:xfrm>
          <a:off x="6766432" y="3763896"/>
          <a:ext cx="85725" cy="161925"/>
        </p:xfrm>
        <a:graphic>
          <a:graphicData uri="http://schemas.openxmlformats.org/presentationml/2006/ole">
            <p:oleObj spid="_x0000_s35859" name="Equation" r:id="rId21" imgW="88707" imgH="164742" progId="">
              <p:embed/>
            </p:oleObj>
          </a:graphicData>
        </a:graphic>
      </p:graphicFrame>
      <p:graphicFrame>
        <p:nvGraphicFramePr>
          <p:cNvPr id="28" name="Object 19"/>
          <p:cNvGraphicFramePr>
            <a:graphicFrameLocks noChangeAspect="1"/>
          </p:cNvGraphicFramePr>
          <p:nvPr/>
        </p:nvGraphicFramePr>
        <p:xfrm>
          <a:off x="5381625" y="4067175"/>
          <a:ext cx="104775" cy="200025"/>
        </p:xfrm>
        <a:graphic>
          <a:graphicData uri="http://schemas.openxmlformats.org/presentationml/2006/ole">
            <p:oleObj spid="_x0000_s35860" name="Equation" r:id="rId22" imgW="127000" imgH="190500" progId="">
              <p:embed/>
            </p:oleObj>
          </a:graphicData>
        </a:graphic>
      </p:graphicFrame>
      <p:graphicFrame>
        <p:nvGraphicFramePr>
          <p:cNvPr id="29" name="Object 18"/>
          <p:cNvGraphicFramePr>
            <a:graphicFrameLocks noChangeAspect="1"/>
          </p:cNvGraphicFramePr>
          <p:nvPr/>
        </p:nvGraphicFramePr>
        <p:xfrm>
          <a:off x="3343275" y="5684904"/>
          <a:ext cx="161925" cy="200025"/>
        </p:xfrm>
        <a:graphic>
          <a:graphicData uri="http://schemas.openxmlformats.org/presentationml/2006/ole">
            <p:oleObj spid="_x0000_s35861" name="Equation" r:id="rId23" imgW="165172" imgH="190583" progId="">
              <p:embed/>
            </p:oleObj>
          </a:graphicData>
        </a:graphic>
      </p:graphicFrame>
      <p:graphicFrame>
        <p:nvGraphicFramePr>
          <p:cNvPr id="30" name="Object 17"/>
          <p:cNvGraphicFramePr>
            <a:graphicFrameLocks noChangeAspect="1"/>
          </p:cNvGraphicFramePr>
          <p:nvPr/>
        </p:nvGraphicFramePr>
        <p:xfrm>
          <a:off x="304800" y="4114800"/>
          <a:ext cx="1000125" cy="276225"/>
        </p:xfrm>
        <a:graphic>
          <a:graphicData uri="http://schemas.openxmlformats.org/presentationml/2006/ole">
            <p:oleObj spid="_x0000_s35862" name="Equation" r:id="rId24" imgW="1028700" imgH="279400" progId="">
              <p:embed/>
            </p:oleObj>
          </a:graphicData>
        </a:graphic>
      </p:graphicFrame>
      <p:graphicFrame>
        <p:nvGraphicFramePr>
          <p:cNvPr id="31" name="Object 16"/>
          <p:cNvGraphicFramePr>
            <a:graphicFrameLocks noChangeAspect="1"/>
          </p:cNvGraphicFramePr>
          <p:nvPr/>
        </p:nvGraphicFramePr>
        <p:xfrm>
          <a:off x="4544705" y="3535936"/>
          <a:ext cx="104775" cy="180975"/>
        </p:xfrm>
        <a:graphic>
          <a:graphicData uri="http://schemas.openxmlformats.org/presentationml/2006/ole">
            <p:oleObj spid="_x0000_s35863" name="Equation" r:id="rId25" imgW="126725" imgH="177415" progId="">
              <p:embed/>
            </p:oleObj>
          </a:graphicData>
        </a:graphic>
      </p:graphicFrame>
      <p:graphicFrame>
        <p:nvGraphicFramePr>
          <p:cNvPr id="32" name="Object 15"/>
          <p:cNvGraphicFramePr>
            <a:graphicFrameLocks noChangeAspect="1"/>
          </p:cNvGraphicFramePr>
          <p:nvPr/>
        </p:nvGraphicFramePr>
        <p:xfrm>
          <a:off x="3634548" y="3764536"/>
          <a:ext cx="200025" cy="180975"/>
        </p:xfrm>
        <a:graphic>
          <a:graphicData uri="http://schemas.openxmlformats.org/presentationml/2006/ole">
            <p:oleObj spid="_x0000_s35864" name="Equation" r:id="rId26" imgW="190087" imgH="177415" progId="">
              <p:embed/>
            </p:oleObj>
          </a:graphicData>
        </a:graphic>
      </p:graphicFrame>
      <p:graphicFrame>
        <p:nvGraphicFramePr>
          <p:cNvPr id="33" name="Object 14"/>
          <p:cNvGraphicFramePr>
            <a:graphicFrameLocks noChangeAspect="1"/>
          </p:cNvGraphicFramePr>
          <p:nvPr/>
        </p:nvGraphicFramePr>
        <p:xfrm>
          <a:off x="6834948" y="3535936"/>
          <a:ext cx="104775" cy="200025"/>
        </p:xfrm>
        <a:graphic>
          <a:graphicData uri="http://schemas.openxmlformats.org/presentationml/2006/ole">
            <p:oleObj spid="_x0000_s35865" name="Equation" r:id="rId27" imgW="127000" imgH="190500" progId="">
              <p:embed/>
            </p:oleObj>
          </a:graphicData>
        </a:graphic>
      </p:graphicFrame>
      <p:graphicFrame>
        <p:nvGraphicFramePr>
          <p:cNvPr id="34" name="Object 13"/>
          <p:cNvGraphicFramePr>
            <a:graphicFrameLocks noChangeAspect="1"/>
          </p:cNvGraphicFramePr>
          <p:nvPr/>
        </p:nvGraphicFramePr>
        <p:xfrm>
          <a:off x="5334000" y="4495800"/>
          <a:ext cx="161925" cy="200025"/>
        </p:xfrm>
        <a:graphic>
          <a:graphicData uri="http://schemas.openxmlformats.org/presentationml/2006/ole">
            <p:oleObj spid="_x0000_s35866" name="Equation" r:id="rId28" imgW="165172" imgH="190583" progId="">
              <p:embed/>
            </p:oleObj>
          </a:graphicData>
        </a:graphic>
      </p:graphicFrame>
      <p:graphicFrame>
        <p:nvGraphicFramePr>
          <p:cNvPr id="35" name="Object 12"/>
          <p:cNvGraphicFramePr>
            <a:graphicFrameLocks noChangeAspect="1"/>
          </p:cNvGraphicFramePr>
          <p:nvPr/>
        </p:nvGraphicFramePr>
        <p:xfrm>
          <a:off x="304800" y="4648200"/>
          <a:ext cx="876300" cy="238125"/>
        </p:xfrm>
        <a:graphic>
          <a:graphicData uri="http://schemas.openxmlformats.org/presentationml/2006/ole">
            <p:oleObj spid="_x0000_s35867" name="Equation" r:id="rId29" imgW="862851" imgH="241091" progId="">
              <p:embed/>
            </p:oleObj>
          </a:graphicData>
        </a:graphic>
      </p:graphicFrame>
      <p:graphicFrame>
        <p:nvGraphicFramePr>
          <p:cNvPr id="36" name="Object 11"/>
          <p:cNvGraphicFramePr>
            <a:graphicFrameLocks noChangeAspect="1"/>
          </p:cNvGraphicFramePr>
          <p:nvPr/>
        </p:nvGraphicFramePr>
        <p:xfrm>
          <a:off x="2895600" y="4495800"/>
          <a:ext cx="200025" cy="180975"/>
        </p:xfrm>
        <a:graphic>
          <a:graphicData uri="http://schemas.openxmlformats.org/presentationml/2006/ole">
            <p:oleObj spid="_x0000_s35868" name="Equation" r:id="rId30" imgW="190087" imgH="177415" progId="">
              <p:embed/>
            </p:oleObj>
          </a:graphicData>
        </a:graphic>
      </p:graphicFrame>
      <p:graphicFrame>
        <p:nvGraphicFramePr>
          <p:cNvPr id="37" name="Object 10"/>
          <p:cNvGraphicFramePr>
            <a:graphicFrameLocks noChangeAspect="1"/>
          </p:cNvGraphicFramePr>
          <p:nvPr/>
        </p:nvGraphicFramePr>
        <p:xfrm>
          <a:off x="5638800" y="4067175"/>
          <a:ext cx="161925" cy="200025"/>
        </p:xfrm>
        <a:graphic>
          <a:graphicData uri="http://schemas.openxmlformats.org/presentationml/2006/ole">
            <p:oleObj spid="_x0000_s35869" name="Equation" r:id="rId31" imgW="165172" imgH="190583" progId="">
              <p:embed/>
            </p:oleObj>
          </a:graphicData>
        </a:graphic>
      </p:graphicFrame>
      <p:graphicFrame>
        <p:nvGraphicFramePr>
          <p:cNvPr id="39" name="Object 8"/>
          <p:cNvGraphicFramePr>
            <a:graphicFrameLocks noChangeAspect="1"/>
          </p:cNvGraphicFramePr>
          <p:nvPr/>
        </p:nvGraphicFramePr>
        <p:xfrm>
          <a:off x="304800" y="5181600"/>
          <a:ext cx="238125" cy="209550"/>
        </p:xfrm>
        <a:graphic>
          <a:graphicData uri="http://schemas.openxmlformats.org/presentationml/2006/ole">
            <p:oleObj spid="_x0000_s35871" name="Equation" r:id="rId32" imgW="241195" imgH="241195" progId="">
              <p:embed/>
            </p:oleObj>
          </a:graphicData>
        </a:graphic>
      </p:graphicFrame>
      <p:graphicFrame>
        <p:nvGraphicFramePr>
          <p:cNvPr id="40" name="Object 7"/>
          <p:cNvGraphicFramePr>
            <a:graphicFrameLocks noChangeAspect="1"/>
          </p:cNvGraphicFramePr>
          <p:nvPr/>
        </p:nvGraphicFramePr>
        <p:xfrm>
          <a:off x="5920548" y="2560064"/>
          <a:ext cx="104775" cy="200025"/>
        </p:xfrm>
        <a:graphic>
          <a:graphicData uri="http://schemas.openxmlformats.org/presentationml/2006/ole">
            <p:oleObj spid="_x0000_s35872" name="Equation" r:id="rId33" imgW="127000" imgH="190500" progId="">
              <p:embed/>
            </p:oleObj>
          </a:graphicData>
        </a:graphic>
      </p:graphicFrame>
      <p:graphicFrame>
        <p:nvGraphicFramePr>
          <p:cNvPr id="41" name="Object 6"/>
          <p:cNvGraphicFramePr>
            <a:graphicFrameLocks noChangeAspect="1"/>
          </p:cNvGraphicFramePr>
          <p:nvPr/>
        </p:nvGraphicFramePr>
        <p:xfrm>
          <a:off x="304800" y="5562600"/>
          <a:ext cx="238125" cy="238125"/>
        </p:xfrm>
        <a:graphic>
          <a:graphicData uri="http://schemas.openxmlformats.org/presentationml/2006/ole">
            <p:oleObj spid="_x0000_s35873" name="Equation" r:id="rId34" imgW="241195" imgH="241195" progId="">
              <p:embed/>
            </p:oleObj>
          </a:graphicData>
        </a:graphic>
      </p:graphicFrame>
      <p:graphicFrame>
        <p:nvGraphicFramePr>
          <p:cNvPr id="42" name="Object 5"/>
          <p:cNvGraphicFramePr>
            <a:graphicFrameLocks noChangeAspect="1"/>
          </p:cNvGraphicFramePr>
          <p:nvPr/>
        </p:nvGraphicFramePr>
        <p:xfrm>
          <a:off x="8541444" y="3748528"/>
          <a:ext cx="161925" cy="200025"/>
        </p:xfrm>
        <a:graphic>
          <a:graphicData uri="http://schemas.openxmlformats.org/presentationml/2006/ole">
            <p:oleObj spid="_x0000_s35874" name="Equation" r:id="rId35" imgW="165172" imgH="190583" progId="">
              <p:embed/>
            </p:oleObj>
          </a:graphicData>
        </a:graphic>
      </p:graphicFrame>
      <p:graphicFrame>
        <p:nvGraphicFramePr>
          <p:cNvPr id="43" name="Object 4"/>
          <p:cNvGraphicFramePr>
            <a:graphicFrameLocks noChangeAspect="1"/>
          </p:cNvGraphicFramePr>
          <p:nvPr/>
        </p:nvGraphicFramePr>
        <p:xfrm>
          <a:off x="304800" y="5943600"/>
          <a:ext cx="200025" cy="238125"/>
        </p:xfrm>
        <a:graphic>
          <a:graphicData uri="http://schemas.openxmlformats.org/presentationml/2006/ole">
            <p:oleObj spid="_x0000_s35875" name="Equation" r:id="rId36" imgW="190417" imgH="241195" progId="">
              <p:embed/>
            </p:oleObj>
          </a:graphicData>
        </a:graphic>
      </p:graphicFrame>
      <p:graphicFrame>
        <p:nvGraphicFramePr>
          <p:cNvPr id="44" name="Object 3"/>
          <p:cNvGraphicFramePr>
            <a:graphicFrameLocks noChangeAspect="1"/>
          </p:cNvGraphicFramePr>
          <p:nvPr/>
        </p:nvGraphicFramePr>
        <p:xfrm>
          <a:off x="6298186" y="5149343"/>
          <a:ext cx="133350" cy="200025"/>
        </p:xfrm>
        <a:graphic>
          <a:graphicData uri="http://schemas.openxmlformats.org/presentationml/2006/ole">
            <p:oleObj spid="_x0000_s35876" name="Equation" r:id="rId37" imgW="127000" imgH="190500" progId="">
              <p:embed/>
            </p:oleObj>
          </a:graphicData>
        </a:graphic>
      </p:graphicFrame>
      <p:graphicFrame>
        <p:nvGraphicFramePr>
          <p:cNvPr id="46" name="Object 42"/>
          <p:cNvGraphicFramePr>
            <a:graphicFrameLocks noChangeAspect="1"/>
          </p:cNvGraphicFramePr>
          <p:nvPr/>
        </p:nvGraphicFramePr>
        <p:xfrm>
          <a:off x="7924800" y="4495800"/>
          <a:ext cx="104775" cy="200025"/>
        </p:xfrm>
        <a:graphic>
          <a:graphicData uri="http://schemas.openxmlformats.org/presentationml/2006/ole">
            <p:oleObj spid="_x0000_s35877" name="Equation" r:id="rId38" imgW="127000" imgH="190500" progId="">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Parameters (2)</a:t>
            </a:r>
            <a:endParaRPr kumimoji="1" lang="ja-JP" altLang="en-US" dirty="0"/>
          </a:p>
        </p:txBody>
      </p:sp>
      <p:sp>
        <p:nvSpPr>
          <p:cNvPr id="3" name="コンテンツ プレースホルダ 2"/>
          <p:cNvSpPr>
            <a:spLocks noGrp="1"/>
          </p:cNvSpPr>
          <p:nvPr>
            <p:ph idx="1"/>
          </p:nvPr>
        </p:nvSpPr>
        <p:spPr>
          <a:xfrm>
            <a:off x="304800" y="1524000"/>
            <a:ext cx="8839200" cy="4953000"/>
          </a:xfrm>
        </p:spPr>
        <p:txBody>
          <a:bodyPr/>
          <a:lstStyle/>
          <a:p>
            <a:r>
              <a:rPr lang="en-GB" sz="1800" dirty="0" smtClean="0"/>
              <a:t>Selection criterion of target </a:t>
            </a:r>
            <a:r>
              <a:rPr lang="en-GB" sz="1800" kern="100" dirty="0" smtClean="0">
                <a:solidFill>
                  <a:srgbClr val="000000"/>
                </a:solidFill>
                <a:ea typeface="MS PGothic"/>
                <a:cs typeface="Times New Roman"/>
              </a:rPr>
              <a:t>TVBD(s)  </a:t>
            </a:r>
            <a:endParaRPr lang="en-GB" sz="1800" dirty="0" smtClean="0"/>
          </a:p>
          <a:p>
            <a:pPr lvl="1"/>
            <a:r>
              <a:rPr lang="en-GB" sz="1400" b="0" dirty="0" smtClean="0"/>
              <a:t>The system may only have to consider (active) master TVBD(s) coordinate each (active) TVWS network in the selection of this target TVBD.</a:t>
            </a:r>
          </a:p>
          <a:p>
            <a:pPr lvl="8">
              <a:buNone/>
            </a:pPr>
            <a:endParaRPr lang="en-US" altLang="ja-JP" sz="1400" b="0" dirty="0" smtClean="0"/>
          </a:p>
          <a:p>
            <a:pPr lvl="8">
              <a:buNone/>
            </a:pPr>
            <a:r>
              <a:rPr lang="en-US" altLang="ja-JP" sz="1400" b="0" dirty="0" smtClean="0"/>
              <a:t>		</a:t>
            </a:r>
            <a:endParaRPr lang="ja-JP" altLang="en-US" sz="1400" b="0" dirty="0" smtClean="0"/>
          </a:p>
          <a:p>
            <a:r>
              <a:rPr lang="en-GB" sz="1800" dirty="0" smtClean="0"/>
              <a:t>Selection criterion of positioning information of the target master TVBD(s)</a:t>
            </a:r>
          </a:p>
          <a:p>
            <a:pPr lvl="1"/>
            <a:r>
              <a:rPr lang="en-GB" sz="1400" b="0" dirty="0" smtClean="0"/>
              <a:t>The positioning information of the target TVBD may be the one of the closest slave TVBD or virtual slave TVBD in its network coverage area for the protected contour of incumbent service, if the interference signal in the reference point caused by the transmission of the slave TVBD is larger than the interference signal caused by the transmission of the master TVBD according to these transmission parameters. The “virtual” means here that a slave TVBD is assumed to be in the edge of network coverage area of the master TVBD. In these cases, the transmission parameters of the slave TVBD are used for this calculation step, the reference point of the slave node should be each closest point for the protected contour of the incumbent service.</a:t>
            </a:r>
          </a:p>
          <a:p>
            <a:pPr lvl="8"/>
            <a:endParaRPr lang="en-GB" sz="1400" b="0" dirty="0" smtClean="0"/>
          </a:p>
          <a:p>
            <a:pPr lvl="8"/>
            <a:endParaRPr lang="en-GB" sz="1400" b="0" dirty="0" smtClean="0"/>
          </a:p>
          <a:p>
            <a:r>
              <a:rPr lang="en-GB" sz="1800" dirty="0" smtClean="0"/>
              <a:t>Counting policy of  </a:t>
            </a:r>
            <a:r>
              <a:rPr lang="en-GB" sz="1800" i="1" dirty="0" smtClean="0"/>
              <a:t>M</a:t>
            </a:r>
            <a:r>
              <a:rPr lang="en-GB" sz="1800" dirty="0" smtClean="0"/>
              <a:t>, </a:t>
            </a:r>
            <a:r>
              <a:rPr lang="en-GB" sz="1800" i="1" dirty="0" smtClean="0"/>
              <a:t>N</a:t>
            </a:r>
            <a:r>
              <a:rPr lang="en-GB" sz="1800" dirty="0" smtClean="0"/>
              <a:t> and </a:t>
            </a:r>
            <a:r>
              <a:rPr lang="en-GB" sz="1800" i="1" dirty="0" smtClean="0"/>
              <a:t>O</a:t>
            </a:r>
            <a:r>
              <a:rPr lang="en-GB" sz="1800" dirty="0" smtClean="0"/>
              <a:t> </a:t>
            </a:r>
          </a:p>
          <a:p>
            <a:pPr lvl="1"/>
            <a:r>
              <a:rPr lang="en-GB" sz="1400" b="0" dirty="0" smtClean="0"/>
              <a:t>These numbers may count only active TVWS network coordinated by each active master TVBD.</a:t>
            </a:r>
          </a:p>
          <a:p>
            <a:pPr lvl="1"/>
            <a:endParaRPr lang="en-GB" altLang="ja-JP" sz="1400" dirty="0" smtClean="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7</a:t>
            </a:fld>
            <a:endParaRPr lang="en-US" altLang="ja-JP"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Margin based approach in specifying the maximum output power of TVBDs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8</a:t>
            </a:fld>
            <a:endParaRPr lang="en-US" altLang="ja-JP" dirty="0"/>
          </a:p>
        </p:txBody>
      </p:sp>
      <p:sp>
        <p:nvSpPr>
          <p:cNvPr id="36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6865" name="Object 1"/>
          <p:cNvGraphicFramePr>
            <a:graphicFrameLocks noChangeAspect="1"/>
          </p:cNvGraphicFramePr>
          <p:nvPr/>
        </p:nvGraphicFramePr>
        <p:xfrm>
          <a:off x="1371600" y="2209800"/>
          <a:ext cx="5486400" cy="798286"/>
        </p:xfrm>
        <a:graphic>
          <a:graphicData uri="http://schemas.openxmlformats.org/presentationml/2006/ole">
            <p:oleObj spid="_x0000_s36865" name="Equation" r:id="rId3" imgW="3644900" imgH="533400" progId="">
              <p:embed/>
            </p:oleObj>
          </a:graphicData>
        </a:graphic>
      </p:graphicFrame>
      <p:graphicFrame>
        <p:nvGraphicFramePr>
          <p:cNvPr id="11" name="表 10"/>
          <p:cNvGraphicFramePr>
            <a:graphicFrameLocks noGrp="1"/>
          </p:cNvGraphicFramePr>
          <p:nvPr/>
        </p:nvGraphicFramePr>
        <p:xfrm>
          <a:off x="381000" y="4318000"/>
          <a:ext cx="8686800" cy="1930400"/>
        </p:xfrm>
        <a:graphic>
          <a:graphicData uri="http://schemas.openxmlformats.org/drawingml/2006/table">
            <a:tbl>
              <a:tblPr/>
              <a:tblGrid>
                <a:gridCol w="1066800"/>
                <a:gridCol w="7620000"/>
              </a:tblGrid>
              <a:tr h="177800">
                <a:tc>
                  <a:txBody>
                    <a:bodyPr/>
                    <a:lstStyle/>
                    <a:p>
                      <a:pPr fontAlgn="b">
                        <a:spcAft>
                          <a:spcPts val="0"/>
                        </a:spcAft>
                      </a:pPr>
                      <a:r>
                        <a:rPr lang="en-GB" sz="1400" kern="100" dirty="0">
                          <a:solidFill>
                            <a:srgbClr val="000000"/>
                          </a:solidFill>
                          <a:latin typeface="Times New Roman"/>
                          <a:ea typeface="MS PGothic"/>
                          <a:cs typeface="Times New Roman"/>
                        </a:rPr>
                        <a:t>Parameter</a:t>
                      </a:r>
                      <a:endParaRPr lang="ja-JP" sz="1400" kern="100" dirty="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spcAft>
                          <a:spcPts val="0"/>
                        </a:spcAft>
                      </a:pPr>
                      <a:r>
                        <a:rPr lang="en-GB" sz="1400" kern="100">
                          <a:solidFill>
                            <a:srgbClr val="000000"/>
                          </a:solidFill>
                          <a:latin typeface="Times New Roman"/>
                          <a:ea typeface="MS PGothic"/>
                          <a:cs typeface="Times New Roman"/>
                        </a:rPr>
                        <a:t>Notes</a:t>
                      </a:r>
                      <a:endParaRPr lang="ja-JP" sz="1400" kern="100">
                        <a:latin typeface="Times New Roman"/>
                        <a:ea typeface="ＭＳ 明朝"/>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680">
                <a:tc>
                  <a:txBody>
                    <a:bodyPr/>
                    <a:lstStyle/>
                    <a:p>
                      <a:pPr fontAlgn="b">
                        <a:spcAft>
                          <a:spcPts val="0"/>
                        </a:spcAft>
                      </a:pPr>
                      <a:endParaRPr lang="en-GB" sz="1400" kern="100" dirty="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ja-JP" altLang="en-US" sz="1400" dirty="0" smtClean="0"/>
                        <a:t> </a:t>
                      </a:r>
                      <a:r>
                        <a:rPr lang="en-GB" sz="1400" dirty="0" smtClean="0"/>
                        <a:t>Definition of  </a:t>
                      </a:r>
                      <a:r>
                        <a:rPr lang="en-GB" sz="1400" i="1" dirty="0" smtClean="0"/>
                        <a:t>MI</a:t>
                      </a:r>
                      <a:r>
                        <a:rPr lang="en-GB" sz="1400" dirty="0" smtClean="0"/>
                        <a:t> (Multiple Interference margin) in the section 4.3 of reference [1]: “Multiple interference margin of 3-6 [dB] (depending on the number of the interfaces) that takes account of aggregated interference from multiple (co-channel and adjacent channel ) WSD(White Space Device)s operating in a given area at the same time (3 dB corresponds to 2 interferes, 5 dB – 3 interfaces, 6 dB – 4 interfaces).” </a:t>
                      </a:r>
                      <a:endParaRPr lang="ja-JP" altLang="en-US" sz="1400" dirty="0"/>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240">
                <a:tc>
                  <a:txBody>
                    <a:bodyPr/>
                    <a:lstStyle/>
                    <a:p>
                      <a:pPr fontAlgn="b">
                        <a:spcAft>
                          <a:spcPts val="0"/>
                        </a:spcAft>
                      </a:pPr>
                      <a:endParaRPr lang="en-GB" sz="1400" kern="100">
                        <a:solidFill>
                          <a:srgbClr val="000000"/>
                        </a:solidFill>
                        <a:latin typeface="Times New Roman"/>
                        <a:ea typeface="MS PGothic"/>
                        <a:cs typeface="Times New Roman"/>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GB" altLang="ja-JP" sz="1400" b="0" i="1"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SM (Safety Margin)</a:t>
                      </a:r>
                      <a:r>
                        <a:rPr kumimoji="1" lang="en-GB" altLang="ja-JP"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 means the margin for some estimation errors such as path loss, interference power level and so on.</a:t>
                      </a:r>
                      <a:endParaRPr kumimoji="1" lang="en-GB"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a:txBody>
                  <a:tcPr marL="66502" marR="665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Object 2"/>
          <p:cNvGraphicFramePr>
            <a:graphicFrameLocks noChangeAspect="1"/>
          </p:cNvGraphicFramePr>
          <p:nvPr/>
        </p:nvGraphicFramePr>
        <p:xfrm>
          <a:off x="609600" y="4851399"/>
          <a:ext cx="457200" cy="312821"/>
        </p:xfrm>
        <a:graphic>
          <a:graphicData uri="http://schemas.openxmlformats.org/presentationml/2006/ole">
            <p:oleObj spid="_x0000_s36866" name="Equation" r:id="rId4" imgW="241200" imgH="164880" progId="">
              <p:embed/>
            </p:oleObj>
          </a:graphicData>
        </a:graphic>
      </p:graphicFrame>
      <p:graphicFrame>
        <p:nvGraphicFramePr>
          <p:cNvPr id="7" name="Object 3"/>
          <p:cNvGraphicFramePr>
            <a:graphicFrameLocks noChangeAspect="1"/>
          </p:cNvGraphicFramePr>
          <p:nvPr/>
        </p:nvGraphicFramePr>
        <p:xfrm>
          <a:off x="609600" y="5689600"/>
          <a:ext cx="530225" cy="336550"/>
        </p:xfrm>
        <a:graphic>
          <a:graphicData uri="http://schemas.openxmlformats.org/presentationml/2006/ole">
            <p:oleObj spid="_x0000_s36867" name="Equation" r:id="rId5" imgW="279360" imgH="177480" progId="">
              <p:embed/>
            </p:oleObj>
          </a:graphicData>
        </a:graphic>
      </p:graphicFrame>
      <p:sp>
        <p:nvSpPr>
          <p:cNvPr id="14" name="テキスト ボックス 13"/>
          <p:cNvSpPr txBox="1"/>
          <p:nvPr/>
        </p:nvSpPr>
        <p:spPr>
          <a:xfrm>
            <a:off x="304800" y="1676400"/>
            <a:ext cx="2438400" cy="369332"/>
          </a:xfrm>
          <a:prstGeom prst="rect">
            <a:avLst/>
          </a:prstGeom>
          <a:noFill/>
        </p:spPr>
        <p:txBody>
          <a:bodyPr wrap="square" rtlCol="0">
            <a:spAutoFit/>
          </a:bodyPr>
          <a:lstStyle/>
          <a:p>
            <a:r>
              <a:rPr lang="en-US" altLang="ja-JP" sz="1800" b="1" u="sng" dirty="0" smtClean="0"/>
              <a:t>Calculation </a:t>
            </a:r>
            <a:r>
              <a:rPr kumimoji="1" lang="en-US" altLang="ja-JP" sz="1800" b="1" u="sng" dirty="0" smtClean="0"/>
              <a:t>methods</a:t>
            </a:r>
            <a:endParaRPr kumimoji="1" lang="ja-JP" altLang="en-US" sz="1800" b="1" u="sng" dirty="0"/>
          </a:p>
        </p:txBody>
      </p:sp>
      <p:sp>
        <p:nvSpPr>
          <p:cNvPr id="16" name="テキスト ボックス 15"/>
          <p:cNvSpPr txBox="1"/>
          <p:nvPr/>
        </p:nvSpPr>
        <p:spPr>
          <a:xfrm>
            <a:off x="381000" y="3886200"/>
            <a:ext cx="2438400" cy="369332"/>
          </a:xfrm>
          <a:prstGeom prst="rect">
            <a:avLst/>
          </a:prstGeom>
          <a:noFill/>
        </p:spPr>
        <p:txBody>
          <a:bodyPr wrap="square" rtlCol="0">
            <a:spAutoFit/>
          </a:bodyPr>
          <a:lstStyle/>
          <a:p>
            <a:r>
              <a:rPr lang="en-US" altLang="ja-JP" sz="1800" b="1" u="sng" dirty="0" smtClean="0"/>
              <a:t>Parameters</a:t>
            </a:r>
            <a:endParaRPr kumimoji="1" lang="ja-JP" altLang="en-US" sz="1800" b="1" u="sng" dirty="0"/>
          </a:p>
        </p:txBody>
      </p:sp>
      <p:sp>
        <p:nvSpPr>
          <p:cNvPr id="368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6868" name="Object 4"/>
          <p:cNvGraphicFramePr>
            <a:graphicFrameLocks noChangeAspect="1"/>
          </p:cNvGraphicFramePr>
          <p:nvPr/>
        </p:nvGraphicFramePr>
        <p:xfrm>
          <a:off x="1371600" y="3276600"/>
          <a:ext cx="6134793" cy="685800"/>
        </p:xfrm>
        <a:graphic>
          <a:graphicData uri="http://schemas.openxmlformats.org/presentationml/2006/ole">
            <p:oleObj spid="_x0000_s36868" name="Equation" r:id="rId6" imgW="4711700" imgH="533400" progId="">
              <p:embed/>
            </p:oleObj>
          </a:graphicData>
        </a:graphic>
      </p:graphicFrame>
      <p:sp>
        <p:nvSpPr>
          <p:cNvPr id="19" name="正方形/長方形 18"/>
          <p:cNvSpPr/>
          <p:nvPr/>
        </p:nvSpPr>
        <p:spPr>
          <a:xfrm>
            <a:off x="609600" y="1981200"/>
            <a:ext cx="8001000" cy="276999"/>
          </a:xfrm>
          <a:prstGeom prst="rect">
            <a:avLst/>
          </a:prstGeom>
        </p:spPr>
        <p:txBody>
          <a:bodyPr wrap="square">
            <a:spAutoFit/>
          </a:bodyPr>
          <a:lstStyle/>
          <a:p>
            <a:r>
              <a:rPr lang="en-GB" dirty="0" smtClean="0"/>
              <a:t>If the target TVBD uses the same channel as the usage channel(s) of interfere-victim receiver in the reference point</a:t>
            </a:r>
            <a:endParaRPr lang="ja-JP" altLang="en-US" dirty="0"/>
          </a:p>
        </p:txBody>
      </p:sp>
      <p:sp>
        <p:nvSpPr>
          <p:cNvPr id="36870" name="Rectangle 6"/>
          <p:cNvSpPr>
            <a:spLocks noChangeArrowheads="1"/>
          </p:cNvSpPr>
          <p:nvPr/>
        </p:nvSpPr>
        <p:spPr bwMode="auto">
          <a:xfrm>
            <a:off x="123090" y="3075801"/>
            <a:ext cx="8194616"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1" lang="en-GB" altLang="ja-JP" b="0" i="0" u="none" strike="noStrike" cap="none" normalizeH="0" baseline="0" dirty="0" smtClean="0">
                <a:ln>
                  <a:noFill/>
                </a:ln>
                <a:solidFill>
                  <a:srgbClr val="000000"/>
                </a:solidFill>
                <a:effectLst/>
                <a:latin typeface="Times New Roman" pitchFamily="18" charset="0"/>
                <a:ea typeface="ＭＳ 明朝" pitchFamily="17" charset="-128"/>
                <a:cs typeface="Times New Roman" pitchFamily="18" charset="0"/>
              </a:rPr>
              <a:t>If the target TVBD uses the different channel with the usage channel(s) of interfere-victim receiver in the reference point, </a:t>
            </a:r>
            <a:endParaRPr kumimoji="1" lang="en-GB" altLang="ja-JP" b="0" i="0" u="none" strike="noStrike" cap="none" normalizeH="0" baseline="0" dirty="0" smtClean="0">
              <a:ln>
                <a:noFill/>
              </a:ln>
              <a:solidFill>
                <a:schemeClr val="tx1"/>
              </a:solidFill>
              <a:effectLst/>
              <a:latin typeface="Arial" pitchFamily="34" charset="0"/>
              <a:ea typeface="ＭＳ Ｐゴシック"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33400"/>
            <a:ext cx="9144000" cy="1066800"/>
          </a:xfrm>
        </p:spPr>
        <p:txBody>
          <a:bodyPr/>
          <a:lstStyle/>
          <a:p>
            <a:pPr lvl="2" eaLnBrk="1" hangingPunct="1"/>
            <a:r>
              <a:rPr lang="en-GB" dirty="0" smtClean="0"/>
              <a:t>Maximized approach of TVWS network capacity in specifying the maximum output power of TVBDs</a:t>
            </a:r>
          </a:p>
        </p:txBody>
      </p:sp>
      <p:sp>
        <p:nvSpPr>
          <p:cNvPr id="4" name="日付プレースホルダ 3"/>
          <p:cNvSpPr>
            <a:spLocks noGrp="1"/>
          </p:cNvSpPr>
          <p:nvPr>
            <p:ph type="dt" sz="half" idx="10"/>
          </p:nvPr>
        </p:nvSpPr>
        <p:spPr/>
        <p:txBody>
          <a:bodyPr/>
          <a:lstStyle/>
          <a:p>
            <a:pPr>
              <a:defRPr/>
            </a:pPr>
            <a:r>
              <a:rPr lang="en-US" altLang="ja-JP" smtClean="0"/>
              <a:t>November 2010</a:t>
            </a:r>
            <a:endParaRPr lang="en-US" dirty="0"/>
          </a:p>
        </p:txBody>
      </p:sp>
      <p:sp>
        <p:nvSpPr>
          <p:cNvPr id="5" name="フッター プレースホルダ 4"/>
          <p:cNvSpPr>
            <a:spLocks noGrp="1"/>
          </p:cNvSpPr>
          <p:nvPr>
            <p:ph type="ftr" sz="quarter" idx="11"/>
          </p:nvPr>
        </p:nvSpPr>
        <p:spPr/>
        <p:txBody>
          <a:bodyPr/>
          <a:lstStyle/>
          <a:p>
            <a:pPr>
              <a:defRPr/>
            </a:pPr>
            <a:r>
              <a:rPr lang="en-US" smtClean="0"/>
              <a:t>Ryo SAWAI, Sony Corporation</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D84261C1-2AAF-4DB6-9444-6193A44EE703}" type="slidenum">
              <a:rPr lang="en-US" altLang="ja-JP" smtClean="0"/>
              <a:pPr>
                <a:defRPr/>
              </a:pPr>
              <a:t>9</a:t>
            </a:fld>
            <a:endParaRPr lang="en-US" altLang="ja-JP" dirty="0"/>
          </a:p>
        </p:txBody>
      </p:sp>
      <p:pic>
        <p:nvPicPr>
          <p:cNvPr id="37890" name="Picture 2"/>
          <p:cNvPicPr>
            <a:picLocks noChangeAspect="1" noChangeArrowheads="1"/>
          </p:cNvPicPr>
          <p:nvPr/>
        </p:nvPicPr>
        <p:blipFill>
          <a:blip r:embed="rId2"/>
          <a:srcRect/>
          <a:stretch>
            <a:fillRect/>
          </a:stretch>
        </p:blipFill>
        <p:spPr bwMode="auto">
          <a:xfrm>
            <a:off x="76200" y="1600200"/>
            <a:ext cx="2707194" cy="5105400"/>
          </a:xfrm>
          <a:prstGeom prst="rect">
            <a:avLst/>
          </a:prstGeom>
          <a:solidFill>
            <a:srgbClr val="92D050"/>
          </a:solidFill>
          <a:ln w="9525">
            <a:noFill/>
            <a:miter lim="800000"/>
            <a:headEnd/>
            <a:tailEnd/>
          </a:ln>
          <a:effectLst/>
        </p:spPr>
      </p:pic>
      <p:sp>
        <p:nvSpPr>
          <p:cNvPr id="37954" name="Rectangle 66"/>
          <p:cNvSpPr>
            <a:spLocks noChangeArrowheads="1"/>
          </p:cNvSpPr>
          <p:nvPr/>
        </p:nvSpPr>
        <p:spPr bwMode="auto">
          <a:xfrm>
            <a:off x="2751015" y="1844219"/>
            <a:ext cx="64008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0025" algn="l" defTabSz="914400" rtl="0" eaLnBrk="1" fontAlgn="base" latinLnBrk="0" hangingPunct="1">
              <a:lnSpc>
                <a:spcPct val="100000"/>
              </a:lnSpc>
              <a:spcBef>
                <a:spcPct val="0"/>
              </a:spcBef>
              <a:spcAft>
                <a:spcPct val="0"/>
              </a:spcAft>
              <a:buClrTx/>
              <a:buSzTx/>
              <a:buFontTx/>
              <a:buChar char="•"/>
              <a:tabLst/>
            </a:pPr>
            <a:r>
              <a:rPr kumimoji="1" lang="en-US" altLang="ja-JP" b="0" i="0" u="sng" strike="noStrike" cap="none" normalizeH="0" baseline="0" dirty="0" smtClean="0">
                <a:ln>
                  <a:noFill/>
                </a:ln>
                <a:solidFill>
                  <a:srgbClr val="000000"/>
                </a:solidFill>
                <a:effectLst/>
                <a:latin typeface="Times New Roman" pitchFamily="18" charset="0"/>
                <a:ea typeface="ＭＳ 明朝" pitchFamily="17" charset="-128"/>
                <a:cs typeface="Times New Roman" pitchFamily="18" charset="0"/>
              </a:rPr>
              <a:t>Step 0: </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200025" algn="l"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rgbClr val="000000"/>
                </a:solidFill>
                <a:effectLst/>
                <a:latin typeface="Times New Roman" pitchFamily="18" charset="0"/>
                <a:ea typeface="ＭＳ 明朝" pitchFamily="17" charset="-128"/>
                <a:cs typeface="Times New Roman" pitchFamily="18" charset="0"/>
              </a:rPr>
              <a:t>The parameters for each TVBD to calculate the equation </a:t>
            </a:r>
            <a:r>
              <a:rPr lang="en-US" altLang="ja-JP" dirty="0" smtClean="0">
                <a:solidFill>
                  <a:srgbClr val="000000"/>
                </a:solidFill>
                <a:ea typeface="ＭＳ 明朝" pitchFamily="17" charset="-128"/>
                <a:cs typeface="Times New Roman" pitchFamily="18" charset="0"/>
              </a:rPr>
              <a:t>in Slide 5 </a:t>
            </a:r>
            <a:r>
              <a:rPr kumimoji="1" lang="en-US" altLang="ja-JP" b="0" i="0" u="none" strike="noStrike" cap="none" normalizeH="0" baseline="0" dirty="0" smtClean="0">
                <a:ln>
                  <a:noFill/>
                </a:ln>
                <a:solidFill>
                  <a:srgbClr val="000000"/>
                </a:solidFill>
                <a:effectLst/>
                <a:latin typeface="Times New Roman" pitchFamily="18" charset="0"/>
                <a:ea typeface="ＭＳ 明朝" pitchFamily="17" charset="-128"/>
                <a:cs typeface="Times New Roman" pitchFamily="18" charset="0"/>
              </a:rPr>
              <a:t>are input.</a:t>
            </a:r>
          </a:p>
          <a:p>
            <a:pPr marL="0" marR="0" lvl="0" indent="200025"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200025" algn="l" defTabSz="914400" rtl="0" eaLnBrk="0" fontAlgn="base" latinLnBrk="0" hangingPunct="0">
              <a:lnSpc>
                <a:spcPct val="100000"/>
              </a:lnSpc>
              <a:spcBef>
                <a:spcPct val="0"/>
              </a:spcBef>
              <a:spcAft>
                <a:spcPct val="0"/>
              </a:spcAft>
              <a:buClrTx/>
              <a:buSzTx/>
              <a:buFontTx/>
              <a:buChar char="•"/>
              <a:tabLst/>
            </a:pPr>
            <a:r>
              <a:rPr kumimoji="1" lang="en-US" altLang="ja-JP" b="0" i="0" u="sng" strike="noStrike" cap="none" normalizeH="0" baseline="0" dirty="0" smtClean="0">
                <a:ln>
                  <a:noFill/>
                </a:ln>
                <a:solidFill>
                  <a:srgbClr val="000000"/>
                </a:solidFill>
                <a:effectLst/>
                <a:latin typeface="Times New Roman" pitchFamily="18" charset="0"/>
                <a:ea typeface="ＭＳ 明朝" pitchFamily="17" charset="-128"/>
                <a:cs typeface="Times New Roman" pitchFamily="18" charset="0"/>
              </a:rPr>
              <a:t>Step 1: </a:t>
            </a:r>
            <a:endParaRPr lang="en-US" altLang="ja-JP" dirty="0" smtClean="0">
              <a:latin typeface="Arial" pitchFamily="34" charset="0"/>
            </a:endParaRPr>
          </a:p>
          <a:p>
            <a:pPr marL="0" marR="0" lvl="0" indent="200025" algn="l" defTabSz="914400" rtl="0" eaLnBrk="0" fontAlgn="base" latinLnBrk="0" hangingPunct="0">
              <a:lnSpc>
                <a:spcPct val="100000"/>
              </a:lnSpc>
              <a:spcBef>
                <a:spcPct val="0"/>
              </a:spcBef>
              <a:spcAft>
                <a:spcPct val="0"/>
              </a:spcAft>
              <a:buClrTx/>
              <a:buSzTx/>
              <a:tabLst/>
            </a:pPr>
            <a:r>
              <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Calculation of local specific maximum output power of TVBD(s) without considering </a:t>
            </a:r>
            <a:r>
              <a:rPr kumimoji="1" lang="en-US" altLang="ja-JP" b="0" i="0" u="none" strike="noStrike" cap="none" normalizeH="0" dirty="0" smtClean="0">
                <a:ln>
                  <a:noFill/>
                </a:ln>
                <a:solidFill>
                  <a:srgbClr val="000000"/>
                </a:solidFill>
                <a:effectLst/>
                <a:latin typeface="Century" pitchFamily="18" charset="0"/>
                <a:ea typeface="ＭＳ 明朝" pitchFamily="17" charset="-128"/>
                <a:cs typeface="Times New Roman" pitchFamily="18" charset="0"/>
              </a:rPr>
              <a:t>   </a:t>
            </a:r>
          </a:p>
          <a:p>
            <a:pPr marL="0" marR="0" lvl="0" indent="200025" algn="l" defTabSz="914400" rtl="0" eaLnBrk="0" fontAlgn="base" latinLnBrk="0" hangingPunct="0">
              <a:lnSpc>
                <a:spcPct val="100000"/>
              </a:lnSpc>
              <a:spcBef>
                <a:spcPct val="0"/>
              </a:spcBef>
              <a:spcAft>
                <a:spcPct val="0"/>
              </a:spcAft>
              <a:buClrTx/>
              <a:buSzTx/>
              <a:tabLst/>
            </a:pPr>
            <a:r>
              <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mutual interference effects on in-block/out-of-block interference signal from the other </a:t>
            </a:r>
          </a:p>
          <a:p>
            <a:pPr marL="0" marR="0" lvl="0" indent="200025" algn="l" defTabSz="914400" rtl="0" eaLnBrk="0" fontAlgn="base" latinLnBrk="0" hangingPunct="0">
              <a:lnSpc>
                <a:spcPct val="100000"/>
              </a:lnSpc>
              <a:spcBef>
                <a:spcPct val="0"/>
              </a:spcBef>
              <a:spcAft>
                <a:spcPct val="0"/>
              </a:spcAft>
              <a:buClrTx/>
              <a:buSzTx/>
              <a:tabLst/>
            </a:pPr>
            <a:r>
              <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TVBD(s). The criteria for the calculation are summarized in</a:t>
            </a:r>
            <a:r>
              <a:rPr lang="en-US" altLang="ja-JP" dirty="0" smtClean="0">
                <a:solidFill>
                  <a:srgbClr val="000000"/>
                </a:solidFill>
                <a:latin typeface="Century" pitchFamily="18" charset="0"/>
                <a:ea typeface="ＭＳ 明朝" pitchFamily="17" charset="-128"/>
                <a:cs typeface="Times New Roman" pitchFamily="18" charset="0"/>
              </a:rPr>
              <a:t> Appendix (1)</a:t>
            </a:r>
            <a:r>
              <a:rPr kumimoji="1" lang="en-US" altLang="ja-JP" b="0" i="0" u="none" strike="noStrike" cap="none" normalizeH="0" dirty="0" smtClean="0">
                <a:ln>
                  <a:noFill/>
                </a:ln>
                <a:solidFill>
                  <a:srgbClr val="000000"/>
                </a:solidFill>
                <a:effectLst/>
                <a:latin typeface="Century" pitchFamily="18" charset="0"/>
                <a:ea typeface="ＭＳ 明朝" pitchFamily="17" charset="-128"/>
                <a:cs typeface="Times New Roman" pitchFamily="18" charset="0"/>
              </a:rPr>
              <a:t>.</a:t>
            </a:r>
            <a:endPar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marL="0" marR="0" lvl="0" indent="200025"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lvl="0">
              <a:buFont typeface="Arial" pitchFamily="34" charset="0"/>
              <a:buChar char="•"/>
            </a:pPr>
            <a:r>
              <a:rPr lang="en-US" dirty="0" smtClean="0"/>
              <a:t>    </a:t>
            </a:r>
            <a:r>
              <a:rPr lang="en-US" u="sng" dirty="0" smtClean="0"/>
              <a:t>Step 2: </a:t>
            </a:r>
            <a:endParaRPr lang="ja-JP" altLang="en-US" dirty="0" smtClean="0"/>
          </a:p>
          <a:p>
            <a:r>
              <a:rPr lang="en-US" dirty="0" smtClean="0"/>
              <a:t>      Recalculation of local specific power for each TVBD with the in-block/out-of-block interference </a:t>
            </a:r>
          </a:p>
          <a:p>
            <a:r>
              <a:rPr lang="en-US" dirty="0" smtClean="0"/>
              <a:t>      effects from the other TVBD(s), which could be calculated based on the results ( </a:t>
            </a:r>
            <a:r>
              <a:rPr lang="en-US" i="1" dirty="0" err="1" smtClean="0"/>
              <a:t>P</a:t>
            </a:r>
            <a:r>
              <a:rPr lang="en-US" sz="1050" i="1" dirty="0" err="1" smtClean="0"/>
              <a:t>tx</a:t>
            </a:r>
            <a:r>
              <a:rPr lang="en-US" sz="1050" i="1" dirty="0" smtClean="0"/>
              <a:t> </a:t>
            </a:r>
            <a:r>
              <a:rPr lang="en-US" dirty="0" smtClean="0"/>
              <a:t>) of step 1  </a:t>
            </a:r>
          </a:p>
          <a:p>
            <a:r>
              <a:rPr lang="en-US" dirty="0" smtClean="0"/>
              <a:t>      for each TVBD, in the following form (7.11) in Appendix (3)</a:t>
            </a:r>
          </a:p>
          <a:p>
            <a:endParaRPr lang="en-US" altLang="ja-JP" dirty="0" smtClean="0"/>
          </a:p>
          <a:p>
            <a:pPr lvl="0">
              <a:buFont typeface="Arial" pitchFamily="34" charset="0"/>
              <a:buChar char="•"/>
            </a:pPr>
            <a:r>
              <a:rPr lang="en-US" dirty="0" smtClean="0"/>
              <a:t>    </a:t>
            </a:r>
            <a:r>
              <a:rPr lang="en-US" u="sng" dirty="0" smtClean="0"/>
              <a:t>Step 3: </a:t>
            </a:r>
            <a:endParaRPr lang="ja-JP" altLang="en-US" dirty="0" smtClean="0"/>
          </a:p>
          <a:p>
            <a:r>
              <a:rPr lang="en-GB" dirty="0" smtClean="0"/>
              <a:t>      Some interference margin due to the degradation of each  may be in the step 2. Therefore, in this  </a:t>
            </a:r>
          </a:p>
          <a:p>
            <a:r>
              <a:rPr lang="en-GB" dirty="0" smtClean="0"/>
              <a:t>      step, the most severe interfere-victim reference point to adjust the maximum output power of </a:t>
            </a:r>
          </a:p>
          <a:p>
            <a:r>
              <a:rPr lang="en-GB" dirty="0" smtClean="0"/>
              <a:t>      TVBDs is chosen according to the criteria in Equation (7.12) in Appendix (3)</a:t>
            </a:r>
          </a:p>
          <a:p>
            <a:endParaRPr lang="en-GB" altLang="ja-JP" dirty="0" smtClean="0"/>
          </a:p>
          <a:p>
            <a:pPr lvl="0">
              <a:buFont typeface="Arial" pitchFamily="34" charset="0"/>
              <a:buChar char="•"/>
            </a:pPr>
            <a:r>
              <a:rPr lang="en-US" dirty="0" smtClean="0"/>
              <a:t>    </a:t>
            </a:r>
            <a:r>
              <a:rPr lang="en-US" u="sng" dirty="0" smtClean="0"/>
              <a:t>Step 4: </a:t>
            </a:r>
            <a:endParaRPr lang="ja-JP" altLang="en-US" dirty="0" smtClean="0"/>
          </a:p>
          <a:p>
            <a:r>
              <a:rPr lang="en-GB" dirty="0" smtClean="0"/>
              <a:t>      Calculation of output power adjustment value  to fulfil the interference margin for each TVBD in </a:t>
            </a:r>
          </a:p>
          <a:p>
            <a:r>
              <a:rPr lang="en-GB" dirty="0" smtClean="0"/>
              <a:t>      the criteria in Equation (7.13) in Appendix (4)</a:t>
            </a:r>
          </a:p>
          <a:p>
            <a:endParaRPr lang="en-GB" altLang="ja-JP" dirty="0" smtClean="0"/>
          </a:p>
          <a:p>
            <a:pPr lvl="0">
              <a:buFont typeface="Arial" pitchFamily="34" charset="0"/>
              <a:buChar char="•"/>
            </a:pPr>
            <a:r>
              <a:rPr lang="en-US" dirty="0" smtClean="0"/>
              <a:t>    </a:t>
            </a:r>
            <a:r>
              <a:rPr lang="en-US" u="sng" dirty="0" smtClean="0"/>
              <a:t>Step 5: </a:t>
            </a:r>
            <a:endParaRPr lang="ja-JP" altLang="en-US" dirty="0" smtClean="0"/>
          </a:p>
          <a:p>
            <a:r>
              <a:rPr lang="en-GB" dirty="0" smtClean="0"/>
              <a:t>      The final results of local specific maximum output power of TVBDs are calculated in the     </a:t>
            </a:r>
          </a:p>
          <a:p>
            <a:r>
              <a:rPr lang="en-GB" dirty="0" smtClean="0"/>
              <a:t>      Equation (7.15) in Appendix (4).</a:t>
            </a:r>
            <a:endParaRPr lang="ja-JP" altLang="en-US" dirty="0" smtClean="0"/>
          </a:p>
        </p:txBody>
      </p:sp>
      <p:sp>
        <p:nvSpPr>
          <p:cNvPr id="8" name="テキスト ボックス 7"/>
          <p:cNvSpPr txBox="1"/>
          <p:nvPr/>
        </p:nvSpPr>
        <p:spPr>
          <a:xfrm>
            <a:off x="2745150" y="1572793"/>
            <a:ext cx="2438400" cy="369332"/>
          </a:xfrm>
          <a:prstGeom prst="rect">
            <a:avLst/>
          </a:prstGeom>
          <a:noFill/>
        </p:spPr>
        <p:txBody>
          <a:bodyPr wrap="square" rtlCol="0">
            <a:spAutoFit/>
          </a:bodyPr>
          <a:lstStyle/>
          <a:p>
            <a:r>
              <a:rPr kumimoji="1" lang="en-US" altLang="ja-JP" sz="1800" b="1" u="sng" dirty="0" smtClean="0"/>
              <a:t>Proposed procedures</a:t>
            </a:r>
            <a:endParaRPr kumimoji="1" lang="ja-JP" altLang="en-US" sz="18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69810</TotalTime>
  <Words>1663</Words>
  <Application>Microsoft Office PowerPoint</Application>
  <PresentationFormat>画面に合わせる (4:3)</PresentationFormat>
  <Paragraphs>207</Paragraphs>
  <Slides>17</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17</vt:i4>
      </vt:variant>
    </vt:vector>
  </HeadingPairs>
  <TitlesOfParts>
    <vt:vector size="20" baseType="lpstr">
      <vt:lpstr>802-19-Submission</vt:lpstr>
      <vt:lpstr>デザインの設定</vt:lpstr>
      <vt:lpstr>Equation</vt:lpstr>
      <vt:lpstr>Output power management for TVWS network coexistence</vt:lpstr>
      <vt:lpstr>Introduction</vt:lpstr>
      <vt:lpstr>Service model #1  Maximum output power allocation service </vt:lpstr>
      <vt:lpstr>Service model #2 Information service on aggregated interference power level</vt:lpstr>
      <vt:lpstr>Basic criterion to specify output power of TVBDs</vt:lpstr>
      <vt:lpstr>Parameters (1)</vt:lpstr>
      <vt:lpstr>Parameters (2)</vt:lpstr>
      <vt:lpstr>Margin based approach in specifying the maximum output power of TVBDs</vt:lpstr>
      <vt:lpstr>Maximized approach of TVWS network capacity in specifying the maximum output power of TVBDs</vt:lpstr>
      <vt:lpstr>Pros./cons.</vt:lpstr>
      <vt:lpstr>Conclusions</vt:lpstr>
      <vt:lpstr>References</vt:lpstr>
      <vt:lpstr>Appendix</vt:lpstr>
      <vt:lpstr>Appendix (1) Criteria using in step 1</vt:lpstr>
      <vt:lpstr>Appendix (2) Equations</vt:lpstr>
      <vt:lpstr>Appendix (3) Equations</vt:lpstr>
      <vt:lpstr>Appendix (4) Equations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Sony proposal</dc:title>
  <dc:creator>Ryo Sawai (Sony corporation)</dc:creator>
  <cp:lastModifiedBy>Windows ユーザー</cp:lastModifiedBy>
  <cp:revision>3196</cp:revision>
  <cp:lastPrinted>1998-02-10T13:28:06Z</cp:lastPrinted>
  <dcterms:created xsi:type="dcterms:W3CDTF">2009-12-21T01:57:49Z</dcterms:created>
  <dcterms:modified xsi:type="dcterms:W3CDTF">2010-11-09T16:07:57Z</dcterms:modified>
</cp:coreProperties>
</file>