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83" r:id="rId2"/>
    <p:sldId id="284" r:id="rId3"/>
    <p:sldId id="274" r:id="rId4"/>
    <p:sldId id="275" r:id="rId5"/>
    <p:sldId id="276" r:id="rId6"/>
    <p:sldId id="277" r:id="rId7"/>
    <p:sldId id="278" r:id="rId8"/>
    <p:sldId id="280" r:id="rId9"/>
    <p:sldId id="281" r:id="rId10"/>
    <p:sldId id="28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40" autoAdjust="0"/>
    <p:restoredTop sz="97473" autoAdjust="0"/>
  </p:normalViewPr>
  <p:slideViewPr>
    <p:cSldViewPr>
      <p:cViewPr varScale="1">
        <p:scale>
          <a:sx n="75" d="100"/>
          <a:sy n="75" d="100"/>
        </p:scale>
        <p:origin x="-13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5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99556DDC-80F1-403A-BA08-3CCC45B5A49A}"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5345184B-C3D8-4026-BE06-B329D5FF818B}"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DE6E93F-786C-43AA-A892-5E83CD9AB4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9AF4544-E7B9-4E1F-BE11-EDF70267539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6003CC-BAC2-43E5-A50F-D84285203C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2011</a:t>
            </a:r>
            <a:endParaRPr lang="en-US"/>
          </a:p>
        </p:txBody>
      </p:sp>
      <p:sp>
        <p:nvSpPr>
          <p:cNvPr id="5" name="Footer Placeholder 4"/>
          <p:cNvSpPr>
            <a:spLocks noGrp="1"/>
          </p:cNvSpPr>
          <p:nvPr>
            <p:ph type="ftr" sz="quarter" idx="11"/>
          </p:nvPr>
        </p:nvSpPr>
        <p:spPr>
          <a:xfrm>
            <a:off x="7221867" y="6475413"/>
            <a:ext cx="1279196" cy="184666"/>
          </a:xfrm>
        </p:spPr>
        <p:txBody>
          <a:bodyPr/>
          <a:lstStyle>
            <a:lvl1pPr>
              <a:defRPr/>
            </a:lvl1pPr>
          </a:lstStyle>
          <a:p>
            <a:pPr>
              <a:defRPr/>
            </a:pPr>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DBFE3DE-FB1F-4EAA-B904-0ADDDC3DB78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7B8BE6-59F8-4FD6-B09B-9BE4C2B4862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D0F553-E76A-4EA5-88C2-4015809A71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5DB59706-7308-4D18-B915-095665FA1B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D70056-85DE-437E-9B8E-E515981A2C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E97AB04A-FB9A-4499-B827-B655EEC9239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060926D-EDD6-4570-B72D-939DFBD7A8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Mika Kasslin,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F207A10-AB5F-44C4-9084-1D53D24C7E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3271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smtClean="0"/>
              <a:t>March 2011</a:t>
            </a:r>
            <a:endParaRPr lang="en-US"/>
          </a:p>
        </p:txBody>
      </p:sp>
      <p:sp>
        <p:nvSpPr>
          <p:cNvPr id="1029" name="Rectangle 5"/>
          <p:cNvSpPr>
            <a:spLocks noGrp="1" noChangeArrowheads="1"/>
          </p:cNvSpPr>
          <p:nvPr>
            <p:ph type="ftr" sz="quarter" idx="3"/>
          </p:nvPr>
        </p:nvSpPr>
        <p:spPr bwMode="auto">
          <a:xfrm>
            <a:off x="7272338" y="6475413"/>
            <a:ext cx="12715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9FEF4E-8A49-4B82-9A0D-35078B649644}"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802.19-11/0033r1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712" r:id="rId1"/>
    <p:sldLayoutId id="214748372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Microsoft_Office_Word_97_-_2003_Document1.doc"/><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p:txBody>
          <a:bodyPr/>
          <a:lstStyle/>
          <a:p>
            <a:pPr>
              <a:defRPr/>
            </a:pPr>
            <a:r>
              <a:rPr lang="en-US"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a:t>
            </a:fld>
            <a:endParaRPr lang="en-US"/>
          </a:p>
        </p:txBody>
      </p:sp>
      <p:sp>
        <p:nvSpPr>
          <p:cNvPr id="10" name="Rectangle 2"/>
          <p:cNvSpPr txBox="1">
            <a:spLocks noChangeArrowheads="1"/>
          </p:cNvSpPr>
          <p:nvPr/>
        </p:nvSpPr>
        <p:spPr bwMode="auto">
          <a:xfrm>
            <a:off x="685800" y="685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Discussion Topics</a:t>
            </a:r>
          </a:p>
        </p:txBody>
      </p:sp>
      <p:sp>
        <p:nvSpPr>
          <p:cNvPr id="11" name="Text Box 5"/>
          <p:cNvSpPr txBox="1">
            <a:spLocks noChangeArrowheads="1"/>
          </p:cNvSpPr>
          <p:nvPr/>
        </p:nvSpPr>
        <p:spPr bwMode="auto">
          <a:xfrm>
            <a:off x="609600" y="4495800"/>
            <a:ext cx="8001000" cy="1781175"/>
          </a:xfrm>
          <a:prstGeom prst="rect">
            <a:avLst/>
          </a:prstGeom>
          <a:noFill/>
          <a:ln w="28575">
            <a:solidFill>
              <a:srgbClr val="0000FF"/>
            </a:solidFill>
            <a:miter lim="800000"/>
            <a:headEnd type="none" w="sm" len="sm"/>
            <a:tailEnd type="none" w="sm" len="sm"/>
          </a:ln>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a:p>
            <a:r>
              <a:rPr lang="en-US" sz="900" b="1"/>
              <a:t>Release:</a:t>
            </a:r>
            <a:r>
              <a:rPr lang="en-US" sz="900"/>
              <a:t> </a:t>
            </a:r>
            <a:r>
              <a:rPr lang="en-US" sz="80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802.19.</a:t>
            </a:r>
          </a:p>
          <a:p>
            <a:endParaRPr lang="en-US" sz="900" b="1"/>
          </a:p>
          <a:p>
            <a:r>
              <a:rPr lang="en-US" sz="900" b="1"/>
              <a:t>Patent Policy and Procedures:</a:t>
            </a:r>
            <a:r>
              <a:rPr lang="en-US" sz="900"/>
              <a:t> </a:t>
            </a:r>
            <a:r>
              <a:rPr lang="en-US" sz="800"/>
              <a:t>The contributor is familiar with the IEEE 802 Patent Policy and Procedures &lt;</a:t>
            </a:r>
            <a:r>
              <a:rPr lang="en-US" sz="800">
                <a:hlinkClick r:id=""/>
              </a:rPr>
              <a:t>http:// ieee802.org/guides/bylaws/sb-bylaws.pdf</a:t>
            </a:r>
            <a:r>
              <a:rPr lang="en-US" sz="80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TAG of patent information that might be relevant to the standard is essential to reduce the possibility for delays in the development process and increase the likelihood that the draft publication will be approved for publication. Please notify the Chair &lt;shellhammer@ieee.org&gt; as early as possible, in written or electronic form, if patented technology (or technology under patent application) might be incorporated into a draft standard being developed within the IEEE 802.19 TAG. </a:t>
            </a:r>
            <a:r>
              <a:rPr lang="en-US" sz="800" b="1">
                <a:solidFill>
                  <a:srgbClr val="003399"/>
                </a:solidFill>
              </a:rPr>
              <a:t>If you have questions, contact the IEEE Patent Committee Administrator at &lt;</a:t>
            </a:r>
            <a:r>
              <a:rPr lang="en-US" sz="800" b="1">
                <a:solidFill>
                  <a:srgbClr val="003399"/>
                </a:solidFill>
                <a:hlinkClick r:id="rId4"/>
              </a:rPr>
              <a:t>patcom@ieee.org</a:t>
            </a:r>
            <a:r>
              <a:rPr lang="en-US" sz="800" b="1">
                <a:solidFill>
                  <a:srgbClr val="003399"/>
                </a:solidFill>
              </a:rPr>
              <a:t>&gt;.</a:t>
            </a:r>
            <a:endParaRPr lang="en-US" sz="800" b="1"/>
          </a:p>
        </p:txBody>
      </p:sp>
      <p:sp>
        <p:nvSpPr>
          <p:cNvPr id="12" name="Rectangle 6"/>
          <p:cNvSpPr txBox="1">
            <a:spLocks noChangeArrowheads="1"/>
          </p:cNvSpPr>
          <p:nvPr/>
        </p:nvSpPr>
        <p:spPr bwMode="auto">
          <a:xfrm>
            <a:off x="685800" y="15240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2011-03-17</a:t>
            </a:r>
          </a:p>
        </p:txBody>
      </p:sp>
      <p:graphicFrame>
        <p:nvGraphicFramePr>
          <p:cNvPr id="13" name="Object 11"/>
          <p:cNvGraphicFramePr>
            <a:graphicFrameLocks noChangeAspect="1"/>
          </p:cNvGraphicFramePr>
          <p:nvPr/>
        </p:nvGraphicFramePr>
        <p:xfrm>
          <a:off x="512763" y="2271713"/>
          <a:ext cx="8021637" cy="1219200"/>
        </p:xfrm>
        <a:graphic>
          <a:graphicData uri="http://schemas.openxmlformats.org/presentationml/2006/ole">
            <p:oleObj spid="_x0000_s1026" name="Document" r:id="rId5" imgW="8893495" imgH="1355597" progId="Word.Document.8">
              <p:embed/>
            </p:oleObj>
          </a:graphicData>
        </a:graphic>
      </p:graphicFrame>
      <p:sp>
        <p:nvSpPr>
          <p:cNvPr id="14" name="Rectangle 12"/>
          <p:cNvSpPr>
            <a:spLocks noChangeArrowheads="1"/>
          </p:cNvSpPr>
          <p:nvPr/>
        </p:nvSpPr>
        <p:spPr bwMode="auto">
          <a:xfrm>
            <a:off x="533400" y="1905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are parameters a coexistence system can get from a </a:t>
            </a:r>
            <a:r>
              <a:rPr lang="fi-FI" dirty="0" smtClean="0"/>
              <a:t>CE about a TVBD (2/2)?</a:t>
            </a:r>
            <a:endParaRPr lang="en-US" dirty="0"/>
          </a:p>
        </p:txBody>
      </p:sp>
      <p:graphicFrame>
        <p:nvGraphicFramePr>
          <p:cNvPr id="7" name="Content Placeholder 6"/>
          <p:cNvGraphicFramePr>
            <a:graphicFrameLocks noGrp="1"/>
          </p:cNvGraphicFramePr>
          <p:nvPr>
            <p:ph idx="1"/>
          </p:nvPr>
        </p:nvGraphicFramePr>
        <p:xfrm>
          <a:off x="685800" y="1714488"/>
          <a:ext cx="8148049" cy="4058920"/>
        </p:xfrm>
        <a:graphic>
          <a:graphicData uri="http://schemas.openxmlformats.org/drawingml/2006/table">
            <a:tbl>
              <a:tblPr firstRow="1" bandRow="1">
                <a:tableStyleId>{5C22544A-7EE6-4342-B048-85BDC9FD1C3A}</a:tableStyleId>
              </a:tblPr>
              <a:tblGrid>
                <a:gridCol w="4723130"/>
                <a:gridCol w="3424919"/>
              </a:tblGrid>
              <a:tr h="370840">
                <a:tc>
                  <a:txBody>
                    <a:bodyPr/>
                    <a:lstStyle/>
                    <a:p>
                      <a:r>
                        <a:rPr lang="fi-FI" dirty="0" smtClean="0"/>
                        <a:t>Parameter</a:t>
                      </a:r>
                      <a:endParaRPr lang="en-US" dirty="0"/>
                    </a:p>
                  </a:txBody>
                  <a:tcPr/>
                </a:tc>
                <a:tc>
                  <a:txBody>
                    <a:bodyPr/>
                    <a:lstStyle/>
                    <a:p>
                      <a:r>
                        <a:rPr lang="fi-FI" dirty="0" smtClean="0"/>
                        <a:t>Notes</a:t>
                      </a:r>
                      <a:endParaRPr lang="en-US" dirty="0"/>
                    </a:p>
                  </a:txBody>
                  <a:tcPr/>
                </a:tc>
              </a:tr>
              <a:tr h="370840">
                <a:tc>
                  <a:txBody>
                    <a:bodyPr/>
                    <a:lstStyle/>
                    <a:p>
                      <a:r>
                        <a:rPr lang="fi-FI" dirty="0" smtClean="0"/>
                        <a:t>TVBD capabilities</a:t>
                      </a:r>
                      <a:endParaRPr lang="fi-FI" dirty="0" smtClean="0"/>
                    </a:p>
                    <a:p>
                      <a:pPr>
                        <a:buFontTx/>
                        <a:buChar char="-"/>
                      </a:pPr>
                      <a:r>
                        <a:rPr lang="fi-FI" dirty="0" smtClean="0"/>
                        <a:t>List of carrier frequency (with preference order)</a:t>
                      </a:r>
                    </a:p>
                    <a:p>
                      <a:pPr>
                        <a:buFontTx/>
                        <a:buChar char="-"/>
                      </a:pPr>
                      <a:r>
                        <a:rPr lang="fi-FI" dirty="0" smtClean="0"/>
                        <a:t>List</a:t>
                      </a:r>
                      <a:r>
                        <a:rPr lang="fi-FI" baseline="0" dirty="0" smtClean="0"/>
                        <a:t> of bandwidths (with preference)</a:t>
                      </a:r>
                    </a:p>
                    <a:p>
                      <a:pPr>
                        <a:buFontTx/>
                        <a:buChar char="-"/>
                      </a:pPr>
                      <a:r>
                        <a:rPr lang="fi-FI" baseline="0" dirty="0" smtClean="0"/>
                        <a:t>Synchronization</a:t>
                      </a:r>
                    </a:p>
                    <a:p>
                      <a:pPr>
                        <a:buFontTx/>
                        <a:buChar char="-"/>
                      </a:pPr>
                      <a:r>
                        <a:rPr lang="fi-FI" baseline="0" dirty="0" smtClean="0"/>
                        <a:t>EIRP Tx power range (TxP_Min, TxP_Max)</a:t>
                      </a:r>
                      <a:endParaRPr lang="en-US" dirty="0"/>
                    </a:p>
                  </a:txBody>
                  <a:tcPr/>
                </a:tc>
                <a:tc>
                  <a:txBody>
                    <a:bodyPr/>
                    <a:lstStyle/>
                    <a:p>
                      <a:endParaRPr lang="en-US" dirty="0"/>
                    </a:p>
                  </a:txBody>
                  <a:tcPr/>
                </a:tc>
              </a:tr>
              <a:tr h="370840">
                <a:tc>
                  <a:txBody>
                    <a:bodyPr/>
                    <a:lstStyle/>
                    <a:p>
                      <a:r>
                        <a:rPr lang="fi-FI" dirty="0" smtClean="0"/>
                        <a:t>Indoor/Outdoor/Device class</a:t>
                      </a:r>
                      <a:endParaRPr lang="en-US" dirty="0"/>
                    </a:p>
                  </a:txBody>
                  <a:tcPr/>
                </a:tc>
                <a:tc>
                  <a:txBody>
                    <a:bodyPr/>
                    <a:lstStyle/>
                    <a:p>
                      <a:endParaRPr lang="en-US" dirty="0"/>
                    </a:p>
                  </a:txBody>
                  <a:tcPr/>
                </a:tc>
              </a:tr>
              <a:tr h="370840">
                <a:tc>
                  <a:txBody>
                    <a:bodyPr/>
                    <a:lstStyle/>
                    <a:p>
                      <a:r>
                        <a:rPr lang="fi-FI" dirty="0" smtClean="0"/>
                        <a:t>Intended range</a:t>
                      </a:r>
                      <a:endParaRPr lang="en-US" dirty="0"/>
                    </a:p>
                  </a:txBody>
                  <a:tcPr/>
                </a:tc>
                <a:tc>
                  <a:txBody>
                    <a:bodyPr/>
                    <a:lstStyle/>
                    <a:p>
                      <a:endParaRPr lang="en-US" dirty="0"/>
                    </a:p>
                  </a:txBody>
                  <a:tcPr/>
                </a:tc>
              </a:tr>
              <a:tr h="370840">
                <a:tc>
                  <a:txBody>
                    <a:bodyPr/>
                    <a:lstStyle/>
                    <a:p>
                      <a:r>
                        <a:rPr lang="fi-FI" baseline="0" dirty="0" smtClean="0"/>
                        <a:t>Mode of operation</a:t>
                      </a:r>
                    </a:p>
                  </a:txBody>
                  <a:tcPr/>
                </a:tc>
                <a:tc>
                  <a:txBody>
                    <a:bodyPr/>
                    <a:lstStyle/>
                    <a:p>
                      <a:r>
                        <a:rPr lang="fi-FI" dirty="0" smtClean="0"/>
                        <a:t>AP / BS/ client / CPE / etc.</a:t>
                      </a:r>
                      <a:endParaRPr lang="en-US" dirty="0"/>
                    </a:p>
                  </a:txBody>
                  <a:tcPr/>
                </a:tc>
              </a:tr>
              <a:tr h="370840">
                <a:tc>
                  <a:txBody>
                    <a:bodyPr/>
                    <a:lstStyle/>
                    <a:p>
                      <a:r>
                        <a:rPr lang="fi-FI" baseline="0" dirty="0" smtClean="0"/>
                        <a:t>Backup channel of 802.22 system</a:t>
                      </a:r>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p:txBody>
          <a:bodyPr/>
          <a:lstStyle/>
          <a:p>
            <a:pPr>
              <a:defRPr/>
            </a:pPr>
            <a:r>
              <a:rPr lang="en-US"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This slide set is used in TG1 as a working document to facilitate discussions on selected key items and topics of a white space coexistence system</a:t>
            </a:r>
          </a:p>
          <a:p>
            <a:r>
              <a:rPr lang="fi-FI" dirty="0" smtClean="0"/>
              <a:t>The slide set is updated based on the input from the task group members</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p:txBody>
          <a:bodyPr/>
          <a:lstStyle/>
          <a:p>
            <a:pPr>
              <a:defRPr/>
            </a:pPr>
            <a:r>
              <a:rPr lang="en-US"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Discussion </a:t>
            </a:r>
            <a:r>
              <a:rPr lang="fi-FI" dirty="0" smtClean="0"/>
              <a:t>topics </a:t>
            </a:r>
            <a:r>
              <a:rPr lang="fi-FI" dirty="0" smtClean="0"/>
              <a:t>for the TG1</a:t>
            </a:r>
            <a:endParaRPr lang="en-US" dirty="0"/>
          </a:p>
        </p:txBody>
      </p:sp>
      <p:sp>
        <p:nvSpPr>
          <p:cNvPr id="3" name="Content Placeholder 2"/>
          <p:cNvSpPr>
            <a:spLocks noGrp="1"/>
          </p:cNvSpPr>
          <p:nvPr>
            <p:ph idx="1"/>
          </p:nvPr>
        </p:nvSpPr>
        <p:spPr/>
        <p:txBody>
          <a:bodyPr/>
          <a:lstStyle/>
          <a:p>
            <a:r>
              <a:rPr lang="fi-FI" sz="2000" dirty="0" smtClean="0"/>
              <a:t>Coexistence scenario</a:t>
            </a:r>
          </a:p>
          <a:p>
            <a:pPr lvl="1"/>
            <a:r>
              <a:rPr lang="fi-FI" sz="1800" dirty="0" smtClean="0"/>
              <a:t>Spectrum etiquette, co-channel sharing</a:t>
            </a:r>
          </a:p>
          <a:p>
            <a:r>
              <a:rPr lang="fi-FI" sz="2000" dirty="0" smtClean="0"/>
              <a:t>Scalability</a:t>
            </a:r>
          </a:p>
          <a:p>
            <a:pPr lvl="1"/>
            <a:r>
              <a:rPr lang="fi-FI" sz="1800" dirty="0" smtClean="0"/>
              <a:t>Discovery</a:t>
            </a:r>
          </a:p>
          <a:p>
            <a:pPr lvl="1"/>
            <a:r>
              <a:rPr lang="fi-FI" sz="1800" dirty="0" smtClean="0"/>
              <a:t>Firewall </a:t>
            </a:r>
            <a:r>
              <a:rPr lang="fi-FI" sz="1800" dirty="0" smtClean="0"/>
              <a:t>traversal</a:t>
            </a:r>
          </a:p>
          <a:p>
            <a:r>
              <a:rPr lang="fi-FI" sz="2000" dirty="0" smtClean="0"/>
              <a:t>How to address the following issues in the specification?</a:t>
            </a:r>
          </a:p>
          <a:p>
            <a:pPr lvl="1"/>
            <a:r>
              <a:rPr lang="fi-FI" sz="1800" dirty="0" smtClean="0"/>
              <a:t>Propagation (topography, obstacles, etc.)</a:t>
            </a:r>
          </a:p>
          <a:p>
            <a:pPr lvl="1"/>
            <a:r>
              <a:rPr lang="fi-FI" sz="1800" dirty="0" smtClean="0"/>
              <a:t>Power disparity</a:t>
            </a:r>
          </a:p>
          <a:p>
            <a:pPr lvl="1"/>
            <a:r>
              <a:rPr lang="fi-FI" sz="1800" dirty="0" smtClean="0"/>
              <a:t>Convergence, stability</a:t>
            </a:r>
          </a:p>
          <a:p>
            <a:r>
              <a:rPr lang="fi-FI" sz="2000" dirty="0" smtClean="0"/>
              <a:t>What are parameters a coexistence system can configure?</a:t>
            </a:r>
          </a:p>
          <a:p>
            <a:endParaRPr lang="fi-FI" sz="2000" dirty="0" smtClean="0"/>
          </a:p>
        </p:txBody>
      </p:sp>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a:xfrm>
            <a:off x="7221867" y="6475413"/>
            <a:ext cx="1279196" cy="184666"/>
          </a:xfrm>
        </p:spPr>
        <p:txBody>
          <a:bodyPr/>
          <a:lstStyle/>
          <a:p>
            <a:pPr>
              <a:defRPr/>
            </a:pPr>
            <a:r>
              <a:rPr lang="en-US" dirty="0"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a:t>
            </a:r>
            <a:r>
              <a:rPr lang="fi-FI" dirty="0" smtClean="0"/>
              <a:t>solutions</a:t>
            </a:r>
            <a:endParaRPr lang="en-US" dirty="0"/>
          </a:p>
        </p:txBody>
      </p:sp>
      <p:sp>
        <p:nvSpPr>
          <p:cNvPr id="3" name="Content Placeholder 2"/>
          <p:cNvSpPr>
            <a:spLocks noGrp="1"/>
          </p:cNvSpPr>
          <p:nvPr>
            <p:ph idx="1"/>
          </p:nvPr>
        </p:nvSpPr>
        <p:spPr/>
        <p:txBody>
          <a:bodyPr/>
          <a:lstStyle/>
          <a:p>
            <a:r>
              <a:rPr lang="fi-FI" sz="2000" dirty="0" smtClean="0"/>
              <a:t>First, select a non-overlapping TVBD operating channel to avoid co-channel interference or performance degradation.</a:t>
            </a:r>
          </a:p>
          <a:p>
            <a:pPr lvl="1"/>
            <a:r>
              <a:rPr lang="fi-FI" sz="1800" dirty="0" smtClean="0"/>
              <a:t>”Seek </a:t>
            </a:r>
            <a:r>
              <a:rPr lang="fi-FI" sz="1800" dirty="0" smtClean="0"/>
              <a:t>and </a:t>
            </a:r>
            <a:r>
              <a:rPr lang="fi-FI" sz="1800" dirty="0" smtClean="0"/>
              <a:t>avoid” </a:t>
            </a:r>
            <a:r>
              <a:rPr lang="fi-FI" sz="1800" dirty="0" smtClean="0"/>
              <a:t>(AGREED THAT NEEDED)</a:t>
            </a:r>
          </a:p>
          <a:p>
            <a:r>
              <a:rPr lang="fi-FI" sz="2000" dirty="0" smtClean="0"/>
              <a:t>If not possible, then we go to the next level down which is to try to put together similar systems: Homogeneous grouping. </a:t>
            </a:r>
          </a:p>
          <a:p>
            <a:pPr lvl="1"/>
            <a:r>
              <a:rPr lang="fi-FI" sz="1800" dirty="0" smtClean="0"/>
              <a:t>”PHY/MAC aggregation” </a:t>
            </a:r>
            <a:r>
              <a:rPr lang="fi-FI" sz="1800" dirty="0" smtClean="0"/>
              <a:t>(AGREED THAT NEEDED)</a:t>
            </a:r>
          </a:p>
          <a:p>
            <a:r>
              <a:rPr lang="fi-FI" sz="2000" dirty="0" smtClean="0"/>
              <a:t>If the homogeneous grouping is not possible, we fall back to the generalized coexistence problem.</a:t>
            </a:r>
          </a:p>
          <a:p>
            <a:pPr lvl="1"/>
            <a:r>
              <a:rPr lang="fi-FI" sz="1800" dirty="0" smtClean="0"/>
              <a:t>As an example, TVBD operating channel splitting (time, frequency, code, space domain) (AGREED THAT NEEDED)</a:t>
            </a:r>
            <a:endParaRPr lang="en-US" sz="1600" dirty="0" smtClean="0"/>
          </a:p>
          <a:p>
            <a:endParaRPr lang="fi-FI" sz="2000" dirty="0" smtClean="0"/>
          </a:p>
          <a:p>
            <a:r>
              <a:rPr lang="fi-FI" sz="2000" dirty="0" smtClean="0"/>
              <a:t>The assumption in all these is that a CM/CDIS has knowledge about TVBD capabilities</a:t>
            </a:r>
          </a:p>
        </p:txBody>
      </p:sp>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a:xfrm>
            <a:off x="7221867" y="6475413"/>
            <a:ext cx="1279196" cy="184666"/>
          </a:xfrm>
        </p:spPr>
        <p:txBody>
          <a:bodyPr/>
          <a:lstStyle/>
          <a:p>
            <a:pPr>
              <a:defRPr/>
            </a:pPr>
            <a:r>
              <a:rPr lang="en-US" dirty="0"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a:t>
            </a:r>
            <a:r>
              <a:rPr lang="fi-FI" dirty="0" smtClean="0"/>
              <a:t>scenario</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a:xfrm>
            <a:off x="7221867" y="6475413"/>
            <a:ext cx="1279196" cy="184666"/>
          </a:xfrm>
        </p:spPr>
        <p:txBody>
          <a:bodyPr/>
          <a:lstStyle/>
          <a:p>
            <a:pPr>
              <a:defRPr/>
            </a:pPr>
            <a:r>
              <a:rPr lang="en-US" dirty="0"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Scalability</a:t>
            </a:r>
            <a:endParaRPr lang="en-US" dirty="0"/>
          </a:p>
        </p:txBody>
      </p:sp>
      <p:sp>
        <p:nvSpPr>
          <p:cNvPr id="3" name="Content Placeholder 2"/>
          <p:cNvSpPr>
            <a:spLocks noGrp="1"/>
          </p:cNvSpPr>
          <p:nvPr>
            <p:ph idx="1"/>
          </p:nvPr>
        </p:nvSpPr>
        <p:spPr/>
        <p:txBody>
          <a:bodyPr/>
          <a:lstStyle/>
          <a:p>
            <a:r>
              <a:rPr lang="fi-FI" dirty="0" smtClean="0"/>
              <a:t>Coexistence system discovery</a:t>
            </a:r>
          </a:p>
          <a:p>
            <a:pPr lvl="1"/>
            <a:r>
              <a:rPr lang="fi-FI" dirty="0" smtClean="0"/>
              <a:t>Coexistence system availability. How a </a:t>
            </a:r>
            <a:r>
              <a:rPr lang="fi-FI" dirty="0" smtClean="0"/>
              <a:t>CE </a:t>
            </a:r>
            <a:r>
              <a:rPr lang="fi-FI" dirty="0" smtClean="0"/>
              <a:t>finds out a CM to connect?</a:t>
            </a:r>
          </a:p>
          <a:p>
            <a:pPr lvl="1"/>
            <a:r>
              <a:rPr lang="fi-FI" dirty="0" smtClean="0"/>
              <a:t>How a CM finds a CDIS?</a:t>
            </a:r>
          </a:p>
          <a:p>
            <a:pPr lvl="1"/>
            <a:r>
              <a:rPr lang="fi-FI" dirty="0" smtClean="0"/>
              <a:t>How a CDIS finds other CDISs?</a:t>
            </a:r>
          </a:p>
          <a:p>
            <a:r>
              <a:rPr lang="fi-FI" dirty="0" smtClean="0"/>
              <a:t>Firewall traversal</a:t>
            </a:r>
          </a:p>
          <a:p>
            <a:pPr lvl="1"/>
            <a:r>
              <a:rPr lang="fi-FI" dirty="0" smtClean="0"/>
              <a:t>How to provide communication links between entities behind firewalls?</a:t>
            </a:r>
          </a:p>
          <a:p>
            <a:r>
              <a:rPr lang="fi-FI" dirty="0" smtClean="0"/>
              <a:t>Trust</a:t>
            </a:r>
          </a:p>
          <a:p>
            <a:pPr lvl="1"/>
            <a:r>
              <a:rPr lang="fi-FI" dirty="0" smtClean="0"/>
              <a:t>How to build and maintain trust?</a:t>
            </a:r>
            <a:endParaRPr lang="en-US" dirty="0" smtClean="0"/>
          </a:p>
          <a:p>
            <a:pPr lvl="1"/>
            <a:r>
              <a:rPr lang="fi-FI" dirty="0" smtClean="0"/>
              <a:t>How to anonymyze sensitive information?</a:t>
            </a:r>
          </a:p>
        </p:txBody>
      </p:sp>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a:xfrm>
            <a:off x="7221867" y="6475413"/>
            <a:ext cx="1279196" cy="184666"/>
          </a:xfrm>
        </p:spPr>
        <p:txBody>
          <a:bodyPr/>
          <a:lstStyle/>
          <a:p>
            <a:pPr>
              <a:defRPr/>
            </a:pPr>
            <a:r>
              <a:rPr lang="en-US" dirty="0"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Propagation, Power disparity, Convergence, Stability</a:t>
            </a:r>
            <a:endParaRPr lang="en-US" dirty="0"/>
          </a:p>
        </p:txBody>
      </p:sp>
      <p:sp>
        <p:nvSpPr>
          <p:cNvPr id="3" name="Content Placeholder 2"/>
          <p:cNvSpPr>
            <a:spLocks noGrp="1"/>
          </p:cNvSpPr>
          <p:nvPr>
            <p:ph idx="1"/>
          </p:nvPr>
        </p:nvSpPr>
        <p:spPr/>
        <p:txBody>
          <a:bodyPr/>
          <a:lstStyle/>
          <a:p>
            <a:pPr>
              <a:buNone/>
            </a:pPr>
            <a:r>
              <a:rPr lang="fi-FI" dirty="0" smtClean="0"/>
              <a:t>Propagation</a:t>
            </a:r>
          </a:p>
          <a:p>
            <a:pPr lvl="1"/>
            <a:r>
              <a:rPr lang="fi-FI" dirty="0" smtClean="0"/>
              <a:t>What kind of propagation models should be used in the coexistence system as an example in neighbor discovery?</a:t>
            </a:r>
          </a:p>
          <a:p>
            <a:pPr lvl="2"/>
            <a:r>
              <a:rPr lang="fi-FI" sz="1800" dirty="0" smtClean="0"/>
              <a:t>Free space propagation model is the extreme. As accurate and realistic models as possible should be </a:t>
            </a:r>
            <a:r>
              <a:rPr lang="fi-FI" sz="1800" dirty="0" smtClean="0"/>
              <a:t>used.</a:t>
            </a:r>
            <a:endParaRPr lang="fi-FI" sz="1800" dirty="0" smtClean="0"/>
          </a:p>
          <a:p>
            <a:pPr lvl="2"/>
            <a:r>
              <a:rPr lang="fi-FI" sz="1800" dirty="0" smtClean="0"/>
              <a:t>How to accomodate factors like building penetration loss and indoor/outdoor operating environment?</a:t>
            </a:r>
          </a:p>
          <a:p>
            <a:pPr lvl="1"/>
            <a:r>
              <a:rPr lang="fi-FI" dirty="0" smtClean="0"/>
              <a:t>A related question is what infomration a </a:t>
            </a:r>
            <a:r>
              <a:rPr lang="fi-FI" dirty="0" smtClean="0"/>
              <a:t>CE needs </a:t>
            </a:r>
            <a:r>
              <a:rPr lang="fi-FI" dirty="0" smtClean="0"/>
              <a:t>to provide on </a:t>
            </a:r>
            <a:r>
              <a:rPr lang="fi-FI" dirty="0" smtClean="0"/>
              <a:t>the associated TVBD </a:t>
            </a:r>
            <a:r>
              <a:rPr lang="fi-FI" dirty="0" smtClean="0"/>
              <a:t>to the coexistence system for propagation model calculations.</a:t>
            </a:r>
          </a:p>
          <a:p>
            <a:pPr lvl="1"/>
            <a:r>
              <a:rPr lang="fi-FI" dirty="0" smtClean="0"/>
              <a:t>Power </a:t>
            </a:r>
            <a:r>
              <a:rPr lang="fi-FI" dirty="0" smtClean="0"/>
              <a:t>disparity is to be taken into account in estimations and calculations</a:t>
            </a:r>
            <a:endParaRPr lang="fi-FI" dirty="0" smtClean="0"/>
          </a:p>
          <a:p>
            <a:pPr>
              <a:buNone/>
            </a:pPr>
            <a:r>
              <a:rPr lang="fi-FI" dirty="0" smtClean="0"/>
              <a:t>Convergence, stability</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a:xfrm>
            <a:off x="7221867" y="6475413"/>
            <a:ext cx="1279196" cy="184666"/>
          </a:xfrm>
        </p:spPr>
        <p:txBody>
          <a:bodyPr/>
          <a:lstStyle/>
          <a:p>
            <a:pPr>
              <a:defRPr/>
            </a:pPr>
            <a:r>
              <a:rPr lang="en-US" dirty="0"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are </a:t>
            </a:r>
            <a:r>
              <a:rPr lang="fi-FI" dirty="0" smtClean="0"/>
              <a:t>the parameters </a:t>
            </a:r>
            <a:r>
              <a:rPr lang="fi-FI" dirty="0" smtClean="0"/>
              <a:t>a coexistence system can configure (i.e. </a:t>
            </a:r>
            <a:r>
              <a:rPr lang="fi-FI" dirty="0" smtClean="0"/>
              <a:t>knobs </a:t>
            </a:r>
            <a:r>
              <a:rPr lang="fi-FI" dirty="0" smtClean="0"/>
              <a:t>to turn)?</a:t>
            </a:r>
            <a:endParaRPr lang="en-US" dirty="0"/>
          </a:p>
        </p:txBody>
      </p:sp>
      <p:graphicFrame>
        <p:nvGraphicFramePr>
          <p:cNvPr id="7" name="Content Placeholder 6"/>
          <p:cNvGraphicFramePr>
            <a:graphicFrameLocks noGrp="1"/>
          </p:cNvGraphicFramePr>
          <p:nvPr>
            <p:ph idx="1"/>
          </p:nvPr>
        </p:nvGraphicFramePr>
        <p:xfrm>
          <a:off x="685800" y="1981200"/>
          <a:ext cx="7772400" cy="286512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fi-FI" dirty="0" smtClean="0"/>
                        <a:t>Parameter</a:t>
                      </a:r>
                      <a:endParaRPr lang="en-US" dirty="0"/>
                    </a:p>
                  </a:txBody>
                  <a:tcPr/>
                </a:tc>
                <a:tc>
                  <a:txBody>
                    <a:bodyPr/>
                    <a:lstStyle/>
                    <a:p>
                      <a:r>
                        <a:rPr lang="fi-FI" dirty="0" smtClean="0"/>
                        <a:t>Notes</a:t>
                      </a:r>
                      <a:endParaRPr lang="en-US" dirty="0"/>
                    </a:p>
                  </a:txBody>
                  <a:tcPr/>
                </a:tc>
              </a:tr>
              <a:tr h="370840">
                <a:tc>
                  <a:txBody>
                    <a:bodyPr/>
                    <a:lstStyle/>
                    <a:p>
                      <a:r>
                        <a:rPr lang="fi-FI" dirty="0" smtClean="0"/>
                        <a:t>Carrier</a:t>
                      </a:r>
                      <a:r>
                        <a:rPr lang="fi-FI" baseline="0" dirty="0" smtClean="0"/>
                        <a:t> frequency</a:t>
                      </a:r>
                      <a:endParaRPr lang="en-US" dirty="0"/>
                    </a:p>
                  </a:txBody>
                  <a:tcPr/>
                </a:tc>
                <a:tc>
                  <a:txBody>
                    <a:bodyPr/>
                    <a:lstStyle/>
                    <a:p>
                      <a:endParaRPr lang="en-US" dirty="0"/>
                    </a:p>
                  </a:txBody>
                  <a:tcPr/>
                </a:tc>
              </a:tr>
              <a:tr h="370840">
                <a:tc>
                  <a:txBody>
                    <a:bodyPr/>
                    <a:lstStyle/>
                    <a:p>
                      <a:r>
                        <a:rPr lang="fi-FI" dirty="0" smtClean="0"/>
                        <a:t>B</a:t>
                      </a:r>
                      <a:r>
                        <a:rPr lang="fi-FI" baseline="0" dirty="0" smtClean="0"/>
                        <a:t>andwidth</a:t>
                      </a:r>
                      <a:endParaRPr lang="en-US" dirty="0"/>
                    </a:p>
                  </a:txBody>
                  <a:tcPr/>
                </a:tc>
                <a:tc>
                  <a:txBody>
                    <a:bodyPr/>
                    <a:lstStyle/>
                    <a:p>
                      <a:endParaRPr lang="en-US" dirty="0"/>
                    </a:p>
                  </a:txBody>
                  <a:tcPr/>
                </a:tc>
              </a:tr>
              <a:tr h="370840">
                <a:tc>
                  <a:txBody>
                    <a:bodyPr/>
                    <a:lstStyle/>
                    <a:p>
                      <a:r>
                        <a:rPr lang="fi-FI" dirty="0" smtClean="0"/>
                        <a:t>Range of Tx power levels (TxP_Min,</a:t>
                      </a:r>
                      <a:r>
                        <a:rPr lang="fi-FI" baseline="0" dirty="0" smtClean="0"/>
                        <a:t> TxP_Max)</a:t>
                      </a:r>
                      <a:endParaRPr lang="en-US" dirty="0"/>
                    </a:p>
                  </a:txBody>
                  <a:tcPr/>
                </a:tc>
                <a:tc>
                  <a:txBody>
                    <a:bodyPr/>
                    <a:lstStyle/>
                    <a:p>
                      <a:endParaRPr lang="en-US"/>
                    </a:p>
                  </a:txBody>
                  <a:tcPr/>
                </a:tc>
              </a:tr>
              <a:tr h="370840">
                <a:tc>
                  <a:txBody>
                    <a:bodyPr/>
                    <a:lstStyle/>
                    <a:p>
                      <a:r>
                        <a:rPr lang="fi-FI" dirty="0" smtClean="0"/>
                        <a:t>Synchronization</a:t>
                      </a:r>
                      <a:endParaRPr lang="en-US" dirty="0"/>
                    </a:p>
                  </a:txBody>
                  <a:tcPr/>
                </a:tc>
                <a:tc>
                  <a:txBody>
                    <a:bodyPr/>
                    <a:lstStyle/>
                    <a:p>
                      <a:endParaRPr lang="en-US"/>
                    </a:p>
                  </a:txBody>
                  <a:tcPr/>
                </a:tc>
              </a:tr>
              <a:tr h="370840">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p:txBody>
          <a:bodyPr/>
          <a:lstStyle/>
          <a:p>
            <a:pPr>
              <a:defRPr/>
            </a:pPr>
            <a:r>
              <a:rPr lang="en-US"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are parameters a coexistence system can get from a </a:t>
            </a:r>
            <a:r>
              <a:rPr lang="fi-FI" dirty="0" smtClean="0"/>
              <a:t>CE about a TVBD </a:t>
            </a:r>
            <a:r>
              <a:rPr lang="fi-FI" dirty="0" smtClean="0"/>
              <a:t>(</a:t>
            </a:r>
            <a:r>
              <a:rPr lang="fi-FI" dirty="0" smtClean="0"/>
              <a:t>1/2)?</a:t>
            </a:r>
            <a:endParaRPr lang="en-US" dirty="0"/>
          </a:p>
        </p:txBody>
      </p:sp>
      <p:graphicFrame>
        <p:nvGraphicFramePr>
          <p:cNvPr id="7" name="Content Placeholder 6"/>
          <p:cNvGraphicFramePr>
            <a:graphicFrameLocks noGrp="1"/>
          </p:cNvGraphicFramePr>
          <p:nvPr>
            <p:ph idx="1"/>
          </p:nvPr>
        </p:nvGraphicFramePr>
        <p:xfrm>
          <a:off x="685800" y="1714488"/>
          <a:ext cx="7839185" cy="4790440"/>
        </p:xfrm>
        <a:graphic>
          <a:graphicData uri="http://schemas.openxmlformats.org/drawingml/2006/table">
            <a:tbl>
              <a:tblPr firstRow="1" bandRow="1">
                <a:tableStyleId>{5C22544A-7EE6-4342-B048-85BDC9FD1C3A}</a:tableStyleId>
              </a:tblPr>
              <a:tblGrid>
                <a:gridCol w="4814894"/>
                <a:gridCol w="3024291"/>
              </a:tblGrid>
              <a:tr h="370840">
                <a:tc>
                  <a:txBody>
                    <a:bodyPr/>
                    <a:lstStyle/>
                    <a:p>
                      <a:r>
                        <a:rPr lang="fi-FI" dirty="0" smtClean="0"/>
                        <a:t>Parameter</a:t>
                      </a:r>
                      <a:endParaRPr lang="en-US" dirty="0"/>
                    </a:p>
                  </a:txBody>
                  <a:tcPr/>
                </a:tc>
                <a:tc>
                  <a:txBody>
                    <a:bodyPr/>
                    <a:lstStyle/>
                    <a:p>
                      <a:r>
                        <a:rPr lang="fi-FI" dirty="0" smtClean="0"/>
                        <a:t>Notes</a:t>
                      </a:r>
                      <a:endParaRPr lang="en-US" dirty="0"/>
                    </a:p>
                  </a:txBody>
                  <a:tcPr/>
                </a:tc>
              </a:tr>
              <a:tr h="370840">
                <a:tc>
                  <a:txBody>
                    <a:bodyPr/>
                    <a:lstStyle/>
                    <a:p>
                      <a:r>
                        <a:rPr lang="fi-FI" dirty="0" smtClean="0"/>
                        <a:t>Rx sensitivity </a:t>
                      </a:r>
                      <a:endParaRPr lang="en-US" dirty="0"/>
                    </a:p>
                  </a:txBody>
                  <a:tcPr/>
                </a:tc>
                <a:tc>
                  <a:txBody>
                    <a:bodyPr/>
                    <a:lstStyle/>
                    <a:p>
                      <a:r>
                        <a:rPr lang="fi-FI" dirty="0" smtClean="0"/>
                        <a:t>In dBm</a:t>
                      </a:r>
                      <a:endParaRPr lang="en-US" dirty="0"/>
                    </a:p>
                  </a:txBody>
                  <a:tcPr/>
                </a:tc>
              </a:tr>
              <a:tr h="370840">
                <a:tc>
                  <a:txBody>
                    <a:bodyPr/>
                    <a:lstStyle/>
                    <a:p>
                      <a:r>
                        <a:rPr lang="fi-FI" baseline="0" dirty="0" smtClean="0"/>
                        <a:t>Minimum SNR</a:t>
                      </a:r>
                    </a:p>
                  </a:txBody>
                  <a:tcPr/>
                </a:tc>
                <a:tc>
                  <a:txBody>
                    <a:bodyPr/>
                    <a:lstStyle/>
                    <a:p>
                      <a:endParaRPr lang="en-US" dirty="0"/>
                    </a:p>
                  </a:txBody>
                  <a:tcPr/>
                </a:tc>
              </a:tr>
              <a:tr h="370840">
                <a:tc>
                  <a:txBody>
                    <a:bodyPr/>
                    <a:lstStyle/>
                    <a:p>
                      <a:r>
                        <a:rPr lang="fi-FI" dirty="0" smtClean="0"/>
                        <a:t>TVBD</a:t>
                      </a:r>
                      <a:r>
                        <a:rPr lang="fi-FI" baseline="0" dirty="0" smtClean="0"/>
                        <a:t> location</a:t>
                      </a:r>
                    </a:p>
                  </a:txBody>
                  <a:tcPr/>
                </a:tc>
                <a:tc>
                  <a:txBody>
                    <a:bodyPr/>
                    <a:lstStyle/>
                    <a:p>
                      <a:endParaRPr lang="en-US" dirty="0"/>
                    </a:p>
                  </a:txBody>
                  <a:tcPr/>
                </a:tc>
              </a:tr>
              <a:tr h="370840">
                <a:tc>
                  <a:txBody>
                    <a:bodyPr/>
                    <a:lstStyle/>
                    <a:p>
                      <a:r>
                        <a:rPr lang="fi-FI" baseline="0" dirty="0" smtClean="0"/>
                        <a:t>FCC ID, Serial number (Regulatory ID)</a:t>
                      </a:r>
                    </a:p>
                  </a:txBody>
                  <a:tcPr/>
                </a:tc>
                <a:tc>
                  <a:txBody>
                    <a:bodyPr/>
                    <a:lstStyle/>
                    <a:p>
                      <a:endParaRPr lang="en-US" dirty="0"/>
                    </a:p>
                  </a:txBody>
                  <a:tcPr/>
                </a:tc>
              </a:tr>
              <a:tr h="370840">
                <a:tc>
                  <a:txBody>
                    <a:bodyPr/>
                    <a:lstStyle/>
                    <a:p>
                      <a:r>
                        <a:rPr lang="fi-FI" baseline="0" dirty="0" smtClean="0"/>
                        <a:t>Tx antenna </a:t>
                      </a:r>
                      <a:r>
                        <a:rPr lang="fi-FI" baseline="0" dirty="0" smtClean="0"/>
                        <a:t>HAAT, </a:t>
                      </a:r>
                      <a:r>
                        <a:rPr lang="fi-FI" baseline="0" dirty="0" smtClean="0"/>
                        <a:t>altitude, orientation, directivity</a:t>
                      </a:r>
                    </a:p>
                  </a:txBody>
                  <a:tcPr/>
                </a:tc>
                <a:tc>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baseline="0" dirty="0" smtClean="0"/>
                        <a:t>Rx antenna </a:t>
                      </a:r>
                      <a:r>
                        <a:rPr lang="fi-FI" baseline="0" dirty="0" smtClean="0"/>
                        <a:t>HAAT, </a:t>
                      </a:r>
                      <a:r>
                        <a:rPr lang="fi-FI" baseline="0" dirty="0" smtClean="0"/>
                        <a:t>factor, altitude, orientation, directivity</a:t>
                      </a:r>
                    </a:p>
                  </a:txBody>
                  <a:tcPr/>
                </a:tc>
                <a:tc>
                  <a:txBody>
                    <a:bodyPr/>
                    <a:lstStyle/>
                    <a:p>
                      <a:endParaRPr lang="en-US" dirty="0"/>
                    </a:p>
                  </a:txBody>
                  <a:tcPr/>
                </a:tc>
              </a:tr>
              <a:tr h="370840">
                <a:tc>
                  <a:txBody>
                    <a:bodyPr/>
                    <a:lstStyle/>
                    <a:p>
                      <a:r>
                        <a:rPr lang="fi-FI" dirty="0" smtClean="0"/>
                        <a:t>Geo-location</a:t>
                      </a:r>
                      <a:r>
                        <a:rPr lang="fi-FI" baseline="0" dirty="0" smtClean="0"/>
                        <a:t> database information: Available channels list, etc. and when the information was last updated</a:t>
                      </a:r>
                      <a:endParaRPr lang="en-US" dirty="0"/>
                    </a:p>
                  </a:txBody>
                  <a:tcPr/>
                </a:tc>
                <a:tc>
                  <a:txBody>
                    <a:bodyPr/>
                    <a:lstStyle/>
                    <a:p>
                      <a:endParaRPr lang="en-US"/>
                    </a:p>
                  </a:txBody>
                  <a:tcPr/>
                </a:tc>
              </a:tr>
              <a:tr h="370840">
                <a:tc>
                  <a:txBody>
                    <a:bodyPr/>
                    <a:lstStyle/>
                    <a:p>
                      <a:r>
                        <a:rPr lang="fi-FI" dirty="0" smtClean="0"/>
                        <a:t>TVBD</a:t>
                      </a:r>
                      <a:r>
                        <a:rPr lang="fi-FI" baseline="0" dirty="0" smtClean="0"/>
                        <a:t> technology / standard</a:t>
                      </a:r>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March 2011</a:t>
            </a:r>
            <a:endParaRPr lang="en-US"/>
          </a:p>
        </p:txBody>
      </p:sp>
      <p:sp>
        <p:nvSpPr>
          <p:cNvPr id="5" name="Footer Placeholder 4"/>
          <p:cNvSpPr>
            <a:spLocks noGrp="1"/>
          </p:cNvSpPr>
          <p:nvPr>
            <p:ph type="ftr" sz="quarter" idx="11"/>
          </p:nvPr>
        </p:nvSpPr>
        <p:spPr/>
        <p:txBody>
          <a:bodyPr/>
          <a:lstStyle/>
          <a:p>
            <a:pPr>
              <a:defRPr/>
            </a:pPr>
            <a:r>
              <a:rPr lang="en-US" smtClean="0"/>
              <a:t>Mika Kasslin, Nokia</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19-10-00xx-00-000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19-10-00xx-00-0001-Submission</Template>
  <TotalTime>0</TotalTime>
  <Words>1086</Words>
  <Application>Microsoft Office PowerPoint</Application>
  <PresentationFormat>On-screen Show (4:3)</PresentationFormat>
  <Paragraphs>152</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19-10-00xx-00-0001-Submission</vt:lpstr>
      <vt:lpstr>Microsoft Office Word 97 - 2003 Document</vt:lpstr>
      <vt:lpstr>Slide 1</vt:lpstr>
      <vt:lpstr>Introduction</vt:lpstr>
      <vt:lpstr>Discussion topics for the TG1</vt:lpstr>
      <vt:lpstr>Coexistence solutions</vt:lpstr>
      <vt:lpstr>Coexistence scenario</vt:lpstr>
      <vt:lpstr>Scalability</vt:lpstr>
      <vt:lpstr>Propagation, Power disparity, Convergence, Stability</vt:lpstr>
      <vt:lpstr>What are the parameters a coexistence system can configure (i.e. knobs to turn)?</vt:lpstr>
      <vt:lpstr>What are parameters a coexistence system can get from a CE about a TVBD (1/2)?</vt:lpstr>
      <vt:lpstr>What are parameters a coexistence system can get from a CE about a TVBD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2011-03-17T00:44:03Z</dcterms:created>
  <dcterms:modified xsi:type="dcterms:W3CDTF">2011-03-17T00:44:13Z</dcterms:modified>
</cp:coreProperties>
</file>