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9" r:id="rId3"/>
    <p:sldId id="281" r:id="rId4"/>
    <p:sldId id="277" r:id="rId5"/>
    <p:sldId id="284" r:id="rId6"/>
    <p:sldId id="282" r:id="rId7"/>
    <p:sldId id="283" r:id="rId8"/>
    <p:sldId id="274" r:id="rId9"/>
    <p:sldId id="270" r:id="rId10"/>
    <p:sldId id="271" r:id="rId11"/>
    <p:sldId id="272" r:id="rId12"/>
    <p:sldId id="286" r:id="rId13"/>
    <p:sldId id="287" r:id="rId14"/>
    <p:sldId id="285" r:id="rId15"/>
    <p:sldId id="273" r:id="rId16"/>
    <p:sldId id="278" r:id="rId17"/>
    <p:sldId id="280"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40" autoAdjust="0"/>
    <p:restoredTop sz="97473" autoAdjust="0"/>
  </p:normalViewPr>
  <p:slideViewPr>
    <p:cSldViewPr>
      <p:cViewPr varScale="1">
        <p:scale>
          <a:sx n="76" d="100"/>
          <a:sy n="76" d="100"/>
        </p:scale>
        <p:origin x="-13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3" d="100"/>
          <a:sy n="103" d="100"/>
        </p:scale>
        <p:origin x="-2364" y="-90"/>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99556DDC-80F1-403A-BA08-3CCC45B5A49A}"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4571668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Month Year</a:t>
            </a:r>
          </a:p>
        </p:txBody>
      </p:sp>
      <p:sp>
        <p:nvSpPr>
          <p:cNvPr id="2560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5345184B-C3D8-4026-BE06-B329D5FF818B}"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6161069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p>
            <a:r>
              <a:rPr lang="en-US" smtClean="0"/>
              <a:t>doc.: IEEE 802.11-yy/xxxxr0</a:t>
            </a:r>
          </a:p>
        </p:txBody>
      </p:sp>
      <p:sp>
        <p:nvSpPr>
          <p:cNvPr id="26627" name="Rectangle 3"/>
          <p:cNvSpPr>
            <a:spLocks noGrp="1" noChangeArrowheads="1"/>
          </p:cNvSpPr>
          <p:nvPr>
            <p:ph type="dt" sz="quarter" idx="1"/>
          </p:nvPr>
        </p:nvSpPr>
        <p:spPr>
          <a:noFill/>
        </p:spPr>
        <p:txBody>
          <a:bodyPr/>
          <a:lstStyle/>
          <a:p>
            <a:r>
              <a:rPr lang="en-US" smtClean="0"/>
              <a:t>Month Year</a:t>
            </a:r>
          </a:p>
        </p:txBody>
      </p:sp>
      <p:sp>
        <p:nvSpPr>
          <p:cNvPr id="26628" name="Rectangle 6"/>
          <p:cNvSpPr>
            <a:spLocks noGrp="1" noChangeArrowheads="1"/>
          </p:cNvSpPr>
          <p:nvPr>
            <p:ph type="ftr" sz="quarter" idx="4"/>
          </p:nvPr>
        </p:nvSpPr>
        <p:spPr>
          <a:noFill/>
        </p:spPr>
        <p:txBody>
          <a:bodyPr/>
          <a:lstStyle/>
          <a:p>
            <a:pPr lvl="4"/>
            <a:r>
              <a:rPr lang="en-US" smtClean="0"/>
              <a:t>John Doe, Some Company</a:t>
            </a:r>
          </a:p>
        </p:txBody>
      </p:sp>
      <p:sp>
        <p:nvSpPr>
          <p:cNvPr id="26629" name="Rectangle 7"/>
          <p:cNvSpPr>
            <a:spLocks noGrp="1" noChangeArrowheads="1"/>
          </p:cNvSpPr>
          <p:nvPr>
            <p:ph type="sldNum" sz="quarter" idx="5"/>
          </p:nvPr>
        </p:nvSpPr>
        <p:spPr>
          <a:noFill/>
        </p:spPr>
        <p:txBody>
          <a:bodyPr/>
          <a:lstStyle/>
          <a:p>
            <a:r>
              <a:rPr lang="en-US" smtClean="0"/>
              <a:t>Page </a:t>
            </a:r>
            <a:fld id="{CABD54AC-A6BF-429F-BAFE-E2B590776E79}" type="slidenum">
              <a:rPr lang="en-US" smtClean="0"/>
              <a:pPr/>
              <a:t>1</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345184B-C3D8-4026-BE06-B329D5FF818B}"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DE6E93F-786C-43AA-A892-5E83CD9AB42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9AF4544-E7B9-4E1F-BE11-EDF70267539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6003CC-BAC2-43E5-A50F-D84285203C9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2011</a:t>
            </a:r>
            <a:endParaRPr lang="en-US"/>
          </a:p>
        </p:txBody>
      </p:sp>
      <p:sp>
        <p:nvSpPr>
          <p:cNvPr id="5" name="Footer Placeholder 4"/>
          <p:cNvSpPr>
            <a:spLocks noGrp="1"/>
          </p:cNvSpPr>
          <p:nvPr>
            <p:ph type="ftr" sz="quarter" idx="11"/>
          </p:nvPr>
        </p:nvSpPr>
        <p:spPr>
          <a:xfrm>
            <a:off x="7229475" y="6475413"/>
            <a:ext cx="1271588" cy="184150"/>
          </a:xfrm>
        </p:spPr>
        <p:txBody>
          <a:bodyPr/>
          <a:lstStyle>
            <a:lvl1pPr>
              <a:defRPr/>
            </a:lvl1p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DBFE3DE-FB1F-4EAA-B904-0ADDDC3DB78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7B8BE6-59F8-4FD6-B09B-9BE4C2B4862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D0F553-E76A-4EA5-88C2-4015809A711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2011</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5DB59706-7308-4D18-B915-095665FA1BB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2011</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D70056-85DE-437E-9B8E-E515981A2CE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2011</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E97AB04A-FB9A-4499-B827-B655EEC9239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060926D-EDD6-4570-B72D-939DFBD7A83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F207A10-AB5F-44C4-9084-1D53D24C7E2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32715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smtClean="0"/>
              <a:t>May 2011</a:t>
            </a:r>
            <a:endParaRPr lang="en-US"/>
          </a:p>
        </p:txBody>
      </p:sp>
      <p:sp>
        <p:nvSpPr>
          <p:cNvPr id="1029" name="Rectangle 5"/>
          <p:cNvSpPr>
            <a:spLocks noGrp="1" noChangeArrowheads="1"/>
          </p:cNvSpPr>
          <p:nvPr>
            <p:ph type="ftr" sz="quarter" idx="3"/>
          </p:nvPr>
        </p:nvSpPr>
        <p:spPr bwMode="auto">
          <a:xfrm>
            <a:off x="7272338" y="6475413"/>
            <a:ext cx="12715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vl1pPr>
          </a:lstStyle>
          <a:p>
            <a:pPr>
              <a:defRPr/>
            </a:pPr>
            <a:r>
              <a:rPr lang="en-US" smtClean="0"/>
              <a:t>Miika Laaksonen,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9FEF4E-8A49-4B82-9A0D-35078B649644}" type="slidenum">
              <a:rPr lang="en-US"/>
              <a:pPr>
                <a:defRPr/>
              </a:pPr>
              <a:t>‹#›</a:t>
            </a:fld>
            <a:endParaRPr lang="en-US"/>
          </a:p>
        </p:txBody>
      </p:sp>
      <p:sp>
        <p:nvSpPr>
          <p:cNvPr id="1031" name="Rectangle 7"/>
          <p:cNvSpPr>
            <a:spLocks noChangeArrowheads="1"/>
          </p:cNvSpPr>
          <p:nvPr/>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dirty="0" smtClean="0"/>
              <a:t>802.19-11/0040r1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712" r:id="rId1"/>
    <p:sldLayoutId id="214748372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tools.ietf.org/html/rfc5389"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4189"/>
            <a:ext cx="1169294" cy="276999"/>
          </a:xfrm>
          <a:noFill/>
        </p:spPr>
        <p:txBody>
          <a:bodyPr/>
          <a:lstStyle/>
          <a:p>
            <a:r>
              <a:rPr lang="en-US" smtClean="0"/>
              <a:t>May 2011</a:t>
            </a:r>
            <a:endParaRPr lang="en-US" dirty="0" smtClean="0"/>
          </a:p>
        </p:txBody>
      </p:sp>
      <p:sp>
        <p:nvSpPr>
          <p:cNvPr id="1028" name="Footer Placeholder 4"/>
          <p:cNvSpPr>
            <a:spLocks noGrp="1"/>
          </p:cNvSpPr>
          <p:nvPr>
            <p:ph type="ftr" sz="quarter" idx="11"/>
          </p:nvPr>
        </p:nvSpPr>
        <p:spPr>
          <a:xfrm>
            <a:off x="6971798" y="6475413"/>
            <a:ext cx="1529265" cy="184666"/>
          </a:xfrm>
          <a:noFill/>
        </p:spPr>
        <p:txBody>
          <a:bodyPr/>
          <a:lstStyle/>
          <a:p>
            <a:r>
              <a:rPr lang="en-US" smtClean="0"/>
              <a:t>Miika Laaksonen, Nokia</a:t>
            </a:r>
            <a:endParaRPr lang="en-US" dirty="0" smtClean="0"/>
          </a:p>
        </p:txBody>
      </p:sp>
      <p:sp>
        <p:nvSpPr>
          <p:cNvPr id="1029" name="Slide Number Placeholder 5"/>
          <p:cNvSpPr>
            <a:spLocks noGrp="1"/>
          </p:cNvSpPr>
          <p:nvPr>
            <p:ph type="sldNum" sz="quarter" idx="12"/>
          </p:nvPr>
        </p:nvSpPr>
        <p:spPr>
          <a:noFill/>
        </p:spPr>
        <p:txBody>
          <a:bodyPr/>
          <a:lstStyle/>
          <a:p>
            <a:r>
              <a:rPr lang="en-US" smtClean="0"/>
              <a:t>Slide </a:t>
            </a:r>
            <a:fld id="{E096C319-A66C-48EA-999B-66C93F31A7CF}" type="slidenum">
              <a:rPr lang="en-US" smtClean="0"/>
              <a:pPr/>
              <a:t>1</a:t>
            </a:fld>
            <a:endParaRPr lang="en-US" smtClean="0"/>
          </a:p>
        </p:txBody>
      </p:sp>
      <p:sp>
        <p:nvSpPr>
          <p:cNvPr id="1030" name="Rectangle 2"/>
          <p:cNvSpPr>
            <a:spLocks noGrp="1" noChangeArrowheads="1"/>
          </p:cNvSpPr>
          <p:nvPr>
            <p:ph type="title"/>
          </p:nvPr>
        </p:nvSpPr>
        <p:spPr/>
        <p:txBody>
          <a:bodyPr/>
          <a:lstStyle/>
          <a:p>
            <a:pPr eaLnBrk="1" hangingPunct="1"/>
            <a:r>
              <a:rPr lang="en-US" dirty="0" smtClean="0"/>
              <a:t>Coexistence Discovery Procedures</a:t>
            </a:r>
          </a:p>
        </p:txBody>
      </p:sp>
      <p:sp>
        <p:nvSpPr>
          <p:cNvPr id="1031"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p:spPr>
        <p:txBody>
          <a:bodyPr>
            <a:spAutoFit/>
          </a:bodyPr>
          <a:lstStyle/>
          <a:p>
            <a:pPr eaLnBrk="0" hangingPunct="0"/>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sz="900" b="1"/>
          </a:p>
        </p:txBody>
      </p:sp>
      <p:sp>
        <p:nvSpPr>
          <p:cNvPr id="1032"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sz="2000" dirty="0" smtClean="0"/>
              <a:t>Date:</a:t>
            </a:r>
            <a:r>
              <a:rPr lang="en-US" sz="2000" b="0" dirty="0" smtClean="0"/>
              <a:t> </a:t>
            </a:r>
            <a:r>
              <a:rPr lang="en-US" sz="2000" b="0" dirty="0" smtClean="0"/>
              <a:t>2011-05-10</a:t>
            </a:r>
            <a:endParaRPr lang="en-US" sz="2000" b="0" dirty="0" smtClean="0"/>
          </a:p>
        </p:txBody>
      </p:sp>
      <p:sp>
        <p:nvSpPr>
          <p:cNvPr id="1033"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graphicFrame>
        <p:nvGraphicFramePr>
          <p:cNvPr id="1026" name="Object 11"/>
          <p:cNvGraphicFramePr>
            <a:graphicFrameLocks noChangeAspect="1"/>
          </p:cNvGraphicFramePr>
          <p:nvPr/>
        </p:nvGraphicFramePr>
        <p:xfrm>
          <a:off x="527050" y="2286000"/>
          <a:ext cx="7966075" cy="2922588"/>
        </p:xfrm>
        <a:graphic>
          <a:graphicData uri="http://schemas.openxmlformats.org/presentationml/2006/ole">
            <mc:AlternateContent xmlns:mc="http://schemas.openxmlformats.org/markup-compatibility/2006">
              <mc:Choice xmlns:v="urn:schemas-microsoft-com:vml" Requires="v">
                <p:oleObj spid="_x0000_s1060" name="Document" r:id="rId4" imgW="8301338" imgH="3046769" progId="Word.Document.8">
                  <p:embed/>
                </p:oleObj>
              </mc:Choice>
              <mc:Fallback>
                <p:oleObj name="Document" r:id="rId4" imgW="8301338" imgH="3046769"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050" y="2286000"/>
                        <a:ext cx="7966075" cy="2922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Difficult task </a:t>
            </a:r>
            <a:r>
              <a:rPr lang="en-US" dirty="0"/>
              <a:t>– </a:t>
            </a:r>
            <a:r>
              <a:rPr lang="en-US" dirty="0" smtClean="0"/>
              <a:t>Global neighbor discovery</a:t>
            </a:r>
            <a:endParaRPr lang="en-US" dirty="0"/>
          </a:p>
        </p:txBody>
      </p:sp>
      <p:sp>
        <p:nvSpPr>
          <p:cNvPr id="3" name="Content Placeholder 2"/>
          <p:cNvSpPr>
            <a:spLocks noGrp="1"/>
          </p:cNvSpPr>
          <p:nvPr>
            <p:ph idx="1"/>
          </p:nvPr>
        </p:nvSpPr>
        <p:spPr/>
        <p:txBody>
          <a:bodyPr/>
          <a:lstStyle/>
          <a:p>
            <a:pPr>
              <a:buNone/>
            </a:pPr>
            <a:r>
              <a:rPr lang="en-US" sz="2000" dirty="0" smtClean="0"/>
              <a:t>CM-CDIS interaction</a:t>
            </a:r>
            <a:endParaRPr lang="en-US" sz="2000" dirty="0" smtClean="0"/>
          </a:p>
          <a:p>
            <a:pPr lvl="1"/>
            <a:r>
              <a:rPr lang="en-US" sz="1600" dirty="0" smtClean="0"/>
              <a:t>The CM registers itself to the CDIS </a:t>
            </a:r>
            <a:r>
              <a:rPr lang="en-US" sz="1600" dirty="0" smtClean="0"/>
              <a:t>server and subscribes to the neighbor discovery service </a:t>
            </a:r>
            <a:r>
              <a:rPr lang="en-US" sz="1600" dirty="0" smtClean="0"/>
              <a:t>with procedures defined by </a:t>
            </a:r>
            <a:r>
              <a:rPr lang="en-US" sz="1600" dirty="0" smtClean="0"/>
              <a:t>802.19.1</a:t>
            </a:r>
          </a:p>
          <a:p>
            <a:pPr lvl="1"/>
            <a:r>
              <a:rPr lang="fi-FI" sz="1600" dirty="0" smtClean="0"/>
              <a:t>The CM keeps the CDIS updated on changes in TVBD paramaeters</a:t>
            </a:r>
            <a:endParaRPr lang="en-US" sz="1600" dirty="0" smtClean="0"/>
          </a:p>
          <a:p>
            <a:pPr lvl="1"/>
            <a:r>
              <a:rPr lang="en-US" sz="1600" dirty="0" smtClean="0"/>
              <a:t>The CDIS checks the communication socket used by a registered CM</a:t>
            </a:r>
          </a:p>
          <a:p>
            <a:pPr lvl="1"/>
            <a:r>
              <a:rPr lang="en-US" sz="1600" b="1" u="sng" dirty="0" smtClean="0"/>
              <a:t>The CDIS updates DNS data</a:t>
            </a:r>
          </a:p>
          <a:p>
            <a:pPr lvl="3"/>
            <a:r>
              <a:rPr lang="en-US" dirty="0" err="1" smtClean="0"/>
              <a:t>nsupdate</a:t>
            </a:r>
            <a:r>
              <a:rPr lang="en-US" dirty="0" smtClean="0"/>
              <a:t> </a:t>
            </a:r>
          </a:p>
          <a:p>
            <a:pPr lvl="3"/>
            <a:r>
              <a:rPr lang="en-US" dirty="0" smtClean="0"/>
              <a:t>update add cm01.testbed.lan. 300 A 192.168.0.71</a:t>
            </a:r>
          </a:p>
          <a:p>
            <a:pPr lvl="3"/>
            <a:r>
              <a:rPr lang="en-US" dirty="0" smtClean="0"/>
              <a:t>update add cm01.testbed.lan. 300 TXT port:5003</a:t>
            </a:r>
          </a:p>
          <a:p>
            <a:pPr lvl="3"/>
            <a:r>
              <a:rPr lang="en-US" dirty="0" smtClean="0"/>
              <a:t>send</a:t>
            </a:r>
            <a:endParaRPr lang="en-US" dirty="0"/>
          </a:p>
          <a:p>
            <a:pPr lvl="1"/>
            <a:r>
              <a:rPr lang="fi-FI" sz="1600" dirty="0" smtClean="0"/>
              <a:t>The CDIS determines neighboring TVBDs for the registered TVBDs of registered and subscribed CMs</a:t>
            </a:r>
          </a:p>
          <a:p>
            <a:pPr lvl="1"/>
            <a:r>
              <a:rPr lang="fi-FI" sz="1600" dirty="0" smtClean="0"/>
              <a:t>The CDIS keeps the CMs updated on changes in neighboring TVBDs related to the TVBDs the CMs serve. This includes CM name/alias for each that serves a neighbor TVBD.</a:t>
            </a:r>
            <a:endParaRPr lang="en-US" sz="1600" dirty="0" smtClean="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Easy tasks – </a:t>
            </a:r>
            <a:r>
              <a:rPr lang="en-US" dirty="0" smtClean="0"/>
              <a:t>CM discovery</a:t>
            </a:r>
            <a:endParaRPr lang="en-US" dirty="0"/>
          </a:p>
        </p:txBody>
      </p:sp>
      <p:sp>
        <p:nvSpPr>
          <p:cNvPr id="3" name="Content Placeholder 2"/>
          <p:cNvSpPr>
            <a:spLocks noGrp="1"/>
          </p:cNvSpPr>
          <p:nvPr>
            <p:ph idx="1"/>
          </p:nvPr>
        </p:nvSpPr>
        <p:spPr/>
        <p:txBody>
          <a:bodyPr/>
          <a:lstStyle/>
          <a:p>
            <a:pPr>
              <a:buNone/>
            </a:pPr>
            <a:r>
              <a:rPr lang="en-US" sz="2000" dirty="0" smtClean="0"/>
              <a:t>CM discovery</a:t>
            </a:r>
          </a:p>
          <a:p>
            <a:pPr lvl="1"/>
            <a:r>
              <a:rPr lang="en-US" sz="1600" dirty="0" smtClean="0"/>
              <a:t>When a CM tries to communicate with another CM it checks the DNS record of the target CM</a:t>
            </a:r>
          </a:p>
          <a:p>
            <a:pPr lvl="3"/>
            <a:r>
              <a:rPr lang="en-US" sz="1200" dirty="0" smtClean="0"/>
              <a:t>Query:	host –t ANY cm1.testbed.lan</a:t>
            </a:r>
          </a:p>
          <a:p>
            <a:pPr lvl="3"/>
            <a:r>
              <a:rPr lang="en-US" sz="1200" dirty="0" smtClean="0"/>
              <a:t>Response:	cm1.testbed.lan has address 192.168.0.71 </a:t>
            </a:r>
            <a:br>
              <a:rPr lang="en-US" sz="1200" dirty="0" smtClean="0"/>
            </a:br>
            <a:r>
              <a:rPr lang="en-US" sz="1200" dirty="0" smtClean="0"/>
              <a:t>		cm1.testbed.lan descriptive text “port:5003</a:t>
            </a:r>
          </a:p>
          <a:p>
            <a:pPr lvl="1"/>
            <a:r>
              <a:rPr lang="en-US" sz="1600" dirty="0" smtClean="0"/>
              <a:t>CM-CM communication channel opening</a:t>
            </a:r>
          </a:p>
          <a:p>
            <a:pPr lvl="1"/>
            <a:r>
              <a:rPr lang="en-US" sz="1600" dirty="0" smtClean="0"/>
              <a:t>Same DNS info can be also used when a CE tries to find address and port of  a CM. A service provider can have the CM as service running in the network. In this case the CM alias can be set</a:t>
            </a:r>
          </a:p>
          <a:p>
            <a:pPr lvl="3"/>
            <a:r>
              <a:rPr lang="en-US" dirty="0" err="1" smtClean="0"/>
              <a:t>nsupdate</a:t>
            </a:r>
            <a:r>
              <a:rPr lang="en-US" dirty="0" smtClean="0"/>
              <a:t> </a:t>
            </a:r>
          </a:p>
          <a:p>
            <a:pPr lvl="3"/>
            <a:r>
              <a:rPr lang="en-US" dirty="0" smtClean="0"/>
              <a:t>update add cm01.testbed.lan. 300 A 192.168.0.71</a:t>
            </a:r>
          </a:p>
          <a:p>
            <a:pPr lvl="3"/>
            <a:r>
              <a:rPr lang="en-US" dirty="0" smtClean="0"/>
              <a:t>update add cm01.testbed.lan. 300 TXT port:5003</a:t>
            </a:r>
          </a:p>
          <a:p>
            <a:pPr lvl="3"/>
            <a:r>
              <a:rPr lang="en-US" dirty="0" smtClean="0"/>
              <a:t>update add </a:t>
            </a:r>
            <a:r>
              <a:rPr lang="en-US" dirty="0" err="1" smtClean="0"/>
              <a:t>cm.testbed.lan</a:t>
            </a:r>
            <a:r>
              <a:rPr lang="en-US" dirty="0" smtClean="0"/>
              <a:t>. 300 CNAME cm01.testbed.lan.</a:t>
            </a:r>
          </a:p>
          <a:p>
            <a:pPr lvl="3"/>
            <a:r>
              <a:rPr lang="en-US" dirty="0" smtClean="0"/>
              <a:t>send</a:t>
            </a:r>
          </a:p>
          <a:p>
            <a:pPr lvl="1"/>
            <a:endParaRPr lang="en-US" sz="1600" dirty="0" smtClean="0"/>
          </a:p>
          <a:p>
            <a:pPr lvl="2"/>
            <a:endParaRPr lang="en-US" dirty="0" smtClean="0"/>
          </a:p>
          <a:p>
            <a:pPr>
              <a:buNone/>
            </a:pPr>
            <a:endParaRPr lang="en-US" dirty="0" smtClean="0"/>
          </a:p>
        </p:txBody>
      </p:sp>
      <p:sp>
        <p:nvSpPr>
          <p:cNvPr id="4" name="Date Placeholder 3"/>
          <p:cNvSpPr>
            <a:spLocks noGrp="1"/>
          </p:cNvSpPr>
          <p:nvPr>
            <p:ph type="dt" sz="half" idx="10"/>
          </p:nvPr>
        </p:nvSpPr>
        <p:spPr/>
        <p:txBody>
          <a:bodyPr/>
          <a:lstStyle/>
          <a:p>
            <a:pPr>
              <a:defRPr/>
            </a:pPr>
            <a:r>
              <a:rPr lang="en-US" smtClean="0"/>
              <a:t>May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Summary</a:t>
            </a:r>
            <a:endParaRPr lang="en-US" dirty="0"/>
          </a:p>
        </p:txBody>
      </p:sp>
      <p:sp>
        <p:nvSpPr>
          <p:cNvPr id="3" name="Content Placeholder 2"/>
          <p:cNvSpPr>
            <a:spLocks noGrp="1"/>
          </p:cNvSpPr>
          <p:nvPr>
            <p:ph idx="1"/>
          </p:nvPr>
        </p:nvSpPr>
        <p:spPr>
          <a:xfrm>
            <a:off x="685800" y="1628800"/>
            <a:ext cx="7772400" cy="4114800"/>
          </a:xfrm>
        </p:spPr>
        <p:txBody>
          <a:bodyPr/>
          <a:lstStyle/>
          <a:p>
            <a:r>
              <a:rPr lang="fi-FI" dirty="0" smtClean="0"/>
              <a:t>The very basics of the system discovery problem and concept are discussed</a:t>
            </a:r>
          </a:p>
          <a:p>
            <a:r>
              <a:rPr lang="fi-FI" dirty="0" smtClean="0"/>
              <a:t>A solution framework has been proposed</a:t>
            </a:r>
          </a:p>
          <a:p>
            <a:pPr lvl="1"/>
            <a:r>
              <a:rPr lang="fi-FI" dirty="0" smtClean="0"/>
              <a:t>DNS used for simple tasks</a:t>
            </a:r>
          </a:p>
          <a:p>
            <a:pPr lvl="1"/>
            <a:r>
              <a:rPr lang="fi-FI" dirty="0" smtClean="0"/>
              <a:t>Something new is needed to discover all the neighbors regardless of CMs serving them</a:t>
            </a:r>
            <a:endParaRPr lang="fi-FI" dirty="0"/>
          </a:p>
          <a:p>
            <a:r>
              <a:rPr lang="fi-FI" dirty="0" smtClean="0"/>
              <a:t>We haven’t proposed a complete solution but we need to sort out, as an example, what’s the way to have neighbor discovery system that is very much like the DNS</a:t>
            </a:r>
          </a:p>
          <a:p>
            <a:pPr lvl="1"/>
            <a:r>
              <a:rPr lang="fi-FI" dirty="0" smtClean="0"/>
              <a:t>Our proposal doesn’t make modifications to DNS but assumes that we have a DNS-kind of system specified with CDISs having roles and protocols like with DNS</a:t>
            </a:r>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12</a:t>
            </a:fld>
            <a:endParaRPr lang="en-US"/>
          </a:p>
        </p:txBody>
      </p:sp>
    </p:spTree>
    <p:extLst>
      <p:ext uri="{BB962C8B-B14F-4D97-AF65-F5344CB8AC3E}">
        <p14:creationId xmlns:p14="http://schemas.microsoft.com/office/powerpoint/2010/main" val="2666466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Proposal</a:t>
            </a:r>
            <a:endParaRPr lang="en-US" dirty="0"/>
          </a:p>
        </p:txBody>
      </p:sp>
      <p:sp>
        <p:nvSpPr>
          <p:cNvPr id="3" name="Content Placeholder 2"/>
          <p:cNvSpPr>
            <a:spLocks noGrp="1"/>
          </p:cNvSpPr>
          <p:nvPr>
            <p:ph idx="1"/>
          </p:nvPr>
        </p:nvSpPr>
        <p:spPr/>
        <p:txBody>
          <a:bodyPr/>
          <a:lstStyle/>
          <a:p>
            <a:r>
              <a:rPr lang="fi-FI" dirty="0" smtClean="0"/>
              <a:t>We’d like to have the issue of system discovery and especially the neighbor discovery system as an agenda item in TG1 meetings now on</a:t>
            </a:r>
          </a:p>
          <a:p>
            <a:r>
              <a:rPr lang="fi-FI" dirty="0" smtClean="0"/>
              <a:t>We would like see joint development on these issues to happen between interested parties in the task group using this and other contributions on these issues</a:t>
            </a:r>
          </a:p>
        </p:txBody>
      </p:sp>
      <p:sp>
        <p:nvSpPr>
          <p:cNvPr id="4" name="Date Placeholder 3"/>
          <p:cNvSpPr>
            <a:spLocks noGrp="1"/>
          </p:cNvSpPr>
          <p:nvPr>
            <p:ph type="dt" sz="half" idx="10"/>
          </p:nvPr>
        </p:nvSpPr>
        <p:spPr/>
        <p:txBody>
          <a:bodyPr/>
          <a:lstStyle/>
          <a:p>
            <a:pPr>
              <a:defRPr/>
            </a:pPr>
            <a:r>
              <a:rPr lang="en-US" smtClean="0"/>
              <a:t>May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13</a:t>
            </a:fld>
            <a:endParaRPr lang="en-US"/>
          </a:p>
        </p:txBody>
      </p:sp>
    </p:spTree>
    <p:extLst>
      <p:ext uri="{BB962C8B-B14F-4D97-AF65-F5344CB8AC3E}">
        <p14:creationId xmlns:p14="http://schemas.microsoft.com/office/powerpoint/2010/main" val="837056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fi-FI" dirty="0" smtClean="0"/>
              <a:t>Appendix</a:t>
            </a:r>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14</a:t>
            </a:fld>
            <a:endParaRPr lang="en-US"/>
          </a:p>
        </p:txBody>
      </p:sp>
    </p:spTree>
    <p:extLst>
      <p:ext uri="{BB962C8B-B14F-4D97-AF65-F5344CB8AC3E}">
        <p14:creationId xmlns:p14="http://schemas.microsoft.com/office/powerpoint/2010/main" val="2972379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Proxy proposal</a:t>
            </a:r>
            <a:endParaRPr lang="en-US" dirty="0"/>
          </a:p>
        </p:txBody>
      </p:sp>
      <p:sp>
        <p:nvSpPr>
          <p:cNvPr id="3" name="Content Placeholder 2"/>
          <p:cNvSpPr>
            <a:spLocks noGrp="1"/>
          </p:cNvSpPr>
          <p:nvPr>
            <p:ph idx="1"/>
          </p:nvPr>
        </p:nvSpPr>
        <p:spPr/>
        <p:txBody>
          <a:bodyPr/>
          <a:lstStyle/>
          <a:p>
            <a:pPr>
              <a:buNone/>
            </a:pPr>
            <a:r>
              <a:rPr lang="en-US" sz="2000" dirty="0" smtClean="0"/>
              <a:t>If either of the peer CMs is behind NAT, some proxy solution is needed to enable communication channel</a:t>
            </a:r>
          </a:p>
          <a:p>
            <a:pPr>
              <a:buNone/>
            </a:pPr>
            <a:r>
              <a:rPr lang="en-US" sz="2000" dirty="0" smtClean="0"/>
              <a:t>Standard IETF RFC </a:t>
            </a:r>
            <a:r>
              <a:rPr lang="en-US" sz="2000" dirty="0" smtClean="0">
                <a:hlinkClick r:id="rId2"/>
              </a:rPr>
              <a:t>http://tools.ietf.org/html/rfc5389</a:t>
            </a:r>
            <a:r>
              <a:rPr lang="en-US" sz="2000" dirty="0" smtClean="0"/>
              <a:t> (Session Traversal Utilities for NAT (STUN) can be used to check NAT capabilities of routers that are between CM-CDIS or CM-CM</a:t>
            </a:r>
          </a:p>
          <a:p>
            <a:pPr>
              <a:buNone/>
            </a:pPr>
            <a:r>
              <a:rPr lang="en-US" sz="2000" dirty="0" smtClean="0"/>
              <a:t>CDIS can act </a:t>
            </a:r>
            <a:r>
              <a:rPr lang="en-US" sz="2000" smtClean="0"/>
              <a:t>as communication proxy between </a:t>
            </a:r>
            <a:r>
              <a:rPr lang="en-US" sz="2000" dirty="0" smtClean="0"/>
              <a:t>CMs if peer-to-peer communication between CMs is not possible</a:t>
            </a:r>
          </a:p>
          <a:p>
            <a:pPr>
              <a:buNone/>
            </a:pPr>
            <a:r>
              <a:rPr lang="en-US" sz="2000" dirty="0" smtClean="0"/>
              <a:t>CM NAT capability information can be stored to DNS records to allow automatic proxy setup </a:t>
            </a:r>
          </a:p>
          <a:p>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 </a:t>
            </a:r>
            <a:r>
              <a:rPr lang="en-US" dirty="0" smtClean="0"/>
              <a:t>location dilemma</a:t>
            </a:r>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a:p>
        </p:txBody>
      </p:sp>
      <p:sp>
        <p:nvSpPr>
          <p:cNvPr id="5" name="Footer Placeholder 4"/>
          <p:cNvSpPr>
            <a:spLocks noGrp="1"/>
          </p:cNvSpPr>
          <p:nvPr>
            <p:ph type="ftr" sz="quarter" idx="11"/>
          </p:nvPr>
        </p:nvSpPr>
        <p:spPr>
          <a:xfrm>
            <a:off x="6971798" y="6475413"/>
            <a:ext cx="1529265" cy="184666"/>
          </a:xfrm>
        </p:spPr>
        <p:txBody>
          <a:bodyPr/>
          <a:lstStyle/>
          <a:p>
            <a:pPr>
              <a:defRPr/>
            </a:pPr>
            <a:r>
              <a:rPr lang="en-US" smtClean="0">
                <a:latin typeface="+mn-lt"/>
              </a:rPr>
              <a:t>Miika Laaksonen, Nokia</a:t>
            </a:r>
            <a:endParaRPr lang="en-US">
              <a:latin typeface="+mn-lt"/>
            </a:endParaRPr>
          </a:p>
        </p:txBody>
      </p:sp>
      <p:sp>
        <p:nvSpPr>
          <p:cNvPr id="6" name="Slide Number Placeholder 5"/>
          <p:cNvSpPr>
            <a:spLocks noGrp="1"/>
          </p:cNvSpPr>
          <p:nvPr>
            <p:ph type="sldNum" sz="quarter" idx="12"/>
          </p:nvPr>
        </p:nvSpPr>
        <p:spPr>
          <a:xfrm>
            <a:off x="4393695" y="6475413"/>
            <a:ext cx="432811" cy="184666"/>
          </a:xfrm>
        </p:spPr>
        <p:txBody>
          <a:bodyPr/>
          <a:lstStyle/>
          <a:p>
            <a:pPr>
              <a:defRPr/>
            </a:pPr>
            <a:r>
              <a:rPr lang="en-US" smtClean="0">
                <a:latin typeface="+mn-lt"/>
              </a:rPr>
              <a:t>Slide </a:t>
            </a:r>
            <a:fld id="{3DBFE3DE-FB1F-4EAA-B904-0ADDDC3DB786}" type="slidenum">
              <a:rPr lang="en-US" smtClean="0">
                <a:latin typeface="+mn-lt"/>
              </a:rPr>
              <a:pPr>
                <a:defRPr/>
              </a:pPr>
              <a:t>16</a:t>
            </a:fld>
            <a:endParaRPr lang="en-US">
              <a:latin typeface="+mn-lt"/>
            </a:endParaRPr>
          </a:p>
        </p:txBody>
      </p:sp>
      <p:sp>
        <p:nvSpPr>
          <p:cNvPr id="7" name="Content Placeholder 2"/>
          <p:cNvSpPr txBox="1">
            <a:spLocks/>
          </p:cNvSpPr>
          <p:nvPr/>
        </p:nvSpPr>
        <p:spPr bwMode="auto">
          <a:xfrm>
            <a:off x="285720" y="2071678"/>
            <a:ext cx="2843439" cy="135732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Distance in the physical space differs from the distance in the IP space</a:t>
            </a:r>
            <a:endParaRPr kumimoji="0" lang="en-US" sz="2000" b="1" i="0" u="none" strike="noStrike" kern="0" cap="none" spc="0" normalizeH="0" baseline="0" noProof="0" dirty="0">
              <a:ln>
                <a:noFill/>
              </a:ln>
              <a:solidFill>
                <a:schemeClr val="tx1"/>
              </a:solidFill>
              <a:effectLst/>
              <a:uLnTx/>
              <a:uFillTx/>
              <a:latin typeface="+mn-lt"/>
              <a:ea typeface="+mn-ea"/>
              <a:cs typeface="+mn-cs"/>
            </a:endParaRPr>
          </a:p>
        </p:txBody>
      </p:sp>
      <p:sp>
        <p:nvSpPr>
          <p:cNvPr id="8" name="Rectangle 7"/>
          <p:cNvSpPr/>
          <p:nvPr/>
        </p:nvSpPr>
        <p:spPr bwMode="auto">
          <a:xfrm>
            <a:off x="2542282" y="4311785"/>
            <a:ext cx="739277"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CM</a:t>
            </a:r>
            <a:r>
              <a:rPr kumimoji="0" lang="en-US" b="0" i="0" u="none" strike="noStrike" cap="none" normalizeH="0" baseline="0" dirty="0" smtClean="0">
                <a:ln>
                  <a:noFill/>
                </a:ln>
                <a:solidFill>
                  <a:schemeClr val="tx1"/>
                </a:solidFill>
                <a:effectLst/>
                <a:latin typeface="+mn-lt"/>
              </a:rPr>
              <a:t> 1</a:t>
            </a:r>
          </a:p>
        </p:txBody>
      </p:sp>
      <p:sp>
        <p:nvSpPr>
          <p:cNvPr id="9" name="Rectangle 8"/>
          <p:cNvSpPr/>
          <p:nvPr/>
        </p:nvSpPr>
        <p:spPr bwMode="auto">
          <a:xfrm>
            <a:off x="1361552" y="5620208"/>
            <a:ext cx="932155"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Node</a:t>
            </a:r>
            <a:r>
              <a:rPr kumimoji="0" lang="en-US" b="0" i="0" u="none" strike="noStrike" cap="none" normalizeH="0" baseline="0" dirty="0" smtClean="0">
                <a:ln>
                  <a:noFill/>
                </a:ln>
                <a:solidFill>
                  <a:schemeClr val="tx1"/>
                </a:solidFill>
                <a:effectLst/>
                <a:latin typeface="+mn-lt"/>
              </a:rPr>
              <a:t> 1</a:t>
            </a:r>
          </a:p>
        </p:txBody>
      </p:sp>
      <p:sp>
        <p:nvSpPr>
          <p:cNvPr id="10" name="Rectangle 9"/>
          <p:cNvSpPr/>
          <p:nvPr/>
        </p:nvSpPr>
        <p:spPr bwMode="auto">
          <a:xfrm>
            <a:off x="5754836" y="4393163"/>
            <a:ext cx="809030"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CM</a:t>
            </a:r>
            <a:r>
              <a:rPr kumimoji="0" lang="en-US" b="0" i="0" u="none" strike="noStrike" cap="none" normalizeH="0" baseline="0" dirty="0" smtClean="0">
                <a:ln>
                  <a:noFill/>
                </a:ln>
                <a:solidFill>
                  <a:schemeClr val="tx1"/>
                </a:solidFill>
                <a:effectLst/>
                <a:latin typeface="+mn-lt"/>
              </a:rPr>
              <a:t> 2</a:t>
            </a:r>
          </a:p>
        </p:txBody>
      </p:sp>
      <p:sp>
        <p:nvSpPr>
          <p:cNvPr id="11" name="Rectangle 10"/>
          <p:cNvSpPr/>
          <p:nvPr/>
        </p:nvSpPr>
        <p:spPr bwMode="auto">
          <a:xfrm>
            <a:off x="3908280" y="3033103"/>
            <a:ext cx="1403835" cy="36676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kumimoji="0" lang="en-US" sz="1800" b="0" i="0" u="none" strike="noStrike" cap="none" normalizeH="0" baseline="0" dirty="0" smtClean="0">
                <a:ln>
                  <a:noFill/>
                </a:ln>
                <a:solidFill>
                  <a:schemeClr val="tx1"/>
                </a:solidFill>
                <a:effectLst/>
                <a:latin typeface="+mn-lt"/>
              </a:rPr>
              <a:t> GW 1</a:t>
            </a:r>
          </a:p>
        </p:txBody>
      </p:sp>
      <p:sp>
        <p:nvSpPr>
          <p:cNvPr id="12" name="Rectangle 11"/>
          <p:cNvSpPr/>
          <p:nvPr/>
        </p:nvSpPr>
        <p:spPr bwMode="auto">
          <a:xfrm>
            <a:off x="6644082" y="3016827"/>
            <a:ext cx="1403835" cy="36676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kumimoji="0" lang="en-US" sz="1800" b="0" i="0" u="none" strike="noStrike" cap="none" normalizeH="0" baseline="0" dirty="0" smtClean="0">
                <a:ln>
                  <a:noFill/>
                </a:ln>
                <a:solidFill>
                  <a:schemeClr val="tx1"/>
                </a:solidFill>
                <a:effectLst/>
                <a:latin typeface="+mn-lt"/>
              </a:rPr>
              <a:t>GW 2</a:t>
            </a:r>
          </a:p>
        </p:txBody>
      </p:sp>
      <p:sp>
        <p:nvSpPr>
          <p:cNvPr id="13" name="Cloud 12"/>
          <p:cNvSpPr/>
          <p:nvPr/>
        </p:nvSpPr>
        <p:spPr bwMode="auto">
          <a:xfrm>
            <a:off x="5001396" y="1786837"/>
            <a:ext cx="1683713" cy="558309"/>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non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kumimoji="0" lang="en-US" sz="1800" b="0" i="0" u="none" strike="noStrike" cap="none" normalizeH="0" baseline="0" dirty="0" smtClean="0">
                <a:ln>
                  <a:noFill/>
                </a:ln>
                <a:solidFill>
                  <a:schemeClr val="tx1"/>
                </a:solidFill>
                <a:effectLst/>
                <a:latin typeface="+mn-lt"/>
              </a:rPr>
              <a:t>Backbone</a:t>
            </a:r>
          </a:p>
        </p:txBody>
      </p:sp>
      <p:cxnSp>
        <p:nvCxnSpPr>
          <p:cNvPr id="14" name="Straight Connector 13"/>
          <p:cNvCxnSpPr>
            <a:stCxn id="13" idx="1"/>
            <a:endCxn id="11" idx="0"/>
          </p:cNvCxnSpPr>
          <p:nvPr/>
        </p:nvCxnSpPr>
        <p:spPr bwMode="auto">
          <a:xfrm rot="5400000">
            <a:off x="4882451" y="2072300"/>
            <a:ext cx="688551" cy="1233055"/>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15" name="Straight Connector 14"/>
          <p:cNvCxnSpPr>
            <a:stCxn id="13" idx="1"/>
            <a:endCxn id="12" idx="0"/>
          </p:cNvCxnSpPr>
          <p:nvPr/>
        </p:nvCxnSpPr>
        <p:spPr bwMode="auto">
          <a:xfrm rot="16200000" flipH="1">
            <a:off x="6258489" y="1929315"/>
            <a:ext cx="672275" cy="1502747"/>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16" name="Straight Connector 15"/>
          <p:cNvCxnSpPr>
            <a:stCxn id="11" idx="2"/>
            <a:endCxn id="8" idx="0"/>
          </p:cNvCxnSpPr>
          <p:nvPr/>
        </p:nvCxnSpPr>
        <p:spPr bwMode="auto">
          <a:xfrm rot="5400000">
            <a:off x="3305103" y="3006689"/>
            <a:ext cx="911915" cy="1698277"/>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17" name="Straight Connector 16"/>
          <p:cNvCxnSpPr>
            <a:stCxn id="12" idx="2"/>
            <a:endCxn id="10" idx="0"/>
          </p:cNvCxnSpPr>
          <p:nvPr/>
        </p:nvCxnSpPr>
        <p:spPr bwMode="auto">
          <a:xfrm rot="5400000">
            <a:off x="6247892" y="3295054"/>
            <a:ext cx="1009569" cy="1186649"/>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18" name="Straight Connector 17"/>
          <p:cNvCxnSpPr>
            <a:stCxn id="8" idx="2"/>
            <a:endCxn id="9" idx="0"/>
          </p:cNvCxnSpPr>
          <p:nvPr/>
        </p:nvCxnSpPr>
        <p:spPr bwMode="auto">
          <a:xfrm rot="5400000">
            <a:off x="1852782" y="4561068"/>
            <a:ext cx="1033989" cy="1084291"/>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19" name="Straight Connector 18"/>
          <p:cNvCxnSpPr>
            <a:stCxn id="8" idx="2"/>
            <a:endCxn id="35" idx="0"/>
          </p:cNvCxnSpPr>
          <p:nvPr/>
        </p:nvCxnSpPr>
        <p:spPr bwMode="auto">
          <a:xfrm rot="16200000" flipH="1">
            <a:off x="2314420" y="5183720"/>
            <a:ext cx="1372820" cy="177818"/>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20" name="Straight Connector 19"/>
          <p:cNvCxnSpPr>
            <a:stCxn id="8" idx="2"/>
            <a:endCxn id="36" idx="0"/>
          </p:cNvCxnSpPr>
          <p:nvPr/>
        </p:nvCxnSpPr>
        <p:spPr bwMode="auto">
          <a:xfrm rot="16200000" flipH="1">
            <a:off x="3228820" y="4269320"/>
            <a:ext cx="564952" cy="1198750"/>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21" name="Straight Connector 20"/>
          <p:cNvCxnSpPr>
            <a:stCxn id="10" idx="2"/>
            <a:endCxn id="37" idx="0"/>
          </p:cNvCxnSpPr>
          <p:nvPr/>
        </p:nvCxnSpPr>
        <p:spPr bwMode="auto">
          <a:xfrm rot="5400000">
            <a:off x="4888785" y="4670717"/>
            <a:ext cx="1273687" cy="1267446"/>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22" name="Straight Connector 21"/>
          <p:cNvCxnSpPr>
            <a:stCxn id="10" idx="2"/>
            <a:endCxn id="38" idx="0"/>
          </p:cNvCxnSpPr>
          <p:nvPr/>
        </p:nvCxnSpPr>
        <p:spPr bwMode="auto">
          <a:xfrm rot="16200000" flipH="1">
            <a:off x="5563488" y="5263459"/>
            <a:ext cx="1460117" cy="268391"/>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23" name="Straight Connector 22"/>
          <p:cNvCxnSpPr>
            <a:stCxn id="10" idx="2"/>
            <a:endCxn id="39" idx="0"/>
          </p:cNvCxnSpPr>
          <p:nvPr/>
        </p:nvCxnSpPr>
        <p:spPr bwMode="auto">
          <a:xfrm rot="16200000" flipH="1">
            <a:off x="6433500" y="4393448"/>
            <a:ext cx="510207" cy="1058504"/>
          </a:xfrm>
          <a:prstGeom prst="line">
            <a:avLst/>
          </a:prstGeom>
          <a:solidFill>
            <a:schemeClr val="bg1"/>
          </a:solidFill>
          <a:ln w="9525" cap="flat" cmpd="sng" algn="ctr">
            <a:solidFill>
              <a:schemeClr val="tx1"/>
            </a:solidFill>
            <a:prstDash val="solid"/>
            <a:round/>
            <a:headEnd type="none" w="med" len="med"/>
            <a:tailEnd type="none" w="med" len="med"/>
          </a:ln>
          <a:effectLst/>
        </p:spPr>
      </p:cxnSp>
      <p:sp>
        <p:nvSpPr>
          <p:cNvPr id="24" name="TextBox 23"/>
          <p:cNvSpPr txBox="1"/>
          <p:nvPr/>
        </p:nvSpPr>
        <p:spPr>
          <a:xfrm>
            <a:off x="2027378" y="5008939"/>
            <a:ext cx="805029" cy="276999"/>
          </a:xfrm>
          <a:prstGeom prst="rect">
            <a:avLst/>
          </a:prstGeom>
          <a:noFill/>
        </p:spPr>
        <p:txBody>
          <a:bodyPr wrap="none" rtlCol="0">
            <a:spAutoFit/>
          </a:bodyPr>
          <a:lstStyle/>
          <a:p>
            <a:r>
              <a:rPr lang="en-US" dirty="0" smtClean="0">
                <a:latin typeface="+mn-lt"/>
              </a:rPr>
              <a:t>1 – 100 m</a:t>
            </a:r>
            <a:endParaRPr lang="en-US" dirty="0">
              <a:latin typeface="+mn-lt"/>
            </a:endParaRPr>
          </a:p>
        </p:txBody>
      </p:sp>
      <p:sp>
        <p:nvSpPr>
          <p:cNvPr id="25" name="TextBox 24"/>
          <p:cNvSpPr txBox="1"/>
          <p:nvPr/>
        </p:nvSpPr>
        <p:spPr>
          <a:xfrm>
            <a:off x="5207063" y="5196850"/>
            <a:ext cx="805029" cy="276999"/>
          </a:xfrm>
          <a:prstGeom prst="rect">
            <a:avLst/>
          </a:prstGeom>
          <a:noFill/>
        </p:spPr>
        <p:txBody>
          <a:bodyPr wrap="none" rtlCol="0">
            <a:spAutoFit/>
          </a:bodyPr>
          <a:lstStyle/>
          <a:p>
            <a:r>
              <a:rPr lang="en-US" dirty="0" smtClean="0">
                <a:latin typeface="+mn-lt"/>
              </a:rPr>
              <a:t>1 – 100 m</a:t>
            </a:r>
            <a:endParaRPr lang="en-US" dirty="0">
              <a:latin typeface="+mn-lt"/>
            </a:endParaRPr>
          </a:p>
        </p:txBody>
      </p:sp>
      <p:sp>
        <p:nvSpPr>
          <p:cNvPr id="26" name="TextBox 25"/>
          <p:cNvSpPr txBox="1"/>
          <p:nvPr/>
        </p:nvSpPr>
        <p:spPr>
          <a:xfrm>
            <a:off x="3181475" y="3695044"/>
            <a:ext cx="805029" cy="276999"/>
          </a:xfrm>
          <a:prstGeom prst="rect">
            <a:avLst/>
          </a:prstGeom>
          <a:noFill/>
        </p:spPr>
        <p:txBody>
          <a:bodyPr wrap="none" rtlCol="0">
            <a:spAutoFit/>
          </a:bodyPr>
          <a:lstStyle/>
          <a:p>
            <a:r>
              <a:rPr lang="en-US" dirty="0" smtClean="0">
                <a:latin typeface="+mn-lt"/>
              </a:rPr>
              <a:t>1 – 10 km</a:t>
            </a:r>
            <a:endParaRPr lang="en-US" dirty="0">
              <a:latin typeface="+mn-lt"/>
            </a:endParaRPr>
          </a:p>
        </p:txBody>
      </p:sp>
      <p:sp>
        <p:nvSpPr>
          <p:cNvPr id="27" name="TextBox 26"/>
          <p:cNvSpPr txBox="1"/>
          <p:nvPr/>
        </p:nvSpPr>
        <p:spPr>
          <a:xfrm>
            <a:off x="6208760" y="3757187"/>
            <a:ext cx="805029" cy="276999"/>
          </a:xfrm>
          <a:prstGeom prst="rect">
            <a:avLst/>
          </a:prstGeom>
          <a:noFill/>
        </p:spPr>
        <p:txBody>
          <a:bodyPr wrap="none" rtlCol="0">
            <a:spAutoFit/>
          </a:bodyPr>
          <a:lstStyle/>
          <a:p>
            <a:r>
              <a:rPr lang="en-US" dirty="0" smtClean="0">
                <a:latin typeface="+mn-lt"/>
              </a:rPr>
              <a:t>1 – 10 km</a:t>
            </a:r>
            <a:endParaRPr lang="en-US" dirty="0">
              <a:latin typeface="+mn-lt"/>
            </a:endParaRPr>
          </a:p>
        </p:txBody>
      </p:sp>
      <p:sp>
        <p:nvSpPr>
          <p:cNvPr id="28" name="TextBox 27"/>
          <p:cNvSpPr txBox="1"/>
          <p:nvPr/>
        </p:nvSpPr>
        <p:spPr>
          <a:xfrm>
            <a:off x="4456762" y="2425538"/>
            <a:ext cx="1534394" cy="369332"/>
          </a:xfrm>
          <a:prstGeom prst="rect">
            <a:avLst/>
          </a:prstGeom>
          <a:noFill/>
        </p:spPr>
        <p:txBody>
          <a:bodyPr wrap="none" rtlCol="0">
            <a:spAutoFit/>
          </a:bodyPr>
          <a:lstStyle/>
          <a:p>
            <a:r>
              <a:rPr lang="en-US" dirty="0" smtClean="0"/>
              <a:t>1 0 – 100 km</a:t>
            </a:r>
            <a:endParaRPr lang="en-US" dirty="0"/>
          </a:p>
        </p:txBody>
      </p:sp>
      <p:sp>
        <p:nvSpPr>
          <p:cNvPr id="29" name="TextBox 28"/>
          <p:cNvSpPr txBox="1"/>
          <p:nvPr/>
        </p:nvSpPr>
        <p:spPr>
          <a:xfrm>
            <a:off x="6465800" y="2391782"/>
            <a:ext cx="1478290" cy="369332"/>
          </a:xfrm>
          <a:prstGeom prst="rect">
            <a:avLst/>
          </a:prstGeom>
          <a:noFill/>
        </p:spPr>
        <p:txBody>
          <a:bodyPr wrap="none" rtlCol="0">
            <a:spAutoFit/>
          </a:bodyPr>
          <a:lstStyle/>
          <a:p>
            <a:r>
              <a:rPr lang="en-US" dirty="0" smtClean="0"/>
              <a:t>10 – 100 km</a:t>
            </a:r>
            <a:endParaRPr lang="en-US" dirty="0"/>
          </a:p>
        </p:txBody>
      </p:sp>
      <p:sp>
        <p:nvSpPr>
          <p:cNvPr id="30" name="TextBox 29"/>
          <p:cNvSpPr txBox="1"/>
          <p:nvPr/>
        </p:nvSpPr>
        <p:spPr>
          <a:xfrm>
            <a:off x="6850017" y="1633668"/>
            <a:ext cx="1612942" cy="369332"/>
          </a:xfrm>
          <a:prstGeom prst="rect">
            <a:avLst/>
          </a:prstGeom>
          <a:noFill/>
        </p:spPr>
        <p:txBody>
          <a:bodyPr wrap="none" rtlCol="0">
            <a:spAutoFit/>
          </a:bodyPr>
          <a:lstStyle/>
          <a:p>
            <a:r>
              <a:rPr lang="en-US" dirty="0" smtClean="0"/>
              <a:t>1 – 10000 km</a:t>
            </a:r>
            <a:endParaRPr lang="en-US" dirty="0"/>
          </a:p>
        </p:txBody>
      </p:sp>
      <p:sp>
        <p:nvSpPr>
          <p:cNvPr id="31" name="Rectangle 30"/>
          <p:cNvSpPr/>
          <p:nvPr/>
        </p:nvSpPr>
        <p:spPr bwMode="auto">
          <a:xfrm>
            <a:off x="7585114" y="1152517"/>
            <a:ext cx="1403835" cy="36676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kumimoji="0" lang="en-US" sz="1800" b="0" i="0" u="none" strike="noStrike" cap="none" normalizeH="0" baseline="0" dirty="0" smtClean="0">
                <a:ln>
                  <a:noFill/>
                </a:ln>
                <a:solidFill>
                  <a:schemeClr val="tx1"/>
                </a:solidFill>
                <a:effectLst/>
                <a:latin typeface="+mn-lt"/>
              </a:rPr>
              <a:t>CDIS Server</a:t>
            </a:r>
          </a:p>
        </p:txBody>
      </p:sp>
      <p:cxnSp>
        <p:nvCxnSpPr>
          <p:cNvPr id="32" name="Straight Connector 31"/>
          <p:cNvCxnSpPr>
            <a:stCxn id="31" idx="2"/>
            <a:endCxn id="13" idx="3"/>
          </p:cNvCxnSpPr>
          <p:nvPr/>
        </p:nvCxnSpPr>
        <p:spPr bwMode="auto">
          <a:xfrm rot="5400000">
            <a:off x="6915406" y="447132"/>
            <a:ext cx="299475" cy="2443779"/>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33" name="Straight Connector 32"/>
          <p:cNvCxnSpPr>
            <a:stCxn id="8" idx="3"/>
            <a:endCxn id="10" idx="1"/>
          </p:cNvCxnSpPr>
          <p:nvPr/>
        </p:nvCxnSpPr>
        <p:spPr bwMode="auto">
          <a:xfrm>
            <a:off x="3281559" y="4449002"/>
            <a:ext cx="2473277" cy="81378"/>
          </a:xfrm>
          <a:prstGeom prst="line">
            <a:avLst/>
          </a:prstGeom>
          <a:solidFill>
            <a:schemeClr val="bg1"/>
          </a:solidFill>
          <a:ln w="9525" cap="flat" cmpd="sng" algn="ctr">
            <a:solidFill>
              <a:schemeClr val="tx1"/>
            </a:solidFill>
            <a:prstDash val="dash"/>
            <a:round/>
            <a:headEnd type="none" w="med" len="med"/>
            <a:tailEnd type="none" w="med" len="med"/>
          </a:ln>
          <a:effectLst/>
        </p:spPr>
      </p:cxnSp>
      <p:sp>
        <p:nvSpPr>
          <p:cNvPr id="34" name="TextBox 33"/>
          <p:cNvSpPr txBox="1"/>
          <p:nvPr/>
        </p:nvSpPr>
        <p:spPr>
          <a:xfrm>
            <a:off x="3955312" y="4326838"/>
            <a:ext cx="805029" cy="276999"/>
          </a:xfrm>
          <a:prstGeom prst="rect">
            <a:avLst/>
          </a:prstGeom>
          <a:noFill/>
        </p:spPr>
        <p:txBody>
          <a:bodyPr wrap="none" rtlCol="0">
            <a:spAutoFit/>
          </a:bodyPr>
          <a:lstStyle/>
          <a:p>
            <a:r>
              <a:rPr lang="en-US" dirty="0" smtClean="0">
                <a:latin typeface="+mn-lt"/>
              </a:rPr>
              <a:t>1 – 100 m</a:t>
            </a:r>
            <a:endParaRPr lang="en-US" dirty="0">
              <a:latin typeface="+mn-lt"/>
            </a:endParaRPr>
          </a:p>
        </p:txBody>
      </p:sp>
      <p:sp>
        <p:nvSpPr>
          <p:cNvPr id="35" name="Rectangle 34"/>
          <p:cNvSpPr/>
          <p:nvPr/>
        </p:nvSpPr>
        <p:spPr bwMode="auto">
          <a:xfrm>
            <a:off x="2623661" y="5959039"/>
            <a:ext cx="932155"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Node</a:t>
            </a:r>
            <a:r>
              <a:rPr kumimoji="0" lang="en-US" b="0" i="0" u="none" strike="noStrike" cap="none" normalizeH="0" baseline="0" dirty="0" smtClean="0">
                <a:ln>
                  <a:noFill/>
                </a:ln>
                <a:solidFill>
                  <a:schemeClr val="tx1"/>
                </a:solidFill>
                <a:effectLst/>
                <a:latin typeface="+mn-lt"/>
              </a:rPr>
              <a:t> 2</a:t>
            </a:r>
          </a:p>
        </p:txBody>
      </p:sp>
      <p:sp>
        <p:nvSpPr>
          <p:cNvPr id="36" name="Rectangle 35"/>
          <p:cNvSpPr/>
          <p:nvPr/>
        </p:nvSpPr>
        <p:spPr bwMode="auto">
          <a:xfrm>
            <a:off x="3644593" y="5151171"/>
            <a:ext cx="932155"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Node</a:t>
            </a:r>
            <a:r>
              <a:rPr kumimoji="0" lang="en-US" b="0" i="0" u="none" strike="noStrike" cap="none" normalizeH="0" baseline="0" dirty="0" smtClean="0">
                <a:ln>
                  <a:noFill/>
                </a:ln>
                <a:solidFill>
                  <a:schemeClr val="tx1"/>
                </a:solidFill>
                <a:effectLst/>
                <a:latin typeface="+mn-lt"/>
              </a:rPr>
              <a:t> 3</a:t>
            </a:r>
          </a:p>
        </p:txBody>
      </p:sp>
      <p:sp>
        <p:nvSpPr>
          <p:cNvPr id="37" name="Rectangle 36"/>
          <p:cNvSpPr/>
          <p:nvPr/>
        </p:nvSpPr>
        <p:spPr bwMode="auto">
          <a:xfrm>
            <a:off x="4425827" y="5941284"/>
            <a:ext cx="932155"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Node</a:t>
            </a:r>
            <a:r>
              <a:rPr kumimoji="0" lang="en-US" b="0" i="0" u="none" strike="noStrike" cap="none" normalizeH="0" baseline="0" dirty="0" smtClean="0">
                <a:ln>
                  <a:noFill/>
                </a:ln>
                <a:solidFill>
                  <a:schemeClr val="tx1"/>
                </a:solidFill>
                <a:effectLst/>
                <a:latin typeface="+mn-lt"/>
              </a:rPr>
              <a:t> 4</a:t>
            </a:r>
          </a:p>
        </p:txBody>
      </p:sp>
      <p:sp>
        <p:nvSpPr>
          <p:cNvPr id="38" name="Rectangle 37"/>
          <p:cNvSpPr/>
          <p:nvPr/>
        </p:nvSpPr>
        <p:spPr bwMode="auto">
          <a:xfrm>
            <a:off x="5961664" y="6127714"/>
            <a:ext cx="932155"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Node</a:t>
            </a:r>
            <a:r>
              <a:rPr kumimoji="0" lang="en-US" b="0" i="0" u="none" strike="noStrike" cap="none" normalizeH="0" baseline="0" dirty="0" smtClean="0">
                <a:ln>
                  <a:noFill/>
                </a:ln>
                <a:solidFill>
                  <a:schemeClr val="tx1"/>
                </a:solidFill>
                <a:effectLst/>
                <a:latin typeface="+mn-lt"/>
              </a:rPr>
              <a:t> 5</a:t>
            </a:r>
          </a:p>
        </p:txBody>
      </p:sp>
      <p:sp>
        <p:nvSpPr>
          <p:cNvPr id="39" name="Rectangle 38"/>
          <p:cNvSpPr/>
          <p:nvPr/>
        </p:nvSpPr>
        <p:spPr bwMode="auto">
          <a:xfrm>
            <a:off x="6751777" y="5177804"/>
            <a:ext cx="932155"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Node</a:t>
            </a:r>
            <a:r>
              <a:rPr kumimoji="0" lang="en-US" b="0" i="0" u="none" strike="noStrike" cap="none" normalizeH="0" baseline="0" dirty="0" smtClean="0">
                <a:ln>
                  <a:noFill/>
                </a:ln>
                <a:solidFill>
                  <a:schemeClr val="tx1"/>
                </a:solidFill>
                <a:effectLst/>
                <a:latin typeface="+mn-lt"/>
              </a:rPr>
              <a:t> 6</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vs. IP space</a:t>
            </a:r>
            <a:endParaRPr lang="en-US" dirty="0"/>
          </a:p>
        </p:txBody>
      </p:sp>
      <p:sp>
        <p:nvSpPr>
          <p:cNvPr id="3" name="Content Placeholder 2"/>
          <p:cNvSpPr>
            <a:spLocks noGrp="1"/>
          </p:cNvSpPr>
          <p:nvPr>
            <p:ph idx="1"/>
          </p:nvPr>
        </p:nvSpPr>
        <p:spPr/>
        <p:txBody>
          <a:bodyPr/>
          <a:lstStyle/>
          <a:p>
            <a:pPr>
              <a:buNone/>
            </a:pPr>
            <a:r>
              <a:rPr lang="en-US" sz="2000" dirty="0" smtClean="0"/>
              <a:t>Distances in real world are measured with meters. Same metric apply also to radio interferences and that way coexistence solution.</a:t>
            </a:r>
          </a:p>
          <a:p>
            <a:pPr>
              <a:buNone/>
            </a:pPr>
            <a:r>
              <a:rPr lang="en-US" sz="2000" dirty="0" smtClean="0"/>
              <a:t>IP networks define distances in different way. Metric is either hop or round-trip time (RTT). Hop is simply a number that tells how many IP devices forward the packet until packet reach the destination. RTT is time that it takes to send a packet to the destination and send it back.</a:t>
            </a:r>
          </a:p>
          <a:p>
            <a:pPr>
              <a:buNone/>
            </a:pPr>
            <a:r>
              <a:rPr lang="en-US" sz="2000" dirty="0" smtClean="0"/>
              <a:t>There is no reliable mapping between real world distance and IP distance. You can’t map hops or RTT to meters. This means that discovery mechanism needs to be addressed in higher level.</a:t>
            </a:r>
            <a:endParaRPr lang="en-US" sz="2000" dirty="0"/>
          </a:p>
        </p:txBody>
      </p:sp>
      <p:sp>
        <p:nvSpPr>
          <p:cNvPr id="4" name="Date Placeholder 3"/>
          <p:cNvSpPr>
            <a:spLocks noGrp="1"/>
          </p:cNvSpPr>
          <p:nvPr>
            <p:ph type="dt" sz="half" idx="10"/>
          </p:nvPr>
        </p:nvSpPr>
        <p:spPr/>
        <p:txBody>
          <a:bodyPr/>
          <a:lstStyle/>
          <a:p>
            <a:pPr>
              <a:defRPr/>
            </a:pPr>
            <a:r>
              <a:rPr lang="en-US" smtClean="0"/>
              <a:t>May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17</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a:xfrm>
            <a:off x="685800" y="1772816"/>
            <a:ext cx="7772400" cy="4114800"/>
          </a:xfrm>
        </p:spPr>
        <p:txBody>
          <a:bodyPr/>
          <a:lstStyle/>
          <a:p>
            <a:pPr>
              <a:buNone/>
            </a:pPr>
            <a:r>
              <a:rPr lang="en-US" dirty="0" smtClean="0"/>
              <a:t>	This presentation discusses procedures for CDIS and CM to make them discoverable for other entities in the coexistence system.</a:t>
            </a:r>
          </a:p>
          <a:p>
            <a:pPr>
              <a:buNone/>
            </a:pPr>
            <a:r>
              <a:rPr lang="fi-FI" dirty="0"/>
              <a:t>	</a:t>
            </a:r>
            <a:r>
              <a:rPr lang="fi-FI" dirty="0" smtClean="0"/>
              <a:t>This is a revised version of the presentation that has been discussed in TG1 calls. We have extended the presentation with discussion on requirements and provided some more details about relations to neighbor discovery procedure.</a:t>
            </a:r>
          </a:p>
          <a:p>
            <a:pPr>
              <a:buNone/>
            </a:pPr>
            <a:r>
              <a:rPr lang="fi-FI" dirty="0"/>
              <a:t>	</a:t>
            </a:r>
            <a:r>
              <a:rPr lang="fi-FI" dirty="0" smtClean="0"/>
              <a:t>The contributors would like to see the TG1 to have the system discovery topic as an agenda item now on with the objective to have the TG1 and interested contributors to work on a solution description. </a:t>
            </a:r>
            <a:endParaRPr lang="en-US" dirty="0" smtClean="0"/>
          </a:p>
          <a:p>
            <a:pPr>
              <a:buNone/>
            </a:pPr>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Contents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dirty="0" smtClean="0"/>
              <a:t>Introduction</a:t>
            </a:r>
          </a:p>
          <a:p>
            <a:pPr marL="857250" lvl="1" indent="-457200"/>
            <a:r>
              <a:rPr lang="fi-FI" dirty="0" smtClean="0"/>
              <a:t>What is system discovery about?</a:t>
            </a:r>
          </a:p>
          <a:p>
            <a:pPr marL="857250" lvl="1" indent="-457200"/>
            <a:r>
              <a:rPr lang="fi-FI" dirty="0" smtClean="0"/>
              <a:t>What is the assumed framework?</a:t>
            </a:r>
          </a:p>
          <a:p>
            <a:pPr marL="457200" indent="-457200">
              <a:buFont typeface="+mj-lt"/>
              <a:buAutoNum type="arabicPeriod"/>
            </a:pPr>
            <a:r>
              <a:rPr lang="fi-FI" dirty="0" smtClean="0"/>
              <a:t>Assumptions of the proposal</a:t>
            </a:r>
          </a:p>
          <a:p>
            <a:pPr marL="457200" indent="-457200">
              <a:buFont typeface="+mj-lt"/>
              <a:buAutoNum type="arabicPeriod"/>
            </a:pPr>
            <a:r>
              <a:rPr lang="fi-FI" dirty="0" smtClean="0"/>
              <a:t>The proposal</a:t>
            </a:r>
          </a:p>
          <a:p>
            <a:pPr marL="857250" lvl="1" indent="-457200"/>
            <a:r>
              <a:rPr lang="fi-FI" dirty="0" smtClean="0"/>
              <a:t>One way for a CM to find out another CM that serves a neighbor TVBD</a:t>
            </a:r>
          </a:p>
          <a:p>
            <a:pPr marL="457200" indent="-457200">
              <a:buFont typeface="+mj-lt"/>
              <a:buAutoNum type="arabicPeriod"/>
            </a:pPr>
            <a:r>
              <a:rPr lang="fi-FI" dirty="0" smtClean="0"/>
              <a:t>Critical questions</a:t>
            </a:r>
          </a:p>
          <a:p>
            <a:pPr marL="857250" lvl="1" indent="-457200"/>
            <a:r>
              <a:rPr lang="fi-FI" dirty="0" smtClean="0"/>
              <a:t>What are the requirements we have for system discovery?</a:t>
            </a:r>
          </a:p>
          <a:p>
            <a:pPr marL="457200" indent="-457200">
              <a:buFont typeface="+mj-lt"/>
              <a:buAutoNum type="arabicPeriod"/>
            </a:pPr>
            <a:r>
              <a:rPr lang="fi-FI" dirty="0" smtClean="0"/>
              <a:t>Summary</a:t>
            </a:r>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3</a:t>
            </a:fld>
            <a:endParaRPr lang="en-US"/>
          </a:p>
        </p:txBody>
      </p:sp>
    </p:spTree>
    <p:extLst>
      <p:ext uri="{BB962C8B-B14F-4D97-AF65-F5344CB8AC3E}">
        <p14:creationId xmlns:p14="http://schemas.microsoft.com/office/powerpoint/2010/main" val="1940066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this all is about?</a:t>
            </a:r>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4</a:t>
            </a:fld>
            <a:endParaRPr lang="en-US"/>
          </a:p>
        </p:txBody>
      </p:sp>
      <p:sp>
        <p:nvSpPr>
          <p:cNvPr id="7" name="Content Placeholder 2"/>
          <p:cNvSpPr txBox="1">
            <a:spLocks/>
          </p:cNvSpPr>
          <p:nvPr/>
        </p:nvSpPr>
        <p:spPr bwMode="auto">
          <a:xfrm>
            <a:off x="357158" y="1500174"/>
            <a:ext cx="2750149" cy="183859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	How an entity can communicate with another, previously unknown, entity over Internet?</a:t>
            </a:r>
            <a:endParaRPr kumimoji="0" lang="en-US" sz="2000" b="1" i="0" u="none" strike="noStrike" kern="0" cap="none" spc="0" normalizeH="0" baseline="0" noProof="0" dirty="0">
              <a:ln>
                <a:noFill/>
              </a:ln>
              <a:solidFill>
                <a:schemeClr val="tx1"/>
              </a:solidFill>
              <a:effectLst/>
              <a:uLnTx/>
              <a:uFillTx/>
              <a:latin typeface="+mn-lt"/>
              <a:ea typeface="+mn-ea"/>
              <a:cs typeface="+mn-cs"/>
            </a:endParaRPr>
          </a:p>
        </p:txBody>
      </p:sp>
      <p:sp>
        <p:nvSpPr>
          <p:cNvPr id="8" name="Rectangle 7"/>
          <p:cNvSpPr/>
          <p:nvPr/>
        </p:nvSpPr>
        <p:spPr bwMode="auto">
          <a:xfrm>
            <a:off x="2608632" y="3431450"/>
            <a:ext cx="682410"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CM</a:t>
            </a:r>
            <a:r>
              <a:rPr kumimoji="0" lang="en-US" b="0" i="0" u="none" strike="noStrike" cap="none" normalizeH="0" baseline="0" dirty="0" smtClean="0">
                <a:ln>
                  <a:noFill/>
                </a:ln>
                <a:solidFill>
                  <a:schemeClr val="tx1"/>
                </a:solidFill>
                <a:effectLst/>
                <a:latin typeface="+mn-lt"/>
              </a:rPr>
              <a:t> 1</a:t>
            </a:r>
          </a:p>
        </p:txBody>
      </p:sp>
      <p:sp>
        <p:nvSpPr>
          <p:cNvPr id="9" name="Rectangle 8"/>
          <p:cNvSpPr/>
          <p:nvPr/>
        </p:nvSpPr>
        <p:spPr bwMode="auto">
          <a:xfrm>
            <a:off x="651541" y="5303544"/>
            <a:ext cx="860451"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CE11</a:t>
            </a:r>
            <a:endParaRPr kumimoji="0" lang="en-US" sz="1800" b="0" i="0" u="none" strike="noStrike" cap="none" normalizeH="0" baseline="0" dirty="0" smtClean="0">
              <a:ln>
                <a:noFill/>
              </a:ln>
              <a:solidFill>
                <a:schemeClr val="tx1"/>
              </a:solidFill>
              <a:effectLst/>
              <a:latin typeface="+mn-lt"/>
            </a:endParaRPr>
          </a:p>
        </p:txBody>
      </p:sp>
      <p:sp>
        <p:nvSpPr>
          <p:cNvPr id="10" name="Rectangle 9"/>
          <p:cNvSpPr/>
          <p:nvPr/>
        </p:nvSpPr>
        <p:spPr bwMode="auto">
          <a:xfrm>
            <a:off x="5227192" y="3450198"/>
            <a:ext cx="746797"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CM</a:t>
            </a:r>
            <a:r>
              <a:rPr kumimoji="0" lang="en-US" b="0" i="0" u="none" strike="noStrike" cap="none" normalizeH="0" baseline="0" dirty="0" smtClean="0">
                <a:ln>
                  <a:noFill/>
                </a:ln>
                <a:solidFill>
                  <a:schemeClr val="tx1"/>
                </a:solidFill>
                <a:effectLst/>
                <a:latin typeface="+mn-lt"/>
              </a:rPr>
              <a:t> 2</a:t>
            </a:r>
          </a:p>
        </p:txBody>
      </p:sp>
      <p:sp>
        <p:nvSpPr>
          <p:cNvPr id="11" name="Rectangle 10"/>
          <p:cNvSpPr/>
          <p:nvPr/>
        </p:nvSpPr>
        <p:spPr bwMode="auto">
          <a:xfrm>
            <a:off x="3690746" y="1661859"/>
            <a:ext cx="1295848" cy="64376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kumimoji="0" lang="en-US" sz="1800" b="0" i="0" u="none" strike="noStrike" cap="none" normalizeH="0" baseline="0" dirty="0" smtClean="0">
                <a:ln>
                  <a:noFill/>
                </a:ln>
                <a:solidFill>
                  <a:schemeClr val="tx1"/>
                </a:solidFill>
                <a:effectLst/>
                <a:latin typeface="+mn-lt"/>
              </a:rPr>
              <a:t>CDIS Server</a:t>
            </a:r>
          </a:p>
        </p:txBody>
      </p:sp>
      <p:cxnSp>
        <p:nvCxnSpPr>
          <p:cNvPr id="12" name="Straight Connector 11"/>
          <p:cNvCxnSpPr>
            <a:stCxn id="8" idx="3"/>
            <a:endCxn id="10" idx="1"/>
          </p:cNvCxnSpPr>
          <p:nvPr/>
        </p:nvCxnSpPr>
        <p:spPr bwMode="auto">
          <a:xfrm>
            <a:off x="3291042" y="3568667"/>
            <a:ext cx="1936150" cy="18748"/>
          </a:xfrm>
          <a:prstGeom prst="line">
            <a:avLst/>
          </a:prstGeom>
          <a:solidFill>
            <a:schemeClr val="bg1"/>
          </a:solidFill>
          <a:ln w="9525" cap="flat" cmpd="sng" algn="ctr">
            <a:solidFill>
              <a:schemeClr val="tx1"/>
            </a:solidFill>
            <a:prstDash val="solid"/>
            <a:round/>
            <a:headEnd type="stealth" w="med" len="med"/>
            <a:tailEnd type="none" w="med" len="med"/>
          </a:ln>
          <a:effectLst/>
        </p:spPr>
      </p:cxnSp>
      <p:sp>
        <p:nvSpPr>
          <p:cNvPr id="13" name="Rectangle 12"/>
          <p:cNvSpPr/>
          <p:nvPr/>
        </p:nvSpPr>
        <p:spPr bwMode="auto">
          <a:xfrm>
            <a:off x="3007501" y="5291646"/>
            <a:ext cx="860451"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CE1</a:t>
            </a:r>
            <a:r>
              <a:rPr kumimoji="0" lang="en-US" b="0" i="0" u="none" strike="noStrike" cap="none" normalizeH="0" baseline="0" dirty="0" smtClean="0">
                <a:ln>
                  <a:noFill/>
                </a:ln>
                <a:solidFill>
                  <a:schemeClr val="tx1"/>
                </a:solidFill>
                <a:effectLst/>
                <a:latin typeface="+mn-lt"/>
              </a:rPr>
              <a:t>2</a:t>
            </a:r>
          </a:p>
        </p:txBody>
      </p:sp>
      <p:sp>
        <p:nvSpPr>
          <p:cNvPr id="14" name="Rectangle 13"/>
          <p:cNvSpPr/>
          <p:nvPr/>
        </p:nvSpPr>
        <p:spPr bwMode="auto">
          <a:xfrm>
            <a:off x="4694164" y="5273891"/>
            <a:ext cx="860451"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CE21</a:t>
            </a:r>
            <a:endParaRPr kumimoji="0" lang="en-US" sz="1800" b="0" i="0" u="none" strike="noStrike" cap="none" normalizeH="0" baseline="0" dirty="0" smtClean="0">
              <a:ln>
                <a:noFill/>
              </a:ln>
              <a:solidFill>
                <a:schemeClr val="tx1"/>
              </a:solidFill>
              <a:effectLst/>
              <a:latin typeface="+mn-lt"/>
            </a:endParaRPr>
          </a:p>
        </p:txBody>
      </p:sp>
      <p:sp>
        <p:nvSpPr>
          <p:cNvPr id="15" name="Rectangle 14"/>
          <p:cNvSpPr/>
          <p:nvPr/>
        </p:nvSpPr>
        <p:spPr bwMode="auto">
          <a:xfrm>
            <a:off x="6955921" y="5259905"/>
            <a:ext cx="860451"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CE22</a:t>
            </a:r>
            <a:endParaRPr kumimoji="0" lang="en-US" sz="1800" b="0" i="0" u="none" strike="noStrike" cap="none" normalizeH="0" baseline="0" dirty="0" smtClean="0">
              <a:ln>
                <a:noFill/>
              </a:ln>
              <a:solidFill>
                <a:schemeClr val="tx1"/>
              </a:solidFill>
              <a:effectLst/>
              <a:latin typeface="+mn-lt"/>
            </a:endParaRPr>
          </a:p>
        </p:txBody>
      </p:sp>
      <p:cxnSp>
        <p:nvCxnSpPr>
          <p:cNvPr id="16" name="Straight Connector 15"/>
          <p:cNvCxnSpPr>
            <a:stCxn id="11" idx="2"/>
            <a:endCxn id="8" idx="0"/>
          </p:cNvCxnSpPr>
          <p:nvPr/>
        </p:nvCxnSpPr>
        <p:spPr bwMode="auto">
          <a:xfrm rot="5400000">
            <a:off x="3081342" y="2174121"/>
            <a:ext cx="1125825" cy="1388833"/>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17" name="Straight Connector 16"/>
          <p:cNvCxnSpPr>
            <a:stCxn id="11" idx="2"/>
            <a:endCxn id="10" idx="0"/>
          </p:cNvCxnSpPr>
          <p:nvPr/>
        </p:nvCxnSpPr>
        <p:spPr bwMode="auto">
          <a:xfrm rot="16200000" flipH="1">
            <a:off x="4397344" y="2246950"/>
            <a:ext cx="1144573" cy="1261921"/>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18" name="Straight Connector 17"/>
          <p:cNvCxnSpPr>
            <a:endCxn id="9" idx="0"/>
          </p:cNvCxnSpPr>
          <p:nvPr/>
        </p:nvCxnSpPr>
        <p:spPr bwMode="auto">
          <a:xfrm rot="10800000" flipV="1">
            <a:off x="1081768" y="3857630"/>
            <a:ext cx="1704283" cy="1445914"/>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19" name="Straight Connector 18"/>
          <p:cNvCxnSpPr/>
          <p:nvPr/>
        </p:nvCxnSpPr>
        <p:spPr bwMode="auto">
          <a:xfrm rot="16200000" flipH="1">
            <a:off x="2571737" y="4286255"/>
            <a:ext cx="1285885" cy="428630"/>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20" name="Straight Connector 19"/>
          <p:cNvCxnSpPr>
            <a:stCxn id="10" idx="2"/>
            <a:endCxn id="14" idx="0"/>
          </p:cNvCxnSpPr>
          <p:nvPr/>
        </p:nvCxnSpPr>
        <p:spPr bwMode="auto">
          <a:xfrm rot="5400000">
            <a:off x="4587862" y="4261161"/>
            <a:ext cx="1549259" cy="476201"/>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21" name="Straight Connector 20"/>
          <p:cNvCxnSpPr>
            <a:stCxn id="10" idx="2"/>
            <a:endCxn id="15" idx="0"/>
          </p:cNvCxnSpPr>
          <p:nvPr/>
        </p:nvCxnSpPr>
        <p:spPr bwMode="auto">
          <a:xfrm rot="16200000" flipH="1">
            <a:off x="5725733" y="3599490"/>
            <a:ext cx="1535273" cy="1785556"/>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22" name="Straight Connector 21"/>
          <p:cNvCxnSpPr/>
          <p:nvPr/>
        </p:nvCxnSpPr>
        <p:spPr bwMode="auto">
          <a:xfrm flipV="1">
            <a:off x="2797461" y="2357430"/>
            <a:ext cx="1345911" cy="999724"/>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23" name="Straight Connector 22"/>
          <p:cNvCxnSpPr/>
          <p:nvPr/>
        </p:nvCxnSpPr>
        <p:spPr bwMode="auto">
          <a:xfrm rot="10800000">
            <a:off x="4643438" y="2428869"/>
            <a:ext cx="1072064" cy="928289"/>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24" name="Straight Connector 23"/>
          <p:cNvCxnSpPr/>
          <p:nvPr/>
        </p:nvCxnSpPr>
        <p:spPr bwMode="auto">
          <a:xfrm rot="10800000">
            <a:off x="3364189" y="3696789"/>
            <a:ext cx="1808704" cy="26124"/>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25" name="Straight Connector 24"/>
          <p:cNvCxnSpPr/>
          <p:nvPr/>
        </p:nvCxnSpPr>
        <p:spPr bwMode="auto">
          <a:xfrm flipV="1">
            <a:off x="1357290" y="3866606"/>
            <a:ext cx="1548694" cy="1348344"/>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26" name="Straight Connector 25"/>
          <p:cNvCxnSpPr/>
          <p:nvPr/>
        </p:nvCxnSpPr>
        <p:spPr bwMode="auto">
          <a:xfrm rot="5400000" flipH="1" flipV="1">
            <a:off x="4579941" y="4332607"/>
            <a:ext cx="1374468" cy="390219"/>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27" name="Straight Connector 26"/>
          <p:cNvCxnSpPr/>
          <p:nvPr/>
        </p:nvCxnSpPr>
        <p:spPr bwMode="auto">
          <a:xfrm rot="16200000" flipV="1">
            <a:off x="2638196" y="4290145"/>
            <a:ext cx="1319351" cy="446149"/>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28" name="Straight Connector 27"/>
          <p:cNvCxnSpPr/>
          <p:nvPr/>
        </p:nvCxnSpPr>
        <p:spPr bwMode="auto">
          <a:xfrm rot="10800000">
            <a:off x="5786446" y="3786192"/>
            <a:ext cx="1643074" cy="1428758"/>
          </a:xfrm>
          <a:prstGeom prst="line">
            <a:avLst/>
          </a:prstGeom>
          <a:solidFill>
            <a:schemeClr val="bg1"/>
          </a:solidFill>
          <a:ln w="9525" cap="flat" cmpd="sng" algn="ctr">
            <a:solidFill>
              <a:schemeClr val="tx1"/>
            </a:solidFill>
            <a:prstDash val="solid"/>
            <a:round/>
            <a:headEnd type="stealth" w="med" len="med"/>
            <a:tailEnd type="none"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checkerboard(across)">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checkerboard(across)">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checkerboard(across)">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checkerboard(across)">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diamond(in)">
                                      <p:cBhvr>
                                        <p:cTn id="42" dur="20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checkerboard(across)">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checkerboard(across)">
                                      <p:cBhvr>
                                        <p:cTn id="52" dur="5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8" presetClass="entr" presetSubtype="16"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diamond(in)">
                                      <p:cBhvr>
                                        <p:cTn id="57" dur="20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checkerboard(across)">
                                      <p:cBhvr>
                                        <p:cTn id="62" dur="500"/>
                                        <p:tgtEl>
                                          <p:spTgt spid="20"/>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nodeType="click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checkerboard(across)">
                                      <p:cBhvr>
                                        <p:cTn id="67" dur="500"/>
                                        <p:tgtEl>
                                          <p:spTgt spid="26"/>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nodeType="clickEffect">
                                  <p:stCondLst>
                                    <p:cond delay="0"/>
                                  </p:stCondLst>
                                  <p:childTnLst>
                                    <p:set>
                                      <p:cBhvr>
                                        <p:cTn id="71" dur="1" fill="hold">
                                          <p:stCondLst>
                                            <p:cond delay="0"/>
                                          </p:stCondLst>
                                        </p:cTn>
                                        <p:tgtEl>
                                          <p:spTgt spid="12"/>
                                        </p:tgtEl>
                                        <p:attrNameLst>
                                          <p:attrName>style.visibility</p:attrName>
                                        </p:attrNameLst>
                                      </p:cBhvr>
                                      <p:to>
                                        <p:strVal val="visible"/>
                                      </p:to>
                                    </p:set>
                                    <p:animEffect transition="in" filter="checkerboard(across)">
                                      <p:cBhvr>
                                        <p:cTn id="72" dur="500"/>
                                        <p:tgtEl>
                                          <p:spTgt spid="12"/>
                                        </p:tgtEl>
                                      </p:cBhvr>
                                    </p:animEffec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nodeType="clickEffect">
                                  <p:stCondLst>
                                    <p:cond delay="0"/>
                                  </p:stCondLst>
                                  <p:childTnLst>
                                    <p:set>
                                      <p:cBhvr>
                                        <p:cTn id="76" dur="1" fill="hold">
                                          <p:stCondLst>
                                            <p:cond delay="0"/>
                                          </p:stCondLst>
                                        </p:cTn>
                                        <p:tgtEl>
                                          <p:spTgt spid="24"/>
                                        </p:tgtEl>
                                        <p:attrNameLst>
                                          <p:attrName>style.visibility</p:attrName>
                                        </p:attrNameLst>
                                      </p:cBhvr>
                                      <p:to>
                                        <p:strVal val="visible"/>
                                      </p:to>
                                    </p:set>
                                    <p:animEffect transition="in" filter="checkerboard(across)">
                                      <p:cBhvr>
                                        <p:cTn id="77" dur="500"/>
                                        <p:tgtEl>
                                          <p:spTgt spid="24"/>
                                        </p:tgtEl>
                                      </p:cBhvr>
                                    </p:animEffect>
                                  </p:childTnLst>
                                </p:cTn>
                              </p:par>
                            </p:childTnLst>
                          </p:cTn>
                        </p:par>
                      </p:childTnLst>
                    </p:cTn>
                  </p:par>
                  <p:par>
                    <p:cTn id="78" fill="hold">
                      <p:stCondLst>
                        <p:cond delay="indefinite"/>
                      </p:stCondLst>
                      <p:childTnLst>
                        <p:par>
                          <p:cTn id="79" fill="hold">
                            <p:stCondLst>
                              <p:cond delay="0"/>
                            </p:stCondLst>
                            <p:childTnLst>
                              <p:par>
                                <p:cTn id="80" presetID="8" presetClass="entr" presetSubtype="16" fill="hold" nodeType="click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diamond(in)">
                                      <p:cBhvr>
                                        <p:cTn id="82" dur="2000"/>
                                        <p:tgtEl>
                                          <p:spTgt spid="19"/>
                                        </p:tgtEl>
                                      </p:cBhvr>
                                    </p:animEffect>
                                  </p:childTnLst>
                                </p:cTn>
                              </p:par>
                              <p:par>
                                <p:cTn id="83" presetID="8" presetClass="entr" presetSubtype="16" fill="hold" nodeType="with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diamond(in)">
                                      <p:cBhvr>
                                        <p:cTn id="85" dur="2000"/>
                                        <p:tgtEl>
                                          <p:spTgt spid="27"/>
                                        </p:tgtEl>
                                      </p:cBhvr>
                                    </p:animEffect>
                                  </p:childTnLst>
                                </p:cTn>
                              </p:par>
                              <p:par>
                                <p:cTn id="86" presetID="8" presetClass="entr" presetSubtype="16" fill="hold" grpId="0" nodeType="withEffect">
                                  <p:stCondLst>
                                    <p:cond delay="0"/>
                                  </p:stCondLst>
                                  <p:childTnLst>
                                    <p:set>
                                      <p:cBhvr>
                                        <p:cTn id="87" dur="1" fill="hold">
                                          <p:stCondLst>
                                            <p:cond delay="0"/>
                                          </p:stCondLst>
                                        </p:cTn>
                                        <p:tgtEl>
                                          <p:spTgt spid="13"/>
                                        </p:tgtEl>
                                        <p:attrNameLst>
                                          <p:attrName>style.visibility</p:attrName>
                                        </p:attrNameLst>
                                      </p:cBhvr>
                                      <p:to>
                                        <p:strVal val="visible"/>
                                      </p:to>
                                    </p:set>
                                    <p:animEffect transition="in" filter="diamond(in)">
                                      <p:cBhvr>
                                        <p:cTn id="88" dur="2000"/>
                                        <p:tgtEl>
                                          <p:spTgt spid="13"/>
                                        </p:tgtEl>
                                      </p:cBhvr>
                                    </p:animEffect>
                                  </p:childTnLst>
                                </p:cTn>
                              </p:par>
                              <p:par>
                                <p:cTn id="89" presetID="8" presetClass="entr" presetSubtype="16" fill="hold" nodeType="withEffect">
                                  <p:stCondLst>
                                    <p:cond delay="0"/>
                                  </p:stCondLst>
                                  <p:childTnLst>
                                    <p:set>
                                      <p:cBhvr>
                                        <p:cTn id="90" dur="1" fill="hold">
                                          <p:stCondLst>
                                            <p:cond delay="0"/>
                                          </p:stCondLst>
                                        </p:cTn>
                                        <p:tgtEl>
                                          <p:spTgt spid="21"/>
                                        </p:tgtEl>
                                        <p:attrNameLst>
                                          <p:attrName>style.visibility</p:attrName>
                                        </p:attrNameLst>
                                      </p:cBhvr>
                                      <p:to>
                                        <p:strVal val="visible"/>
                                      </p:to>
                                    </p:set>
                                    <p:animEffect transition="in" filter="diamond(in)">
                                      <p:cBhvr>
                                        <p:cTn id="91" dur="2000"/>
                                        <p:tgtEl>
                                          <p:spTgt spid="21"/>
                                        </p:tgtEl>
                                      </p:cBhvr>
                                    </p:animEffect>
                                  </p:childTnLst>
                                </p:cTn>
                              </p:par>
                              <p:par>
                                <p:cTn id="92" presetID="8" presetClass="entr" presetSubtype="16" fill="hold" nodeType="withEffect">
                                  <p:stCondLst>
                                    <p:cond delay="0"/>
                                  </p:stCondLst>
                                  <p:childTnLst>
                                    <p:set>
                                      <p:cBhvr>
                                        <p:cTn id="93" dur="1" fill="hold">
                                          <p:stCondLst>
                                            <p:cond delay="0"/>
                                          </p:stCondLst>
                                        </p:cTn>
                                        <p:tgtEl>
                                          <p:spTgt spid="28"/>
                                        </p:tgtEl>
                                        <p:attrNameLst>
                                          <p:attrName>style.visibility</p:attrName>
                                        </p:attrNameLst>
                                      </p:cBhvr>
                                      <p:to>
                                        <p:strVal val="visible"/>
                                      </p:to>
                                    </p:set>
                                    <p:animEffect transition="in" filter="diamond(in)">
                                      <p:cBhvr>
                                        <p:cTn id="94" dur="2000"/>
                                        <p:tgtEl>
                                          <p:spTgt spid="28"/>
                                        </p:tgtEl>
                                      </p:cBhvr>
                                    </p:animEffect>
                                  </p:childTnLst>
                                </p:cTn>
                              </p:par>
                              <p:par>
                                <p:cTn id="95" presetID="8" presetClass="entr" presetSubtype="16" fill="hold" grpId="0" nodeType="withEffect">
                                  <p:stCondLst>
                                    <p:cond delay="0"/>
                                  </p:stCondLst>
                                  <p:childTnLst>
                                    <p:set>
                                      <p:cBhvr>
                                        <p:cTn id="96" dur="1" fill="hold">
                                          <p:stCondLst>
                                            <p:cond delay="0"/>
                                          </p:stCondLst>
                                        </p:cTn>
                                        <p:tgtEl>
                                          <p:spTgt spid="15"/>
                                        </p:tgtEl>
                                        <p:attrNameLst>
                                          <p:attrName>style.visibility</p:attrName>
                                        </p:attrNameLst>
                                      </p:cBhvr>
                                      <p:to>
                                        <p:strVal val="visible"/>
                                      </p:to>
                                    </p:set>
                                    <p:animEffect transition="in" filter="diamond(in)">
                                      <p:cBhvr>
                                        <p:cTn id="9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Categorization to easy and difficult tasks</a:t>
            </a:r>
            <a:endParaRPr lang="en-US" dirty="0"/>
          </a:p>
        </p:txBody>
      </p:sp>
      <p:sp>
        <p:nvSpPr>
          <p:cNvPr id="3" name="Content Placeholder 2"/>
          <p:cNvSpPr>
            <a:spLocks noGrp="1"/>
          </p:cNvSpPr>
          <p:nvPr>
            <p:ph idx="1"/>
          </p:nvPr>
        </p:nvSpPr>
        <p:spPr/>
        <p:txBody>
          <a:bodyPr/>
          <a:lstStyle/>
          <a:p>
            <a:pPr marL="0" indent="0">
              <a:buNone/>
            </a:pPr>
            <a:r>
              <a:rPr lang="fi-FI" dirty="0" smtClean="0"/>
              <a:t>Easy tasks</a:t>
            </a:r>
          </a:p>
          <a:p>
            <a:r>
              <a:rPr lang="fi-FI" dirty="0" smtClean="0"/>
              <a:t>A CE to find out the address of a CM</a:t>
            </a:r>
          </a:p>
          <a:p>
            <a:r>
              <a:rPr lang="fi-FI" dirty="0" smtClean="0"/>
              <a:t>A CM to find out the address of a CDIS</a:t>
            </a:r>
          </a:p>
          <a:p>
            <a:pPr marL="0" indent="0">
              <a:buNone/>
            </a:pPr>
            <a:r>
              <a:rPr lang="fi-FI" dirty="0" smtClean="0"/>
              <a:t>Difficult task</a:t>
            </a:r>
          </a:p>
          <a:p>
            <a:r>
              <a:rPr lang="fi-FI" dirty="0" smtClean="0"/>
              <a:t>A CM to find out the address of another CM that serves a neighbor </a:t>
            </a:r>
            <a:r>
              <a:rPr lang="fi-FI" dirty="0" smtClean="0"/>
              <a:t>TVBD</a:t>
            </a:r>
          </a:p>
          <a:p>
            <a:pPr lvl="1"/>
            <a:r>
              <a:rPr lang="fi-FI" dirty="0" smtClean="0"/>
              <a:t>This is called now on in this presentation a global neighbor discovery</a:t>
            </a:r>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5</a:t>
            </a:fld>
            <a:endParaRPr lang="en-US"/>
          </a:p>
        </p:txBody>
      </p:sp>
    </p:spTree>
    <p:extLst>
      <p:ext uri="{BB962C8B-B14F-4D97-AF65-F5344CB8AC3E}">
        <p14:creationId xmlns:p14="http://schemas.microsoft.com/office/powerpoint/2010/main" val="1852014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Assumptions of the proposal</a:t>
            </a:r>
            <a:endParaRPr lang="en-US" dirty="0"/>
          </a:p>
        </p:txBody>
      </p:sp>
      <p:sp>
        <p:nvSpPr>
          <p:cNvPr id="3" name="Content Placeholder 2"/>
          <p:cNvSpPr>
            <a:spLocks noGrp="1"/>
          </p:cNvSpPr>
          <p:nvPr>
            <p:ph idx="1"/>
          </p:nvPr>
        </p:nvSpPr>
        <p:spPr>
          <a:xfrm>
            <a:off x="685800" y="1628800"/>
            <a:ext cx="7772400" cy="4114800"/>
          </a:xfrm>
        </p:spPr>
        <p:txBody>
          <a:bodyPr/>
          <a:lstStyle/>
          <a:p>
            <a:pPr marL="0" indent="0">
              <a:buNone/>
            </a:pPr>
            <a:r>
              <a:rPr lang="fi-FI" dirty="0" smtClean="0"/>
              <a:t>IEEE 802.19.1 system related assumptions</a:t>
            </a:r>
          </a:p>
          <a:p>
            <a:r>
              <a:rPr lang="fi-FI" dirty="0" smtClean="0"/>
              <a:t>A CM uses a CDIS to find out neighbor TVBDs of a TVBD it </a:t>
            </a:r>
            <a:r>
              <a:rPr lang="fi-FI" dirty="0" smtClean="0"/>
              <a:t>serves, at least for the neighbor TVBDs that are served by some other CM</a:t>
            </a:r>
            <a:endParaRPr lang="fi-FI" dirty="0" smtClean="0"/>
          </a:p>
          <a:p>
            <a:r>
              <a:rPr lang="fi-FI" dirty="0" smtClean="0"/>
              <a:t>CDIS is not a server but more like a DNS-like system from which a CM can get a list of neighbors and any related information regardless of CMs serving them</a:t>
            </a:r>
            <a:endParaRPr lang="en-US" dirty="0" smtClean="0"/>
          </a:p>
          <a:p>
            <a:pPr marL="0" indent="0">
              <a:buNone/>
            </a:pPr>
            <a:endParaRPr lang="fi-FI" dirty="0" smtClean="0"/>
          </a:p>
          <a:p>
            <a:pPr marL="0" indent="0">
              <a:buNone/>
            </a:pPr>
            <a:r>
              <a:rPr lang="fi-FI" dirty="0" smtClean="0"/>
              <a:t>External assumptions</a:t>
            </a:r>
            <a:endParaRPr lang="en-US" dirty="0" smtClean="0"/>
          </a:p>
          <a:p>
            <a:r>
              <a:rPr lang="en-US" dirty="0" smtClean="0"/>
              <a:t>A </a:t>
            </a:r>
            <a:r>
              <a:rPr lang="en-US" dirty="0"/>
              <a:t>DNS server is running in the network</a:t>
            </a:r>
          </a:p>
          <a:p>
            <a:r>
              <a:rPr lang="en-US" dirty="0"/>
              <a:t>A CDIS has rights to update DNS records in the DNS server</a:t>
            </a:r>
            <a:endParaRPr lang="fi-FI"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6</a:t>
            </a:fld>
            <a:endParaRPr lang="en-US"/>
          </a:p>
        </p:txBody>
      </p:sp>
    </p:spTree>
    <p:extLst>
      <p:ext uri="{BB962C8B-B14F-4D97-AF65-F5344CB8AC3E}">
        <p14:creationId xmlns:p14="http://schemas.microsoft.com/office/powerpoint/2010/main" val="2819976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Discovery proposal – Executive summary</a:t>
            </a:r>
            <a:endParaRPr lang="en-US" dirty="0"/>
          </a:p>
        </p:txBody>
      </p:sp>
      <p:sp>
        <p:nvSpPr>
          <p:cNvPr id="3" name="Content Placeholder 2"/>
          <p:cNvSpPr>
            <a:spLocks noGrp="1"/>
          </p:cNvSpPr>
          <p:nvPr>
            <p:ph idx="1"/>
          </p:nvPr>
        </p:nvSpPr>
        <p:spPr/>
        <p:txBody>
          <a:bodyPr/>
          <a:lstStyle/>
          <a:p>
            <a:r>
              <a:rPr lang="fi-FI" dirty="0" smtClean="0"/>
              <a:t>Standard DNS is the solution for the easy tasks</a:t>
            </a:r>
          </a:p>
          <a:p>
            <a:pPr lvl="1"/>
            <a:r>
              <a:rPr lang="fi-FI" dirty="0" smtClean="0"/>
              <a:t>IEEE 802.19.1 doesn’t have anything that prevents use of DNS</a:t>
            </a:r>
          </a:p>
          <a:p>
            <a:pPr lvl="1"/>
            <a:r>
              <a:rPr lang="fi-FI" dirty="0" smtClean="0"/>
              <a:t>So, the proposal is to use DNS as it is for CM and CDIS discovery</a:t>
            </a:r>
          </a:p>
          <a:p>
            <a:r>
              <a:rPr lang="fi-FI" dirty="0" smtClean="0"/>
              <a:t>As part of </a:t>
            </a:r>
            <a:r>
              <a:rPr lang="fi-FI" dirty="0" smtClean="0"/>
              <a:t>the neighbor </a:t>
            </a:r>
            <a:r>
              <a:rPr lang="fi-FI" dirty="0" smtClean="0"/>
              <a:t>discovery service a CDIS figures out which CMs serve the neighboring TVBDs and provide the related information to the CMs as required</a:t>
            </a:r>
          </a:p>
          <a:p>
            <a:pPr lvl="1"/>
            <a:r>
              <a:rPr lang="fi-FI" dirty="0" smtClean="0"/>
              <a:t>IEEE 802.19.1 specifies a neighbor discovery </a:t>
            </a:r>
            <a:r>
              <a:rPr lang="fi-FI" dirty="0" smtClean="0"/>
              <a:t>system </a:t>
            </a:r>
            <a:r>
              <a:rPr lang="fi-FI" dirty="0" smtClean="0"/>
              <a:t>that </a:t>
            </a:r>
            <a:r>
              <a:rPr lang="fi-FI" dirty="0" smtClean="0"/>
              <a:t>is very much like the DNS</a:t>
            </a:r>
          </a:p>
          <a:p>
            <a:pPr lvl="2"/>
            <a:r>
              <a:rPr lang="fi-FI" sz="1800" dirty="0" smtClean="0"/>
              <a:t>Hierarchical, distributed and fault tolerant</a:t>
            </a:r>
            <a:endParaRPr lang="en-US" sz="1800" dirty="0"/>
          </a:p>
        </p:txBody>
      </p:sp>
      <p:sp>
        <p:nvSpPr>
          <p:cNvPr id="4" name="Date Placeholder 3"/>
          <p:cNvSpPr>
            <a:spLocks noGrp="1"/>
          </p:cNvSpPr>
          <p:nvPr>
            <p:ph type="dt" sz="half" idx="10"/>
          </p:nvPr>
        </p:nvSpPr>
        <p:spPr/>
        <p:txBody>
          <a:bodyPr/>
          <a:lstStyle/>
          <a:p>
            <a:pPr>
              <a:defRPr/>
            </a:pPr>
            <a:r>
              <a:rPr lang="en-US" smtClean="0"/>
              <a:t>May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7</a:t>
            </a:fld>
            <a:endParaRPr lang="en-US"/>
          </a:p>
        </p:txBody>
      </p:sp>
    </p:spTree>
    <p:extLst>
      <p:ext uri="{BB962C8B-B14F-4D97-AF65-F5344CB8AC3E}">
        <p14:creationId xmlns:p14="http://schemas.microsoft.com/office/powerpoint/2010/main" val="2382008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DNS-kind of neighbor discovery system</a:t>
            </a:r>
            <a:endParaRPr lang="en-US" dirty="0"/>
          </a:p>
        </p:txBody>
      </p:sp>
      <p:sp>
        <p:nvSpPr>
          <p:cNvPr id="3" name="Content Placeholder 2"/>
          <p:cNvSpPr>
            <a:spLocks noGrp="1"/>
          </p:cNvSpPr>
          <p:nvPr>
            <p:ph idx="1"/>
          </p:nvPr>
        </p:nvSpPr>
        <p:spPr>
          <a:xfrm>
            <a:off x="685800" y="1981200"/>
            <a:ext cx="7458100" cy="4448196"/>
          </a:xfrm>
        </p:spPr>
        <p:txBody>
          <a:bodyPr/>
          <a:lstStyle/>
          <a:p>
            <a:r>
              <a:rPr lang="en-US" sz="2000" dirty="0" smtClean="0"/>
              <a:t>DNS </a:t>
            </a:r>
            <a:r>
              <a:rPr lang="en-US" sz="2000" dirty="0" smtClean="0"/>
              <a:t>protocol has been defined so that it allows multiple servers to be presented. </a:t>
            </a:r>
            <a:r>
              <a:rPr lang="en-US" sz="2000" dirty="0" smtClean="0"/>
              <a:t>DNS </a:t>
            </a:r>
            <a:r>
              <a:rPr lang="en-US" sz="2000" dirty="0" smtClean="0"/>
              <a:t>Client can use multiple DNS servers same </a:t>
            </a:r>
            <a:r>
              <a:rPr lang="en-US" sz="2000" dirty="0" smtClean="0"/>
              <a:t>time.</a:t>
            </a:r>
          </a:p>
          <a:p>
            <a:r>
              <a:rPr lang="en-US" sz="2000" dirty="0" smtClean="0"/>
              <a:t>DNS </a:t>
            </a:r>
            <a:r>
              <a:rPr lang="en-US" sz="2000" dirty="0" smtClean="0"/>
              <a:t>protocol has </a:t>
            </a:r>
            <a:r>
              <a:rPr lang="en-US" sz="2000" dirty="0" smtClean="0"/>
              <a:t>a built-in </a:t>
            </a:r>
            <a:r>
              <a:rPr lang="en-US" sz="2000" dirty="0" smtClean="0"/>
              <a:t>mechanism to forward queries and split responsibilities of different DNS zones. Sync between servers is also </a:t>
            </a:r>
            <a:r>
              <a:rPr lang="en-US" sz="2000" dirty="0" smtClean="0"/>
              <a:t>possible.</a:t>
            </a:r>
          </a:p>
          <a:p>
            <a:r>
              <a:rPr lang="en-US" sz="2000" dirty="0" smtClean="0"/>
              <a:t>No </a:t>
            </a:r>
            <a:r>
              <a:rPr lang="en-US" sz="2000" dirty="0" smtClean="0"/>
              <a:t>need for centralized CDIS implementation structure where CDIS servers have master-slave roles. However, DNS zone space needs to be unique and managed so that different zones have unique owners.</a:t>
            </a:r>
          </a:p>
          <a:p>
            <a:pPr lvl="1"/>
            <a:r>
              <a:rPr lang="en-US" sz="1600" dirty="0" smtClean="0"/>
              <a:t>Example DNS zone N61E25.finland.coex is operated by operator 1 and zone N66E27.finland.coex operated by Operator 2</a:t>
            </a:r>
          </a:p>
          <a:p>
            <a:pPr lvl="1"/>
            <a:r>
              <a:rPr lang="en-US" sz="1600" dirty="0" smtClean="0"/>
              <a:t>This is an open issue that needs to be resolved later</a:t>
            </a:r>
          </a:p>
        </p:txBody>
      </p:sp>
      <p:sp>
        <p:nvSpPr>
          <p:cNvPr id="4" name="Date Placeholder 3"/>
          <p:cNvSpPr>
            <a:spLocks noGrp="1"/>
          </p:cNvSpPr>
          <p:nvPr>
            <p:ph type="dt" sz="half" idx="10"/>
          </p:nvPr>
        </p:nvSpPr>
        <p:spPr/>
        <p:txBody>
          <a:bodyPr/>
          <a:lstStyle/>
          <a:p>
            <a:pPr>
              <a:defRPr/>
            </a:pPr>
            <a:r>
              <a:rPr lang="en-US" smtClean="0"/>
              <a:t>May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Easy tasks – CDIS discovery</a:t>
            </a:r>
            <a:endParaRPr lang="en-US" dirty="0"/>
          </a:p>
        </p:txBody>
      </p:sp>
      <p:sp>
        <p:nvSpPr>
          <p:cNvPr id="3" name="Content Placeholder 2"/>
          <p:cNvSpPr>
            <a:spLocks noGrp="1"/>
          </p:cNvSpPr>
          <p:nvPr>
            <p:ph idx="1"/>
          </p:nvPr>
        </p:nvSpPr>
        <p:spPr/>
        <p:txBody>
          <a:bodyPr/>
          <a:lstStyle/>
          <a:p>
            <a:pPr>
              <a:buNone/>
            </a:pPr>
            <a:r>
              <a:rPr lang="en-US" sz="2000" dirty="0" smtClean="0"/>
              <a:t>CDIS setup</a:t>
            </a:r>
          </a:p>
          <a:p>
            <a:pPr lvl="1"/>
            <a:r>
              <a:rPr lang="en-US" sz="1600" dirty="0" smtClean="0"/>
              <a:t>A CDIS updates its IP and port data to the DNS server. Also a </a:t>
            </a:r>
            <a:r>
              <a:rPr lang="en-US" sz="1600" dirty="0" err="1" smtClean="0"/>
              <a:t>cdis</a:t>
            </a:r>
            <a:r>
              <a:rPr lang="en-US" sz="1600" dirty="0" smtClean="0"/>
              <a:t> alias is created to allow discovery queries</a:t>
            </a:r>
          </a:p>
          <a:p>
            <a:pPr lvl="3"/>
            <a:r>
              <a:rPr lang="en-US" dirty="0" err="1" smtClean="0"/>
              <a:t>nsupdate</a:t>
            </a:r>
            <a:r>
              <a:rPr lang="en-US" dirty="0" smtClean="0"/>
              <a:t> </a:t>
            </a:r>
          </a:p>
          <a:p>
            <a:pPr lvl="3"/>
            <a:r>
              <a:rPr lang="en-US" dirty="0" smtClean="0"/>
              <a:t>update add cdis01.testbed.lan. 300 A 192.168.0.11</a:t>
            </a:r>
          </a:p>
          <a:p>
            <a:pPr lvl="3"/>
            <a:r>
              <a:rPr lang="en-US" dirty="0" smtClean="0"/>
              <a:t>update add cdis01.testbed.lan. 300 TXT port:5001</a:t>
            </a:r>
          </a:p>
          <a:p>
            <a:pPr lvl="3"/>
            <a:r>
              <a:rPr lang="en-US" dirty="0" smtClean="0"/>
              <a:t>update add </a:t>
            </a:r>
            <a:r>
              <a:rPr lang="en-US" dirty="0" err="1" smtClean="0"/>
              <a:t>cdis.testbed.lan</a:t>
            </a:r>
            <a:r>
              <a:rPr lang="en-US" dirty="0" smtClean="0"/>
              <a:t>. 300 CNAME cdis01.testbed.lan.</a:t>
            </a:r>
          </a:p>
          <a:p>
            <a:pPr lvl="3"/>
            <a:r>
              <a:rPr lang="en-US" dirty="0" smtClean="0"/>
              <a:t>send</a:t>
            </a:r>
          </a:p>
          <a:p>
            <a:pPr>
              <a:buNone/>
            </a:pPr>
            <a:r>
              <a:rPr lang="en-US" sz="2000" dirty="0"/>
              <a:t>CDIS discovery</a:t>
            </a:r>
          </a:p>
          <a:p>
            <a:pPr lvl="1"/>
            <a:r>
              <a:rPr lang="en-US" sz="1600" dirty="0"/>
              <a:t>A CM has DNS server info received example with DHCP</a:t>
            </a:r>
          </a:p>
          <a:p>
            <a:pPr lvl="1"/>
            <a:r>
              <a:rPr lang="en-US" sz="1600" dirty="0"/>
              <a:t>CMs try to find a CDIS server. Example: </a:t>
            </a:r>
          </a:p>
          <a:p>
            <a:pPr lvl="3"/>
            <a:r>
              <a:rPr lang="en-US" dirty="0"/>
              <a:t>Query:	host </a:t>
            </a:r>
            <a:r>
              <a:rPr lang="en-US" dirty="0" err="1"/>
              <a:t>cdis</a:t>
            </a:r>
            <a:endParaRPr lang="en-US" dirty="0"/>
          </a:p>
          <a:p>
            <a:pPr lvl="3"/>
            <a:r>
              <a:rPr lang="en-US" dirty="0"/>
              <a:t>Response:	</a:t>
            </a:r>
            <a:r>
              <a:rPr lang="en-US" dirty="0" err="1"/>
              <a:t>cdis.testbed.lan</a:t>
            </a:r>
            <a:r>
              <a:rPr lang="en-US" dirty="0"/>
              <a:t> is an alias for cdis01.testbed.lan</a:t>
            </a:r>
            <a:br>
              <a:rPr lang="en-US" dirty="0"/>
            </a:br>
            <a:r>
              <a:rPr lang="en-US" dirty="0"/>
              <a:t>		cdis01.testbed.lan has address </a:t>
            </a:r>
            <a:r>
              <a:rPr lang="en-US" dirty="0" smtClean="0"/>
              <a:t>192.168.0.11</a:t>
            </a:r>
          </a:p>
          <a:p>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9-10-00xx-00-000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19-10-00xx-00-0001-Submission</Template>
  <TotalTime>6801</TotalTime>
  <Words>1292</Words>
  <Application>Microsoft Office PowerPoint</Application>
  <PresentationFormat>On-screen Show (4:3)</PresentationFormat>
  <Paragraphs>194</Paragraphs>
  <Slides>17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19-10-00xx-00-0001-Submission</vt:lpstr>
      <vt:lpstr>Document</vt:lpstr>
      <vt:lpstr>Coexistence Discovery Procedures</vt:lpstr>
      <vt:lpstr>Abstract</vt:lpstr>
      <vt:lpstr>Contents</vt:lpstr>
      <vt:lpstr>What this all is about?</vt:lpstr>
      <vt:lpstr>Categorization to easy and difficult tasks</vt:lpstr>
      <vt:lpstr>Assumptions of the proposal</vt:lpstr>
      <vt:lpstr>Discovery proposal – Executive summary</vt:lpstr>
      <vt:lpstr>A DNS-kind of neighbor discovery system</vt:lpstr>
      <vt:lpstr>Easy tasks – CDIS discovery</vt:lpstr>
      <vt:lpstr>Difficult task – Global neighbor discovery</vt:lpstr>
      <vt:lpstr>Easy tasks – CM discovery</vt:lpstr>
      <vt:lpstr>Summary</vt:lpstr>
      <vt:lpstr>Proposal</vt:lpstr>
      <vt:lpstr>Appendix</vt:lpstr>
      <vt:lpstr>Proxy proposal</vt:lpstr>
      <vt:lpstr>Geo location dilemma</vt:lpstr>
      <vt:lpstr>Physical vs. IP space</vt:lpstr>
    </vt:vector>
  </TitlesOfParts>
  <Company>Nokia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19-10-0040-00-0001-Coexistence-Discovery-Procedures</dc:title>
  <dc:creator>Miika Laaksonen</dc:creator>
  <cp:lastModifiedBy>kasslin</cp:lastModifiedBy>
  <cp:revision>797</cp:revision>
  <cp:lastPrinted>1998-02-10T13:28:06Z</cp:lastPrinted>
  <dcterms:created xsi:type="dcterms:W3CDTF">2010-12-14T12:13:55Z</dcterms:created>
  <dcterms:modified xsi:type="dcterms:W3CDTF">2011-05-10T16:13:48Z</dcterms:modified>
</cp:coreProperties>
</file>