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76" r:id="rId4"/>
    <p:sldId id="277" r:id="rId5"/>
    <p:sldId id="278" r:id="rId6"/>
    <p:sldId id="272" r:id="rId7"/>
    <p:sldId id="273" r:id="rId8"/>
    <p:sldId id="275" r:id="rId9"/>
    <p:sldId id="274" r:id="rId10"/>
    <p:sldId id="280" r:id="rId11"/>
    <p:sldId id="281" r:id="rId12"/>
    <p:sldId id="282" r:id="rId13"/>
    <p:sldId id="28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12"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D1532C1D-A790-4860-9C7F-2C3D0A19196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028857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29B540C-2D1B-4581-A718-75F9D3E4705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7191198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D386610B-E28F-4ADD-9504-AB371A83214E}"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70DCE8A2-AED3-4DDB-B62C-F8ECF7D73E3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2011</a:t>
            </a:r>
            <a:endParaRPr lang="en-US"/>
          </a:p>
        </p:txBody>
      </p:sp>
      <p:sp>
        <p:nvSpPr>
          <p:cNvPr id="5" name="Footer Placeholder 4"/>
          <p:cNvSpPr>
            <a:spLocks noGrp="1"/>
          </p:cNvSpPr>
          <p:nvPr>
            <p:ph type="ftr" sz="quarter" idx="11"/>
          </p:nvPr>
        </p:nvSpPr>
        <p:spPr>
          <a:xfrm>
            <a:off x="7272768" y="6475413"/>
            <a:ext cx="1271182" cy="184666"/>
          </a:xfrm>
        </p:spPr>
        <p:txBody>
          <a:bodyPr/>
          <a:lstStyle>
            <a:lvl1pPr>
              <a:defRPr/>
            </a:lvl1p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FF0F4F37-63EA-4E9C-9421-C85A013C257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2011</a:t>
            </a:r>
            <a:endParaRPr lang="en-US"/>
          </a:p>
        </p:txBody>
      </p:sp>
      <p:sp>
        <p:nvSpPr>
          <p:cNvPr id="5" name="Footer Placeholder 4"/>
          <p:cNvSpPr>
            <a:spLocks noGrp="1"/>
          </p:cNvSpPr>
          <p:nvPr>
            <p:ph type="ftr" sz="quarter" idx="11"/>
          </p:nvPr>
        </p:nvSpPr>
        <p:spPr>
          <a:xfrm>
            <a:off x="7460308" y="6475413"/>
            <a:ext cx="1083630" cy="184666"/>
          </a:xfrm>
        </p:spPr>
        <p:txBody>
          <a:bodyPr/>
          <a:lstStyle>
            <a:lvl1pPr>
              <a:defRPr/>
            </a:lvl1pPr>
          </a:lstStyle>
          <a:p>
            <a:r>
              <a:rPr lang="en-US" dirty="0" smtClean="0"/>
              <a:t>Jari Junell,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F54D2FA1-0BCB-48C6-87EF-2B78E5AA751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2011</a:t>
            </a:r>
            <a:endParaRPr lang="en-US"/>
          </a:p>
        </p:txBody>
      </p:sp>
      <p:sp>
        <p:nvSpPr>
          <p:cNvPr id="5" name="Footer Placeholder 4"/>
          <p:cNvSpPr>
            <a:spLocks noGrp="1"/>
          </p:cNvSpPr>
          <p:nvPr>
            <p:ph type="ftr" sz="quarter" idx="11"/>
          </p:nvPr>
        </p:nvSpPr>
        <p:spPr>
          <a:xfrm>
            <a:off x="7460308" y="6475413"/>
            <a:ext cx="1083630" cy="184666"/>
          </a:xfrm>
        </p:spPr>
        <p:txBody>
          <a:bodyPr/>
          <a:lstStyle>
            <a:lvl1pPr>
              <a:defRPr/>
            </a:lvl1pPr>
          </a:lstStyle>
          <a:p>
            <a:r>
              <a:rPr lang="en-US" dirty="0" smtClean="0"/>
              <a:t>Jari Junell,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38434BD-9A04-436D-8B99-FCB0386C6C6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2011</a:t>
            </a:r>
            <a:endParaRPr lang="en-US" dirty="0"/>
          </a:p>
        </p:txBody>
      </p:sp>
      <p:sp>
        <p:nvSpPr>
          <p:cNvPr id="5" name="Footer Placeholder 4"/>
          <p:cNvSpPr>
            <a:spLocks noGrp="1"/>
          </p:cNvSpPr>
          <p:nvPr>
            <p:ph type="ftr" sz="quarter" idx="11"/>
          </p:nvPr>
        </p:nvSpPr>
        <p:spPr>
          <a:xfrm>
            <a:off x="7417473" y="6475413"/>
            <a:ext cx="1083630" cy="184666"/>
          </a:xfrm>
        </p:spPr>
        <p:txBody>
          <a:bodyPr/>
          <a:lstStyle>
            <a:lvl1pPr>
              <a:defRPr/>
            </a:lvl1pPr>
          </a:lstStyle>
          <a:p>
            <a:r>
              <a:rPr lang="en-US" dirty="0" smtClean="0"/>
              <a:t>Jari Junell,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45E26E8-BE3E-460A-AE9C-D62ED5EAF80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2011</a:t>
            </a:r>
            <a:endParaRPr lang="en-US"/>
          </a:p>
        </p:txBody>
      </p:sp>
      <p:sp>
        <p:nvSpPr>
          <p:cNvPr id="5" name="Footer Placeholder 4"/>
          <p:cNvSpPr>
            <a:spLocks noGrp="1"/>
          </p:cNvSpPr>
          <p:nvPr>
            <p:ph type="ftr" sz="quarter" idx="11"/>
          </p:nvPr>
        </p:nvSpPr>
        <p:spPr>
          <a:xfrm>
            <a:off x="7460313" y="6475413"/>
            <a:ext cx="1083630" cy="184666"/>
          </a:xfrm>
        </p:spPr>
        <p:txBody>
          <a:bodyPr/>
          <a:lstStyle>
            <a:lvl1pPr>
              <a:defRPr/>
            </a:lvl1pPr>
          </a:lstStyle>
          <a:p>
            <a:r>
              <a:rPr lang="en-US" dirty="0" smtClean="0"/>
              <a:t>Jari Junell, Nokia</a:t>
            </a:r>
          </a:p>
        </p:txBody>
      </p:sp>
      <p:sp>
        <p:nvSpPr>
          <p:cNvPr id="6" name="Slide Number Placeholder 5"/>
          <p:cNvSpPr>
            <a:spLocks noGrp="1"/>
          </p:cNvSpPr>
          <p:nvPr>
            <p:ph type="sldNum" sz="quarter" idx="12"/>
          </p:nvPr>
        </p:nvSpPr>
        <p:spPr/>
        <p:txBody>
          <a:bodyPr/>
          <a:lstStyle>
            <a:lvl1pPr>
              <a:defRPr/>
            </a:lvl1pPr>
          </a:lstStyle>
          <a:p>
            <a:r>
              <a:rPr lang="en-US"/>
              <a:t>Slide </a:t>
            </a:r>
            <a:fld id="{CA0640D8-EC0F-4850-A8E7-4AFF3DF5405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2011</a:t>
            </a:r>
            <a:endParaRPr lang="en-US"/>
          </a:p>
        </p:txBody>
      </p:sp>
      <p:sp>
        <p:nvSpPr>
          <p:cNvPr id="6" name="Footer Placeholder 5"/>
          <p:cNvSpPr>
            <a:spLocks noGrp="1"/>
          </p:cNvSpPr>
          <p:nvPr>
            <p:ph type="ftr" sz="quarter" idx="11"/>
          </p:nvPr>
        </p:nvSpPr>
        <p:spPr>
          <a:xfrm>
            <a:off x="7460313" y="6475413"/>
            <a:ext cx="1083630" cy="184666"/>
          </a:xfrm>
        </p:spPr>
        <p:txBody>
          <a:bodyPr/>
          <a:lstStyle>
            <a:lvl1pPr>
              <a:defRPr/>
            </a:lvl1pPr>
          </a:lstStyle>
          <a:p>
            <a:r>
              <a:rPr lang="en-US" dirty="0" smtClean="0"/>
              <a:t>Jari Junell, Nokia</a:t>
            </a:r>
          </a:p>
        </p:txBody>
      </p:sp>
      <p:sp>
        <p:nvSpPr>
          <p:cNvPr id="7" name="Slide Number Placeholder 6"/>
          <p:cNvSpPr>
            <a:spLocks noGrp="1"/>
          </p:cNvSpPr>
          <p:nvPr>
            <p:ph type="sldNum" sz="quarter" idx="12"/>
          </p:nvPr>
        </p:nvSpPr>
        <p:spPr/>
        <p:txBody>
          <a:bodyPr/>
          <a:lstStyle>
            <a:lvl1pPr>
              <a:defRPr/>
            </a:lvl1pPr>
          </a:lstStyle>
          <a:p>
            <a:r>
              <a:rPr lang="en-US"/>
              <a:t>Slide </a:t>
            </a:r>
            <a:fld id="{16219BA1-0458-47E6-BDCA-914D8FB83AE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2011</a:t>
            </a:r>
            <a:endParaRPr lang="en-US"/>
          </a:p>
        </p:txBody>
      </p:sp>
      <p:sp>
        <p:nvSpPr>
          <p:cNvPr id="8" name="Footer Placeholder 7"/>
          <p:cNvSpPr>
            <a:spLocks noGrp="1"/>
          </p:cNvSpPr>
          <p:nvPr>
            <p:ph type="ftr" sz="quarter" idx="11"/>
          </p:nvPr>
        </p:nvSpPr>
        <p:spPr>
          <a:xfrm>
            <a:off x="7460308" y="6475413"/>
            <a:ext cx="1083630" cy="184666"/>
          </a:xfrm>
        </p:spPr>
        <p:txBody>
          <a:bodyPr/>
          <a:lstStyle>
            <a:lvl1pPr>
              <a:defRPr/>
            </a:lvl1pPr>
          </a:lstStyle>
          <a:p>
            <a:r>
              <a:rPr lang="en-US" dirty="0" smtClean="0"/>
              <a:t>Jari Junell, Nokia</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C1A81A5D-F12F-41FF-9016-1B16496C6F8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2011</a:t>
            </a:r>
            <a:endParaRPr lang="en-US"/>
          </a:p>
        </p:txBody>
      </p:sp>
      <p:sp>
        <p:nvSpPr>
          <p:cNvPr id="4" name="Footer Placeholder 3"/>
          <p:cNvSpPr>
            <a:spLocks noGrp="1"/>
          </p:cNvSpPr>
          <p:nvPr>
            <p:ph type="ftr" sz="quarter" idx="11"/>
          </p:nvPr>
        </p:nvSpPr>
        <p:spPr>
          <a:xfrm>
            <a:off x="7460308" y="6475413"/>
            <a:ext cx="1083630" cy="184666"/>
          </a:xfrm>
        </p:spPr>
        <p:txBody>
          <a:bodyPr/>
          <a:lstStyle>
            <a:lvl1pPr>
              <a:defRPr/>
            </a:lvl1pPr>
          </a:lstStyle>
          <a:p>
            <a:r>
              <a:rPr lang="en-US" dirty="0" smtClean="0"/>
              <a:t>Jari Junell, Nokia</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FD2CB378-9EE5-4497-95BD-51C83CFD363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2011</a:t>
            </a:r>
            <a:endParaRPr lang="en-US"/>
          </a:p>
        </p:txBody>
      </p:sp>
      <p:sp>
        <p:nvSpPr>
          <p:cNvPr id="3" name="Footer Placeholder 2"/>
          <p:cNvSpPr>
            <a:spLocks noGrp="1"/>
          </p:cNvSpPr>
          <p:nvPr>
            <p:ph type="ftr" sz="quarter" idx="11"/>
          </p:nvPr>
        </p:nvSpPr>
        <p:spPr>
          <a:xfrm>
            <a:off x="7460308" y="6475413"/>
            <a:ext cx="1083630" cy="184666"/>
          </a:xfrm>
        </p:spPr>
        <p:txBody>
          <a:bodyPr/>
          <a:lstStyle>
            <a:lvl1pPr>
              <a:defRPr/>
            </a:lvl1pPr>
          </a:lstStyle>
          <a:p>
            <a:r>
              <a:rPr lang="en-US" dirty="0" smtClean="0"/>
              <a:t>Jari Junell, Nokia</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717F81CF-823B-4487-9782-E34CE4C012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2011</a:t>
            </a:r>
            <a:endParaRPr lang="en-US"/>
          </a:p>
        </p:txBody>
      </p:sp>
      <p:sp>
        <p:nvSpPr>
          <p:cNvPr id="6" name="Footer Placeholder 5"/>
          <p:cNvSpPr>
            <a:spLocks noGrp="1"/>
          </p:cNvSpPr>
          <p:nvPr>
            <p:ph type="ftr" sz="quarter" idx="11"/>
          </p:nvPr>
        </p:nvSpPr>
        <p:spPr>
          <a:xfrm>
            <a:off x="7460308" y="6475413"/>
            <a:ext cx="1083630" cy="184666"/>
          </a:xfrm>
        </p:spPr>
        <p:txBody>
          <a:bodyPr/>
          <a:lstStyle>
            <a:lvl1pPr>
              <a:defRPr/>
            </a:lvl1pPr>
          </a:lstStyle>
          <a:p>
            <a:r>
              <a:rPr lang="en-US" dirty="0" smtClean="0"/>
              <a:t>Jari Junell,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C014B3EF-C2FC-49B0-AF2E-F9C180B6C08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2011</a:t>
            </a:r>
            <a:endParaRPr lang="en-US"/>
          </a:p>
        </p:txBody>
      </p:sp>
      <p:sp>
        <p:nvSpPr>
          <p:cNvPr id="6" name="Footer Placeholder 5"/>
          <p:cNvSpPr>
            <a:spLocks noGrp="1"/>
          </p:cNvSpPr>
          <p:nvPr>
            <p:ph type="ftr" sz="quarter" idx="11"/>
          </p:nvPr>
        </p:nvSpPr>
        <p:spPr>
          <a:xfrm>
            <a:off x="7460308" y="6475413"/>
            <a:ext cx="1083630" cy="184666"/>
          </a:xfrm>
        </p:spPr>
        <p:txBody>
          <a:bodyPr/>
          <a:lstStyle>
            <a:lvl1pPr>
              <a:defRPr/>
            </a:lvl1pPr>
          </a:lstStyle>
          <a:p>
            <a:r>
              <a:rPr lang="en-US" dirty="0" smtClean="0"/>
              <a:t>Jari Junell,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57648D51-F361-4A6D-9C47-9EEB611DDF5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May 2011</a:t>
            </a:r>
            <a:endParaRPr lang="en-US" dirty="0"/>
          </a:p>
        </p:txBody>
      </p:sp>
      <p:sp>
        <p:nvSpPr>
          <p:cNvPr id="1029" name="Rectangle 5"/>
          <p:cNvSpPr>
            <a:spLocks noGrp="1" noChangeArrowheads="1"/>
          </p:cNvSpPr>
          <p:nvPr>
            <p:ph type="ftr" sz="quarter" idx="3"/>
          </p:nvPr>
        </p:nvSpPr>
        <p:spPr bwMode="auto">
          <a:xfrm>
            <a:off x="7056351" y="6475413"/>
            <a:ext cx="14875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Jari Junell, Nokia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FF99E60E-E2F2-4979-8074-855797A32679}"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802.19-11/0059r0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327351" cy="276999"/>
          </a:xfrm>
        </p:spPr>
        <p:txBody>
          <a:bodyPr/>
          <a:lstStyle/>
          <a:p>
            <a:r>
              <a:rPr lang="en-US" smtClean="0"/>
              <a:t>May 2011</a:t>
            </a:r>
            <a:endParaRPr lang="en-US" dirty="0"/>
          </a:p>
        </p:txBody>
      </p:sp>
      <p:sp>
        <p:nvSpPr>
          <p:cNvPr id="8" name="Footer Placeholder 4"/>
          <p:cNvSpPr>
            <a:spLocks noGrp="1"/>
          </p:cNvSpPr>
          <p:nvPr>
            <p:ph type="ftr" sz="quarter" idx="11"/>
          </p:nvPr>
        </p:nvSpPr>
        <p:spPr>
          <a:xfrm>
            <a:off x="7417485" y="6475413"/>
            <a:ext cx="1083630" cy="184666"/>
          </a:xfrm>
        </p:spPr>
        <p:txBody>
          <a:bodyPr/>
          <a:lstStyle/>
          <a:p>
            <a:r>
              <a:rPr lang="en-US" dirty="0" smtClean="0"/>
              <a:t>Jari Junell, Nokia</a:t>
            </a:r>
            <a:endParaRPr lang="en-US" dirty="0"/>
          </a:p>
        </p:txBody>
      </p:sp>
      <p:sp>
        <p:nvSpPr>
          <p:cNvPr id="9" name="Slide Number Placeholder 5"/>
          <p:cNvSpPr>
            <a:spLocks noGrp="1"/>
          </p:cNvSpPr>
          <p:nvPr>
            <p:ph type="sldNum" sz="quarter" idx="12"/>
          </p:nvPr>
        </p:nvSpPr>
        <p:spPr/>
        <p:txBody>
          <a:bodyPr/>
          <a:lstStyle/>
          <a:p>
            <a:r>
              <a:rPr lang="en-US"/>
              <a:t>Slide </a:t>
            </a:r>
            <a:fld id="{CF166E5B-2DF4-4F8F-98C9-2DF2FBFC1D84}" type="slidenum">
              <a:rPr lang="en-US"/>
              <a:pPr/>
              <a:t>1</a:t>
            </a:fld>
            <a:endParaRPr lang="en-US"/>
          </a:p>
        </p:txBody>
      </p:sp>
      <p:sp>
        <p:nvSpPr>
          <p:cNvPr id="30722" name="Rectangle 2"/>
          <p:cNvSpPr>
            <a:spLocks noGrp="1" noChangeArrowheads="1"/>
          </p:cNvSpPr>
          <p:nvPr>
            <p:ph type="title"/>
          </p:nvPr>
        </p:nvSpPr>
        <p:spPr>
          <a:noFill/>
          <a:ln/>
        </p:spPr>
        <p:txBody>
          <a:bodyPr/>
          <a:lstStyle/>
          <a:p>
            <a:r>
              <a:rPr lang="fi-FI" dirty="0" smtClean="0"/>
              <a:t>Interferer discovery as one of the </a:t>
            </a:r>
            <a:r>
              <a:rPr lang="fi-FI" dirty="0" smtClean="0"/>
              <a:t>many </a:t>
            </a:r>
            <a:r>
              <a:rPr lang="fi-FI" dirty="0" smtClean="0"/>
              <a:t>coexistence system </a:t>
            </a:r>
            <a:r>
              <a:rPr lang="fi-FI" dirty="0" smtClean="0"/>
              <a:t>functionalities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2011-05-31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456054437"/>
              </p:ext>
            </p:extLst>
          </p:nvPr>
        </p:nvGraphicFramePr>
        <p:xfrm>
          <a:off x="517525" y="2279650"/>
          <a:ext cx="7937500" cy="2968625"/>
        </p:xfrm>
        <a:graphic>
          <a:graphicData uri="http://schemas.openxmlformats.org/presentationml/2006/ole">
            <mc:AlternateContent xmlns:mc="http://schemas.openxmlformats.org/markup-compatibility/2006">
              <mc:Choice xmlns:v="urn:schemas-microsoft-com:vml" Requires="v">
                <p:oleObj spid="_x0000_s30759" name="Document" r:id="rId4" imgW="8158516" imgH="3054345" progId="Word.Document.8">
                  <p:embed/>
                </p:oleObj>
              </mc:Choice>
              <mc:Fallback>
                <p:oleObj name="Document" r:id="rId4" imgW="8158516" imgH="3054345" progId="Word.Document.8">
                  <p:embed/>
                  <p:pic>
                    <p:nvPicPr>
                      <p:cNvPr id="0" name="Picture 11"/>
                      <p:cNvPicPr>
                        <a:picLocks noChangeAspect="1" noChangeArrowheads="1"/>
                      </p:cNvPicPr>
                      <p:nvPr/>
                    </p:nvPicPr>
                    <p:blipFill>
                      <a:blip r:embed="rId5"/>
                      <a:srcRect/>
                      <a:stretch>
                        <a:fillRect/>
                      </a:stretch>
                    </p:blipFill>
                    <p:spPr bwMode="auto">
                      <a:xfrm>
                        <a:off x="517525" y="2279650"/>
                        <a:ext cx="7937500" cy="296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Examplary flows to 3 processes</a:t>
            </a:r>
            <a:endParaRPr lang="en-US" dirty="0"/>
          </a:p>
        </p:txBody>
      </p:sp>
      <p:sp>
        <p:nvSpPr>
          <p:cNvPr id="3" name="Content Placeholder 2"/>
          <p:cNvSpPr>
            <a:spLocks noGrp="1"/>
          </p:cNvSpPr>
          <p:nvPr>
            <p:ph idx="1"/>
          </p:nvPr>
        </p:nvSpPr>
        <p:spPr>
          <a:xfrm>
            <a:off x="685800" y="1981200"/>
            <a:ext cx="2734072" cy="4114800"/>
          </a:xfrm>
        </p:spPr>
        <p:txBody>
          <a:bodyPr/>
          <a:lstStyle/>
          <a:p>
            <a:r>
              <a:rPr lang="fi-FI" dirty="0" smtClean="0"/>
              <a:t>Start of a new TVBD network or some other reason to trigger interferer discovery (e.g. mobility)</a:t>
            </a:r>
            <a:endParaRPr lang="en-US"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10</a:t>
            </a:fld>
            <a:endParaRPr lang="en-US"/>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988840"/>
            <a:ext cx="2164060" cy="3502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5722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fi-FI" dirty="0" smtClean="0"/>
              <a:t>	Flows cont’d</a:t>
            </a:r>
            <a:endParaRPr lang="en-US" dirty="0"/>
          </a:p>
        </p:txBody>
      </p:sp>
      <p:sp>
        <p:nvSpPr>
          <p:cNvPr id="3" name="Content Placeholder 2"/>
          <p:cNvSpPr>
            <a:spLocks noGrp="1"/>
          </p:cNvSpPr>
          <p:nvPr>
            <p:ph idx="1"/>
          </p:nvPr>
        </p:nvSpPr>
        <p:spPr>
          <a:xfrm>
            <a:off x="685800" y="1981200"/>
            <a:ext cx="2662064" cy="4114800"/>
          </a:xfrm>
        </p:spPr>
        <p:txBody>
          <a:bodyPr/>
          <a:lstStyle/>
          <a:p>
            <a:r>
              <a:rPr lang="fi-FI" dirty="0" smtClean="0"/>
              <a:t>Event trigger</a:t>
            </a:r>
            <a:endParaRPr lang="en-US"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11</a:t>
            </a:fld>
            <a:endParaRPr lang="en-US"/>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993936"/>
            <a:ext cx="3375149" cy="5418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7925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Flows cont’d</a:t>
            </a:r>
            <a:endParaRPr lang="en-US" dirty="0"/>
          </a:p>
        </p:txBody>
      </p:sp>
      <p:sp>
        <p:nvSpPr>
          <p:cNvPr id="3" name="Content Placeholder 2"/>
          <p:cNvSpPr>
            <a:spLocks noGrp="1"/>
          </p:cNvSpPr>
          <p:nvPr>
            <p:ph idx="1"/>
          </p:nvPr>
        </p:nvSpPr>
        <p:spPr>
          <a:xfrm>
            <a:off x="685800" y="1981200"/>
            <a:ext cx="2446040" cy="4114800"/>
          </a:xfrm>
        </p:spPr>
        <p:txBody>
          <a:bodyPr/>
          <a:lstStyle/>
          <a:p>
            <a:r>
              <a:rPr lang="fi-FI" dirty="0" smtClean="0"/>
              <a:t>Actions in 3 processes</a:t>
            </a:r>
            <a:endParaRPr lang="en-US"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12</a:t>
            </a:fld>
            <a:endParaRPr lang="en-US"/>
          </a:p>
        </p:txBody>
      </p:sp>
      <p:pic>
        <p:nvPicPr>
          <p:cNvPr id="337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7" y="1484785"/>
            <a:ext cx="5256584" cy="4910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3846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We propose an approach, where</a:t>
            </a:r>
          </a:p>
          <a:p>
            <a:pPr lvl="1"/>
            <a:r>
              <a:rPr lang="fi-FI" dirty="0" smtClean="0"/>
              <a:t>Interferer discovery, environment analysis and resource allocation processes are clearly separated</a:t>
            </a:r>
          </a:p>
          <a:p>
            <a:pPr lvl="1"/>
            <a:r>
              <a:rPr lang="fi-FI" dirty="0" smtClean="0"/>
              <a:t>Each process can be independently triggered</a:t>
            </a:r>
          </a:p>
          <a:p>
            <a:r>
              <a:rPr lang="fi-FI" dirty="0" smtClean="0"/>
              <a:t>This approach enables several manufacturers to provide specific components to a coexistence system</a:t>
            </a:r>
          </a:p>
          <a:p>
            <a:pPr lvl="1"/>
            <a:endParaRPr lang="en-US"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13</a:t>
            </a:fld>
            <a:endParaRPr lang="en-US"/>
          </a:p>
        </p:txBody>
      </p:sp>
    </p:spTree>
    <p:extLst>
      <p:ext uri="{BB962C8B-B14F-4D97-AF65-F5344CB8AC3E}">
        <p14:creationId xmlns:p14="http://schemas.microsoft.com/office/powerpoint/2010/main" val="3145994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27351" cy="276999"/>
          </a:xfrm>
        </p:spPr>
        <p:txBody>
          <a:bodyPr/>
          <a:lstStyle/>
          <a:p>
            <a:r>
              <a:rPr lang="en-US" smtClean="0"/>
              <a:t>May 2011</a:t>
            </a:r>
            <a:endParaRPr lang="en-US" dirty="0"/>
          </a:p>
        </p:txBody>
      </p:sp>
      <p:sp>
        <p:nvSpPr>
          <p:cNvPr id="5" name="Footer Placeholder 4"/>
          <p:cNvSpPr>
            <a:spLocks noGrp="1"/>
          </p:cNvSpPr>
          <p:nvPr>
            <p:ph type="ftr" sz="quarter" idx="11"/>
          </p:nvPr>
        </p:nvSpPr>
        <p:spPr/>
        <p:txBody>
          <a:bodyPr/>
          <a:lstStyle/>
          <a:p>
            <a:r>
              <a:rPr lang="en-US" dirty="0" smtClean="0"/>
              <a:t>Jari Junell, Nokia</a:t>
            </a:r>
            <a:endParaRPr lang="en-US" dirty="0"/>
          </a:p>
        </p:txBody>
      </p:sp>
      <p:sp>
        <p:nvSpPr>
          <p:cNvPr id="6" name="Slide Number Placeholder 5"/>
          <p:cNvSpPr>
            <a:spLocks noGrp="1"/>
          </p:cNvSpPr>
          <p:nvPr>
            <p:ph type="sldNum" sz="quarter" idx="12"/>
          </p:nvPr>
        </p:nvSpPr>
        <p:spPr/>
        <p:txBody>
          <a:bodyPr/>
          <a:lstStyle/>
          <a:p>
            <a:r>
              <a:rPr lang="en-US"/>
              <a:t>Slide </a:t>
            </a:r>
            <a:fld id="{EB968F9D-3AC3-4A74-8B74-EF7DFDEC7EB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r>
              <a:rPr lang="fi-FI" dirty="0" smtClean="0"/>
              <a:t>This presentation discusses interferer discovery, measurements and resource allocation/sharing and their relationships</a:t>
            </a:r>
          </a:p>
          <a:p>
            <a:r>
              <a:rPr lang="fi-FI" dirty="0" smtClean="0"/>
              <a:t>Documents related to this presentation are</a:t>
            </a:r>
          </a:p>
          <a:p>
            <a:pPr lvl="1"/>
            <a:r>
              <a:rPr lang="fi-FI" dirty="0" smtClean="0"/>
              <a:t>19-11-0055-00-0001-discovery-of-interfering-TVBDs.docx</a:t>
            </a:r>
          </a:p>
          <a:p>
            <a:pPr lvl="1"/>
            <a:r>
              <a:rPr lang="fi-FI" dirty="0" smtClean="0"/>
              <a:t>19-11-0049-00-0001-full-proposal.pdf</a:t>
            </a:r>
          </a:p>
          <a:p>
            <a:pPr lvl="1"/>
            <a:r>
              <a:rPr lang="fi-FI" dirty="0" smtClean="0"/>
              <a:t>19-11-0005-01-0001-interference-analysis-for-channel-selection.ppt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03040"/>
          </a:xfrm>
        </p:spPr>
        <p:txBody>
          <a:bodyPr/>
          <a:lstStyle/>
          <a:p>
            <a:pPr lvl="1"/>
            <a:r>
              <a:rPr lang="fi-FI" dirty="0" smtClean="0"/>
              <a:t>Analysis of the 19-11-0005-01-0001</a:t>
            </a:r>
            <a:endParaRPr lang="en-US" dirty="0"/>
          </a:p>
        </p:txBody>
      </p:sp>
      <p:sp>
        <p:nvSpPr>
          <p:cNvPr id="3" name="Content Placeholder 2"/>
          <p:cNvSpPr>
            <a:spLocks noGrp="1"/>
          </p:cNvSpPr>
          <p:nvPr>
            <p:ph idx="1"/>
          </p:nvPr>
        </p:nvSpPr>
        <p:spPr>
          <a:xfrm>
            <a:off x="685800" y="2132856"/>
            <a:ext cx="7772400" cy="3888432"/>
          </a:xfrm>
        </p:spPr>
        <p:txBody>
          <a:bodyPr/>
          <a:lstStyle/>
          <a:p>
            <a:r>
              <a:rPr lang="fi-FI" dirty="0" smtClean="0"/>
              <a:t>The main idea:</a:t>
            </a:r>
          </a:p>
          <a:p>
            <a:pPr marL="457200" lvl="1" indent="0">
              <a:buNone/>
            </a:pPr>
            <a:r>
              <a:rPr lang="fi-FI" dirty="0" smtClean="0"/>
              <a:t>Phase 1 (interference analysis):</a:t>
            </a:r>
          </a:p>
          <a:p>
            <a:pPr lvl="2"/>
            <a:r>
              <a:rPr lang="fi-FI" dirty="0" smtClean="0"/>
              <a:t>Calculate maximum transmission power (PTx-max) of a new transmitter such that interference level at any existing receiver is below a certain level (Rxsensitivity)</a:t>
            </a:r>
          </a:p>
          <a:p>
            <a:pPr lvl="2"/>
            <a:r>
              <a:rPr lang="fi-FI" dirty="0" smtClean="0"/>
              <a:t>Calculate interference from any existing transmitter at a new receiver location and at each channel and accumulate the relevant interference powers to Pint-tot</a:t>
            </a:r>
          </a:p>
          <a:p>
            <a:pPr marL="457200" lvl="1" indent="0">
              <a:lnSpc>
                <a:spcPct val="90000"/>
              </a:lnSpc>
              <a:buNone/>
            </a:pPr>
            <a:r>
              <a:rPr lang="fi-FI" b="0" dirty="0" smtClean="0"/>
              <a:t>Phase 2 (channel selection):</a:t>
            </a:r>
            <a:endParaRPr lang="en-US" b="0" dirty="0" smtClean="0"/>
          </a:p>
          <a:p>
            <a:pPr lvl="2">
              <a:lnSpc>
                <a:spcPct val="90000"/>
              </a:lnSpc>
            </a:pPr>
            <a:r>
              <a:rPr lang="en-US" b="0" dirty="0" smtClean="0"/>
              <a:t>Select the channels </a:t>
            </a:r>
            <a:r>
              <a:rPr lang="en-US" b="0" dirty="0"/>
              <a:t>which </a:t>
            </a:r>
            <a:r>
              <a:rPr lang="en-US" b="0" dirty="0" smtClean="0"/>
              <a:t>allow acceptable </a:t>
            </a:r>
            <a:r>
              <a:rPr lang="en-US" b="0" dirty="0" err="1" smtClean="0"/>
              <a:t>PTx</a:t>
            </a:r>
            <a:r>
              <a:rPr lang="en-US" b="0" dirty="0" smtClean="0"/>
              <a:t>-max =&gt; candidate channels (step one)</a:t>
            </a:r>
            <a:endParaRPr lang="en-US" b="0" dirty="0"/>
          </a:p>
          <a:p>
            <a:pPr lvl="2">
              <a:lnSpc>
                <a:spcPct val="90000"/>
              </a:lnSpc>
            </a:pPr>
            <a:r>
              <a:rPr lang="en-US" b="0" dirty="0"/>
              <a:t>Select from </a:t>
            </a:r>
            <a:r>
              <a:rPr lang="en-US" b="0" dirty="0" smtClean="0"/>
              <a:t>the candidate channels the one that has the lowest Pint-tot (step two)</a:t>
            </a:r>
            <a:endParaRPr lang="en-US" b="0" dirty="0"/>
          </a:p>
          <a:p>
            <a:pPr lvl="2">
              <a:lnSpc>
                <a:spcPct val="90000"/>
              </a:lnSpc>
            </a:pPr>
            <a:r>
              <a:rPr lang="en-US" b="0" dirty="0" smtClean="0"/>
              <a:t>This channel is the one that is selected for the new transmitter</a:t>
            </a:r>
            <a:endParaRPr lang="en-US" b="0" dirty="0"/>
          </a:p>
          <a:p>
            <a:pPr lvl="1"/>
            <a:endParaRPr lang="en-US"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3</a:t>
            </a:fld>
            <a:endParaRPr lang="en-US"/>
          </a:p>
        </p:txBody>
      </p:sp>
    </p:spTree>
    <p:extLst>
      <p:ext uri="{BB962C8B-B14F-4D97-AF65-F5344CB8AC3E}">
        <p14:creationId xmlns:p14="http://schemas.microsoft.com/office/powerpoint/2010/main" val="969239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Analysis cont’d</a:t>
            </a:r>
            <a:endParaRPr lang="en-US" dirty="0"/>
          </a:p>
        </p:txBody>
      </p:sp>
      <p:sp>
        <p:nvSpPr>
          <p:cNvPr id="3" name="Content Placeholder 2"/>
          <p:cNvSpPr>
            <a:spLocks noGrp="1"/>
          </p:cNvSpPr>
          <p:nvPr>
            <p:ph idx="1"/>
          </p:nvPr>
        </p:nvSpPr>
        <p:spPr/>
        <p:txBody>
          <a:bodyPr/>
          <a:lstStyle/>
          <a:p>
            <a:r>
              <a:rPr lang="fi-FI" dirty="0" smtClean="0"/>
              <a:t>Pairwise link analysis is used in a very similar manner as in the Nokia proposal to evaluate interfering TVBDs</a:t>
            </a:r>
          </a:p>
          <a:p>
            <a:pPr lvl="1"/>
            <a:r>
              <a:rPr lang="fi-FI" dirty="0" smtClean="0"/>
              <a:t>Location information also needed</a:t>
            </a:r>
          </a:p>
          <a:p>
            <a:pPr lvl="1"/>
            <a:r>
              <a:rPr lang="fi-FI" dirty="0" smtClean="0"/>
              <a:t>Path loss estimation with similar parameters as in our proposal</a:t>
            </a:r>
          </a:p>
          <a:p>
            <a:r>
              <a:rPr lang="fi-FI" dirty="0" smtClean="0"/>
              <a:t>Analysis of mode I devices and multiple bandwidths open</a:t>
            </a:r>
            <a:endParaRPr lang="en-US"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4</a:t>
            </a:fld>
            <a:endParaRPr lang="en-US"/>
          </a:p>
        </p:txBody>
      </p:sp>
    </p:spTree>
    <p:extLst>
      <p:ext uri="{BB962C8B-B14F-4D97-AF65-F5344CB8AC3E}">
        <p14:creationId xmlns:p14="http://schemas.microsoft.com/office/powerpoint/2010/main" val="439209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Comments</a:t>
            </a:r>
            <a:endParaRPr lang="en-US" dirty="0"/>
          </a:p>
        </p:txBody>
      </p:sp>
      <p:sp>
        <p:nvSpPr>
          <p:cNvPr id="3" name="Content Placeholder 2"/>
          <p:cNvSpPr>
            <a:spLocks noGrp="1"/>
          </p:cNvSpPr>
          <p:nvPr>
            <p:ph idx="1"/>
          </p:nvPr>
        </p:nvSpPr>
        <p:spPr>
          <a:xfrm>
            <a:off x="685800" y="1772816"/>
            <a:ext cx="7772400" cy="4114800"/>
          </a:xfrm>
        </p:spPr>
        <p:txBody>
          <a:bodyPr/>
          <a:lstStyle/>
          <a:p>
            <a:pPr marL="342900" lvl="1" indent="-342900">
              <a:buFontTx/>
              <a:buChar char="•"/>
            </a:pPr>
            <a:r>
              <a:rPr lang="fi-FI" dirty="0" smtClean="0"/>
              <a:t>The 19-11-0005-01-0001 describes one possible way to make resource allocation</a:t>
            </a:r>
          </a:p>
          <a:p>
            <a:pPr marL="342900" lvl="1" indent="-342900">
              <a:buFontTx/>
              <a:buChar char="•"/>
            </a:pPr>
            <a:r>
              <a:rPr lang="fi-FI" dirty="0" smtClean="0"/>
              <a:t>It starts from the state in which one knows already the TVBDs that may interfere with the TVBD under study or that may be interfered by the TVBD under study</a:t>
            </a:r>
          </a:p>
          <a:p>
            <a:pPr marL="685800" lvl="2" indent="-342900"/>
            <a:r>
              <a:rPr lang="fi-FI" dirty="0" smtClean="0"/>
              <a:t>A form of interferer discovery has been performed before the steps described in the proposal</a:t>
            </a:r>
          </a:p>
          <a:p>
            <a:pPr marL="1028700" lvl="3" indent="-342900"/>
            <a:r>
              <a:rPr lang="fi-FI" dirty="0" smtClean="0"/>
              <a:t>The task of the interferer discovery is to find those TVBDs that a TVBD under study may interfere or that may interfere the TVBD under study</a:t>
            </a:r>
          </a:p>
          <a:p>
            <a:pPr marL="685800" lvl="2" indent="-342900"/>
            <a:r>
              <a:rPr lang="fi-FI" dirty="0" smtClean="0"/>
              <a:t>We can agree on the channel selection example described in the proposal</a:t>
            </a:r>
          </a:p>
          <a:p>
            <a:pPr marL="685800" lvl="2" indent="-342900"/>
            <a:r>
              <a:rPr lang="fi-FI" dirty="0" smtClean="0"/>
              <a:t>The proposal doesn’t, however, cover interferer discovery that we believe should be treated separately from the resource allocations</a:t>
            </a:r>
          </a:p>
          <a:p>
            <a:pPr marL="1028700" lvl="3" indent="-342900"/>
            <a:r>
              <a:rPr lang="fi-FI" dirty="0" smtClean="0"/>
              <a:t>More on the reasons for this belief in the next slides</a:t>
            </a:r>
            <a:endParaRPr lang="en-US" dirty="0"/>
          </a:p>
          <a:p>
            <a:endParaRPr lang="en-US" sz="2000"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5</a:t>
            </a:fld>
            <a:endParaRPr lang="en-US"/>
          </a:p>
        </p:txBody>
      </p:sp>
    </p:spTree>
    <p:extLst>
      <p:ext uri="{BB962C8B-B14F-4D97-AF65-F5344CB8AC3E}">
        <p14:creationId xmlns:p14="http://schemas.microsoft.com/office/powerpoint/2010/main" val="140662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519064"/>
          </a:xfrm>
        </p:spPr>
        <p:txBody>
          <a:bodyPr/>
          <a:lstStyle/>
          <a:p>
            <a:r>
              <a:rPr lang="en-US" dirty="0" smtClean="0"/>
              <a:t>Rational behind the proposed interferer discovery in </a:t>
            </a:r>
            <a:r>
              <a:rPr lang="fi-FI" dirty="0" smtClean="0"/>
              <a:t>19-11-0055-00-0001</a:t>
            </a:r>
            <a:endParaRPr lang="en-US" dirty="0"/>
          </a:p>
        </p:txBody>
      </p:sp>
      <p:sp>
        <p:nvSpPr>
          <p:cNvPr id="3" name="Content Placeholder 2"/>
          <p:cNvSpPr>
            <a:spLocks noGrp="1"/>
          </p:cNvSpPr>
          <p:nvPr>
            <p:ph idx="1"/>
          </p:nvPr>
        </p:nvSpPr>
        <p:spPr>
          <a:xfrm>
            <a:off x="539552" y="2348880"/>
            <a:ext cx="8064896" cy="3747120"/>
          </a:xfrm>
        </p:spPr>
        <p:txBody>
          <a:bodyPr/>
          <a:lstStyle/>
          <a:p>
            <a:r>
              <a:rPr lang="fi-FI" dirty="0" smtClean="0"/>
              <a:t>Processes related to interference environment</a:t>
            </a:r>
          </a:p>
          <a:p>
            <a:pPr lvl="1"/>
            <a:r>
              <a:rPr lang="fi-FI" sz="2400" dirty="0" smtClean="0"/>
              <a:t>Interferer discovery</a:t>
            </a:r>
          </a:p>
          <a:p>
            <a:pPr lvl="1"/>
            <a:r>
              <a:rPr lang="fi-FI" sz="2400" dirty="0" smtClean="0"/>
              <a:t>Measurements</a:t>
            </a:r>
            <a:endParaRPr lang="fi-FI" sz="2400" dirty="0"/>
          </a:p>
          <a:p>
            <a:pPr lvl="1"/>
            <a:r>
              <a:rPr lang="fi-FI" sz="2400" dirty="0" smtClean="0"/>
              <a:t>Resource allocation</a:t>
            </a:r>
          </a:p>
          <a:p>
            <a:pPr marL="57150" indent="0">
              <a:buNone/>
            </a:pPr>
            <a:endParaRPr lang="fi-FI" dirty="0" smtClean="0"/>
          </a:p>
          <a:p>
            <a:pPr indent="-285750"/>
            <a:r>
              <a:rPr lang="fi-FI" dirty="0" smtClean="0"/>
              <a:t>Each of these processes are discussed separately and shown why they are separate processes</a:t>
            </a:r>
          </a:p>
          <a:p>
            <a:pPr marL="57150" indent="0">
              <a:buNone/>
            </a:pPr>
            <a:endParaRPr lang="fi-FI" sz="1800" dirty="0" smtClean="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992"/>
          </a:xfrm>
        </p:spPr>
        <p:txBody>
          <a:bodyPr/>
          <a:lstStyle/>
          <a:p>
            <a:r>
              <a:rPr lang="fi-FI" dirty="0" smtClean="0"/>
              <a:t>Interferer discovery</a:t>
            </a:r>
            <a:endParaRPr lang="en-US" dirty="0"/>
          </a:p>
        </p:txBody>
      </p:sp>
      <p:sp>
        <p:nvSpPr>
          <p:cNvPr id="3" name="Content Placeholder 2"/>
          <p:cNvSpPr>
            <a:spLocks noGrp="1"/>
          </p:cNvSpPr>
          <p:nvPr>
            <p:ph idx="1"/>
          </p:nvPr>
        </p:nvSpPr>
        <p:spPr>
          <a:xfrm>
            <a:off x="685800" y="1700808"/>
            <a:ext cx="7772400" cy="4395192"/>
          </a:xfrm>
        </p:spPr>
        <p:txBody>
          <a:bodyPr/>
          <a:lstStyle/>
          <a:p>
            <a:r>
              <a:rPr lang="fi-FI" sz="2000" dirty="0" smtClean="0"/>
              <a:t>Interferer discovery is done to a TVBD (mode II or fixed) e.g. when it joins the coexistence system</a:t>
            </a:r>
          </a:p>
          <a:p>
            <a:pPr lvl="1"/>
            <a:r>
              <a:rPr lang="fi-FI" sz="1600" dirty="0" smtClean="0"/>
              <a:t>Other reasons may exist as well, e.g. mode II device mobility</a:t>
            </a:r>
          </a:p>
          <a:p>
            <a:r>
              <a:rPr lang="fi-FI" sz="2000" dirty="0" smtClean="0"/>
              <a:t>The purpose is to find those TVBDs</a:t>
            </a:r>
            <a:r>
              <a:rPr lang="fi-FI" sz="2000" dirty="0"/>
              <a:t> </a:t>
            </a:r>
            <a:r>
              <a:rPr lang="fi-FI" sz="2000" dirty="0" smtClean="0"/>
              <a:t>that</a:t>
            </a:r>
          </a:p>
          <a:p>
            <a:pPr lvl="1"/>
            <a:r>
              <a:rPr lang="fi-FI" dirty="0" smtClean="0"/>
              <a:t>are in the coexistence system, and</a:t>
            </a:r>
          </a:p>
          <a:p>
            <a:pPr lvl="1"/>
            <a:r>
              <a:rPr lang="fi-FI" dirty="0"/>
              <a:t>c</a:t>
            </a:r>
            <a:r>
              <a:rPr lang="fi-FI" dirty="0" smtClean="0"/>
              <a:t>an interfere my TVBD or my TVBD can interfere them</a:t>
            </a:r>
          </a:p>
          <a:p>
            <a:pPr lvl="2"/>
            <a:r>
              <a:rPr lang="fi-FI" dirty="0"/>
              <a:t>c</a:t>
            </a:r>
            <a:r>
              <a:rPr lang="fi-FI" dirty="0" smtClean="0"/>
              <a:t>an potentially interfere each other based on </a:t>
            </a:r>
            <a:r>
              <a:rPr lang="fi-FI" i="1" dirty="0" smtClean="0"/>
              <a:t>capability</a:t>
            </a:r>
            <a:r>
              <a:rPr lang="fi-FI" dirty="0" smtClean="0"/>
              <a:t> to operate in the same frequencies</a:t>
            </a:r>
          </a:p>
          <a:p>
            <a:r>
              <a:rPr lang="fi-FI" sz="2000" dirty="0" smtClean="0"/>
              <a:t>Discovery is based on estimation, not on measurements</a:t>
            </a:r>
          </a:p>
          <a:p>
            <a:r>
              <a:rPr lang="fi-FI" sz="2000" dirty="0" smtClean="0"/>
              <a:t>No resource allocations yet, just a knowledge of potential interfering TVBD pairs</a:t>
            </a:r>
          </a:p>
          <a:p>
            <a:endParaRPr lang="fi-FI" sz="2000" dirty="0"/>
          </a:p>
          <a:p>
            <a:r>
              <a:rPr lang="fi-FI" sz="2000" dirty="0" smtClean="0"/>
              <a:t>Note: Distribution of the interferer discovery results are beyond this presentation</a:t>
            </a:r>
            <a:endParaRPr lang="en-US" sz="2000" dirty="0"/>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7</a:t>
            </a:fld>
            <a:endParaRPr lang="en-US"/>
          </a:p>
        </p:txBody>
      </p:sp>
    </p:spTree>
    <p:extLst>
      <p:ext uri="{BB962C8B-B14F-4D97-AF65-F5344CB8AC3E}">
        <p14:creationId xmlns:p14="http://schemas.microsoft.com/office/powerpoint/2010/main" val="113246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Measurements</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TVBD makes measurements to gain understanding of interference environment</a:t>
            </a:r>
          </a:p>
          <a:p>
            <a:pPr lvl="1"/>
            <a:r>
              <a:rPr lang="fi-FI" dirty="0" smtClean="0"/>
              <a:t>Supports later the result of interferer discovery</a:t>
            </a:r>
          </a:p>
          <a:p>
            <a:pPr lvl="1"/>
            <a:r>
              <a:rPr lang="fi-FI" dirty="0" smtClean="0"/>
              <a:t>Enables to find interfering sources other than the TVBDs that are found with the interferer discovery and that are not using the services of the coexistence system</a:t>
            </a:r>
          </a:p>
          <a:p>
            <a:pPr lvl="1"/>
            <a:r>
              <a:rPr lang="fi-FI" dirty="0" smtClean="0"/>
              <a:t>Measeurements are at least partly under control of the CM and possibly only required with some coexistence services</a:t>
            </a:r>
          </a:p>
          <a:p>
            <a:r>
              <a:rPr lang="fi-FI" dirty="0" smtClean="0"/>
              <a:t>A CM has also other means to obtain information about environment related to the TVBDs it serves</a:t>
            </a:r>
          </a:p>
          <a:p>
            <a:pPr lvl="1"/>
            <a:r>
              <a:rPr lang="fi-FI" dirty="0" smtClean="0"/>
              <a:t>Communication with other CMs serving interfering TVBDs</a:t>
            </a:r>
          </a:p>
          <a:p>
            <a:pPr lvl="1"/>
            <a:r>
              <a:rPr lang="fi-FI" dirty="0" smtClean="0"/>
              <a:t>TVWD data base</a:t>
            </a:r>
          </a:p>
          <a:p>
            <a:pPr lvl="1"/>
            <a:r>
              <a:rPr lang="fi-FI" dirty="0" smtClean="0"/>
              <a:t>Etc.</a:t>
            </a:r>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8</a:t>
            </a:fld>
            <a:endParaRPr lang="en-US"/>
          </a:p>
        </p:txBody>
      </p:sp>
    </p:spTree>
    <p:extLst>
      <p:ext uri="{BB962C8B-B14F-4D97-AF65-F5344CB8AC3E}">
        <p14:creationId xmlns:p14="http://schemas.microsoft.com/office/powerpoint/2010/main" val="1686388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Resource allocation</a:t>
            </a:r>
            <a:endParaRPr lang="en-US" dirty="0"/>
          </a:p>
        </p:txBody>
      </p:sp>
      <p:sp>
        <p:nvSpPr>
          <p:cNvPr id="3" name="Content Placeholder 2"/>
          <p:cNvSpPr>
            <a:spLocks noGrp="1"/>
          </p:cNvSpPr>
          <p:nvPr>
            <p:ph idx="1"/>
          </p:nvPr>
        </p:nvSpPr>
        <p:spPr/>
        <p:txBody>
          <a:bodyPr/>
          <a:lstStyle/>
          <a:p>
            <a:r>
              <a:rPr lang="fi-FI" sz="2000" dirty="0" smtClean="0"/>
              <a:t>Resource allocation is the third coexistence system functionality discussed in this presentation</a:t>
            </a:r>
          </a:p>
          <a:p>
            <a:r>
              <a:rPr lang="fi-FI" sz="2000" dirty="0" smtClean="0"/>
              <a:t>That’s the phase of the process or a process its own that results in resources (frequency, power, time, etc.) allocated to TVBDs and respective networks</a:t>
            </a:r>
          </a:p>
          <a:p>
            <a:r>
              <a:rPr lang="fi-FI" sz="2000" dirty="0" smtClean="0"/>
              <a:t>The specification should not tie the resource allocation to other related functionalities like interferer discovery and measurements</a:t>
            </a:r>
          </a:p>
          <a:p>
            <a:pPr lvl="1"/>
            <a:r>
              <a:rPr lang="fi-FI" sz="1800" dirty="0" smtClean="0"/>
              <a:t>Reasons to initiate resource allocation may vary and differ</a:t>
            </a:r>
          </a:p>
          <a:p>
            <a:pPr lvl="1"/>
            <a:r>
              <a:rPr lang="fi-FI" sz="1800" dirty="0" smtClean="0"/>
              <a:t>The specification should not mandate certain order in the functionality but that should be left to implementers</a:t>
            </a:r>
          </a:p>
          <a:p>
            <a:pPr lvl="1"/>
            <a:r>
              <a:rPr lang="fi-FI" sz="1800" dirty="0" smtClean="0"/>
              <a:t>What matters is that the decisions are made in a unified manner (to ensure fair allocations) and the decision maker has up to date environment information</a:t>
            </a:r>
          </a:p>
        </p:txBody>
      </p:sp>
      <p:sp>
        <p:nvSpPr>
          <p:cNvPr id="4" name="Date Placeholder 3"/>
          <p:cNvSpPr>
            <a:spLocks noGrp="1"/>
          </p:cNvSpPr>
          <p:nvPr>
            <p:ph type="dt" sz="half" idx="10"/>
          </p:nvPr>
        </p:nvSpPr>
        <p:spPr/>
        <p:txBody>
          <a:bodyPr/>
          <a:lstStyle/>
          <a:p>
            <a:r>
              <a:rPr lang="en-US" smtClean="0"/>
              <a:t>May 2011</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dirty="0"/>
          </a:p>
        </p:txBody>
      </p:sp>
      <p:sp>
        <p:nvSpPr>
          <p:cNvPr id="6" name="Slide Number Placeholder 5"/>
          <p:cNvSpPr>
            <a:spLocks noGrp="1"/>
          </p:cNvSpPr>
          <p:nvPr>
            <p:ph type="sldNum" sz="quarter" idx="12"/>
          </p:nvPr>
        </p:nvSpPr>
        <p:spPr/>
        <p:txBody>
          <a:bodyPr/>
          <a:lstStyle/>
          <a:p>
            <a:r>
              <a:rPr lang="en-US" smtClean="0"/>
              <a:t>Slide </a:t>
            </a:r>
            <a:fld id="{245E26E8-BE3E-460A-AE9C-D62ED5EAF80C}" type="slidenum">
              <a:rPr lang="en-US" smtClean="0"/>
              <a:pPr/>
              <a:t>9</a:t>
            </a:fld>
            <a:endParaRPr lang="en-US"/>
          </a:p>
        </p:txBody>
      </p:sp>
    </p:spTree>
    <p:extLst>
      <p:ext uri="{BB962C8B-B14F-4D97-AF65-F5344CB8AC3E}">
        <p14:creationId xmlns:p14="http://schemas.microsoft.com/office/powerpoint/2010/main" val="4157347268"/>
      </p:ext>
    </p:extLst>
  </p:cSld>
  <p:clrMapOvr>
    <a:masterClrMapping/>
  </p:clrMapOvr>
</p:sld>
</file>

<file path=ppt/theme/theme1.xml><?xml version="1.0" encoding="utf-8"?>
<a:theme xmlns:a="http://schemas.openxmlformats.org/drawingml/2006/main" name="19-10-00xx-00-000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19-10-00xx-00-0001-Submission</Template>
  <TotalTime>7375</TotalTime>
  <Words>932</Words>
  <Application>Microsoft Office PowerPoint</Application>
  <PresentationFormat>On-screen Show (4:3)</PresentationFormat>
  <Paragraphs>124</Paragraphs>
  <Slides>13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19-10-00xx-00-0001-Submission</vt:lpstr>
      <vt:lpstr>Microsoft Word 97 - 2003 Document</vt:lpstr>
      <vt:lpstr>Interferer discovery as one of the many coexistence system functionalities</vt:lpstr>
      <vt:lpstr>Abstract</vt:lpstr>
      <vt:lpstr>Analysis of the 19-11-0005-01-0001</vt:lpstr>
      <vt:lpstr>Analysis cont’d</vt:lpstr>
      <vt:lpstr>Comments</vt:lpstr>
      <vt:lpstr>Rational behind the proposed interferer discovery in 19-11-0055-00-0001</vt:lpstr>
      <vt:lpstr>Interferer discovery</vt:lpstr>
      <vt:lpstr>Measurements</vt:lpstr>
      <vt:lpstr>Resource allocation</vt:lpstr>
      <vt:lpstr>Examplary flows to 3 processes</vt:lpstr>
      <vt:lpstr> Flows cont’d</vt:lpstr>
      <vt:lpstr>Flows cont’d</vt:lpstr>
      <vt:lpstr>Summary</vt:lpstr>
    </vt:vector>
  </TitlesOfParts>
  <Company>NOKIA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19-10-00xx-00-0001-</dc:title>
  <dc:creator>junell</dc:creator>
  <cp:lastModifiedBy>kasslin</cp:lastModifiedBy>
  <cp:revision>124</cp:revision>
  <cp:lastPrinted>1998-02-10T13:28:06Z</cp:lastPrinted>
  <dcterms:created xsi:type="dcterms:W3CDTF">2011-01-03T13:41:20Z</dcterms:created>
  <dcterms:modified xsi:type="dcterms:W3CDTF">2011-05-31T17:25:53Z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9ac84797-d2c0-49d8-abcb-a87e6a5a9a24</vt:lpwstr>
  </property>
  <property fmtid="{D5CDD505-2E9C-101B-9397-08002B2CF9AE}" pid="3" name="Trial LicenseClassification">
    <vt:lpwstr>Personal</vt:lpwstr>
  </property>
</Properties>
</file>