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71" r:id="rId4"/>
    <p:sldId id="272" r:id="rId5"/>
    <p:sldId id="275" r:id="rId6"/>
    <p:sldId id="273" r:id="rId7"/>
    <p:sldId id="276" r:id="rId8"/>
    <p:sldId id="274" r:id="rId9"/>
    <p:sldId id="277" r:id="rId10"/>
    <p:sldId id="278" r:id="rId1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8152" autoAdjust="0"/>
  </p:normalViewPr>
  <p:slideViewPr>
    <p:cSldViewPr>
      <p:cViewPr>
        <p:scale>
          <a:sx n="100" d="100"/>
          <a:sy n="100" d="100"/>
        </p:scale>
        <p:origin x="-1120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802.19-14/0058r0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August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066056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Fair Spectrum Sharing in Unlicensed Spectrum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384053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2014-08-27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95536" y="297599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01008"/>
            <a:ext cx="8400750" cy="22322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352928" cy="4113213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</a:pPr>
            <a:r>
              <a:rPr lang="en-US" sz="2400" b="1" dirty="0">
                <a:cs typeface="+mn-cs"/>
              </a:rPr>
              <a:t>[1] </a:t>
            </a:r>
            <a:r>
              <a:rPr lang="en-GB" sz="2400" b="1" dirty="0">
                <a:cs typeface="+mn-cs"/>
              </a:rPr>
              <a:t>802.19-14/</a:t>
            </a:r>
            <a:r>
              <a:rPr lang="en-GB" sz="2400" b="1" dirty="0" smtClean="0">
                <a:cs typeface="+mn-cs"/>
              </a:rPr>
              <a:t>0037r2: </a:t>
            </a:r>
            <a:r>
              <a:rPr lang="en-US" sz="2400" b="1" dirty="0" smtClean="0">
                <a:cs typeface="+mn-cs"/>
              </a:rPr>
              <a:t>Impact </a:t>
            </a:r>
            <a:r>
              <a:rPr lang="en-US" sz="2400" b="1" dirty="0">
                <a:cs typeface="+mn-cs"/>
              </a:rPr>
              <a:t>of LTE in Unlicensed Spectrum </a:t>
            </a:r>
            <a:r>
              <a:rPr lang="en-US" sz="2400" b="1" dirty="0" smtClean="0">
                <a:cs typeface="+mn-cs"/>
              </a:rPr>
              <a:t>      on </a:t>
            </a:r>
            <a:r>
              <a:rPr lang="en-US" sz="2400" b="1" dirty="0">
                <a:cs typeface="+mn-cs"/>
              </a:rPr>
              <a:t>WiFi</a:t>
            </a:r>
            <a:endParaRPr lang="en-US" sz="2400" b="1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Alireza Babaei, CableLabs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August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23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347" y="1981200"/>
            <a:ext cx="8565133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Extending the technologies that have conventionally used licensed spectrum to the unlicensed bands are changing the ecosystem in the unlicensed spectrum.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The medium access techniques used by these technologies are based on the fundamental assumption that no other system is sharing the spectrum.</a:t>
            </a:r>
          </a:p>
          <a:p>
            <a:pPr>
              <a:buFont typeface="Arial"/>
              <a:buChar char="•"/>
            </a:pPr>
            <a:r>
              <a:rPr lang="en-US" dirty="0" smtClean="0"/>
              <a:t>In </a:t>
            </a:r>
            <a:r>
              <a:rPr lang="en-US" dirty="0"/>
              <a:t>the absence of commonly accepted metrics for fairness, </a:t>
            </a:r>
            <a:r>
              <a:rPr lang="en-US" dirty="0" smtClean="0"/>
              <a:t>extremely unfair spectrum sharing scenarios could arise</a:t>
            </a:r>
            <a:r>
              <a:rPr lang="en-US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Please see the </a:t>
            </a:r>
            <a:r>
              <a:rPr lang="en-US" dirty="0"/>
              <a:t>contribution </a:t>
            </a:r>
            <a:r>
              <a:rPr lang="en-GB" dirty="0"/>
              <a:t>802.19-14/0037r2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In this presentation, we attempt to provide one spectrum sharing approach that ensures the fairness among the coexisting networks in unlicensed bands.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Alireza Babaei, CableLabs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August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32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Coexistence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65176"/>
            <a:ext cx="8712968" cy="454414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 coexistence requirements must ensure an equitable share of wireless resources (bandwidth and time) </a:t>
            </a:r>
            <a:r>
              <a:rPr lang="en-US" dirty="0"/>
              <a:t>in the </a:t>
            </a:r>
            <a:r>
              <a:rPr lang="en-US" u="sng" dirty="0"/>
              <a:t>long </a:t>
            </a:r>
            <a:r>
              <a:rPr lang="en-US" u="sng" dirty="0" smtClean="0"/>
              <a:t>run </a:t>
            </a:r>
            <a:r>
              <a:rPr lang="en-US" dirty="0" smtClean="0"/>
              <a:t>for each of the networks sharing the unlicensed spectrum.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coexistence requirements must ensure that each network is allocated a minimum amount of wireless resources in the </a:t>
            </a:r>
            <a:r>
              <a:rPr lang="en-US" u="sng" dirty="0" smtClean="0"/>
              <a:t>short run</a:t>
            </a:r>
            <a:r>
              <a:rPr lang="en-US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Each network may use this to make sure that the KPI requirements for the services designed for it are met.  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coexistence metric must be oblivious to the spectral and system efficiency of each network (i.e., how efficiently a given system utilizes the resources allocated to it).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Alireza Babaei, CableLabs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August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91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82453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Assume n systems share an unlicensed band with a total of B units of bandwidth.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For </a:t>
            </a:r>
            <a:r>
              <a:rPr lang="en-US" sz="2000" dirty="0"/>
              <a:t>any time t, denote the bandwidth used by system </a:t>
            </a:r>
            <a:r>
              <a:rPr lang="en-US" sz="2000" dirty="0" err="1"/>
              <a:t>i</a:t>
            </a:r>
            <a:r>
              <a:rPr lang="en-US" sz="2000" dirty="0"/>
              <a:t> (1≤i≤n) at time t as B</a:t>
            </a:r>
            <a:r>
              <a:rPr lang="en-US" sz="2000" baseline="-25000" dirty="0"/>
              <a:t>i</a:t>
            </a:r>
            <a:r>
              <a:rPr lang="en-US" sz="2000" dirty="0"/>
              <a:t>(t). 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Assume that system </a:t>
            </a:r>
            <a:r>
              <a:rPr lang="en-US" sz="2000" dirty="0" err="1"/>
              <a:t>i</a:t>
            </a:r>
            <a:r>
              <a:rPr lang="en-US" sz="2000" dirty="0"/>
              <a:t> (1≤i≤n</a:t>
            </a:r>
            <a:r>
              <a:rPr lang="en-US" sz="2000" dirty="0" smtClean="0"/>
              <a:t>), has      possible signal bandwidths which are less than B:</a:t>
            </a:r>
            <a:endParaRPr lang="en-US" sz="500" dirty="0" smtClean="0"/>
          </a:p>
          <a:p>
            <a:pPr lvl="1">
              <a:buFont typeface="Arial"/>
              <a:buChar char="•"/>
            </a:pPr>
            <a:endParaRPr lang="en-US" sz="1000" dirty="0" smtClean="0"/>
          </a:p>
          <a:p>
            <a:pPr lvl="1">
              <a:buFont typeface="Arial"/>
              <a:buChar char="•"/>
            </a:pPr>
            <a:r>
              <a:rPr lang="en-US" sz="1600" dirty="0" smtClean="0"/>
              <a:t>Example: For B=100 MHz, an 802.11ac system has 3 signal bandwidths less than 100 MHz (i.e., 20, 40 and 80 MHz)   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For any time t, sum of the bandwidths used by the n systems must be less than or equal to B.</a:t>
            </a:r>
          </a:p>
          <a:p>
            <a:pPr marL="0" indent="0"/>
            <a:endParaRPr lang="en-US" sz="100" dirty="0" smtClean="0"/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       						</a:t>
            </a:r>
            <a:endParaRPr lang="en-US" sz="2000" dirty="0" smtClean="0"/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Alireza Babaei, CableLabs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August 2014</a:t>
            </a:r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49714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996952"/>
            <a:ext cx="8887844" cy="288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39396" r="39023"/>
          <a:stretch/>
        </p:blipFill>
        <p:spPr>
          <a:xfrm>
            <a:off x="3131839" y="5561060"/>
            <a:ext cx="1960861" cy="820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37266" t="3157" r="37159" b="4230"/>
          <a:stretch/>
        </p:blipFill>
        <p:spPr>
          <a:xfrm>
            <a:off x="2437160" y="3272284"/>
            <a:ext cx="2614860" cy="372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22510" t="-8530" r="21689" b="2706"/>
          <a:stretch/>
        </p:blipFill>
        <p:spPr>
          <a:xfrm>
            <a:off x="1691680" y="5080992"/>
            <a:ext cx="5105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4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Run Fairness Requirement</a:t>
            </a:r>
            <a:br>
              <a:rPr lang="en-US" dirty="0" smtClean="0"/>
            </a:br>
            <a:r>
              <a:rPr lang="en-US" dirty="0" smtClean="0"/>
              <a:t>based on Time-Bandwidth product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1200"/>
            <a:ext cx="8208912" cy="440012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Denote the </a:t>
            </a:r>
            <a:r>
              <a:rPr lang="en-US" sz="2000" dirty="0" smtClean="0"/>
              <a:t>resource (time-bandwidth product) </a:t>
            </a:r>
            <a:r>
              <a:rPr lang="en-US" sz="2000" dirty="0" smtClean="0"/>
              <a:t>demand of system </a:t>
            </a:r>
            <a:r>
              <a:rPr lang="en-US" sz="2000" dirty="0" err="1" smtClean="0"/>
              <a:t>i</a:t>
            </a:r>
            <a:r>
              <a:rPr lang="en-US" sz="2000" dirty="0" smtClean="0"/>
              <a:t> during the long run (time interval of length     for an appropriate     ) as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Denote the set indices of systems that demand less than an equal share of wireless resources in the long run as     , i.e.,  </a:t>
            </a:r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We must have</a:t>
            </a:r>
          </a:p>
          <a:p>
            <a:pPr>
              <a:buFont typeface="Arial"/>
              <a:buChar char="•"/>
            </a:pPr>
            <a:endParaRPr lang="en-US" sz="2000" baseline="-25000" dirty="0"/>
          </a:p>
          <a:p>
            <a:pPr>
              <a:buFont typeface="Arial"/>
              <a:buChar char="•"/>
            </a:pPr>
            <a:endParaRPr lang="en-US" sz="2000" baseline="-25000" dirty="0" smtClean="0"/>
          </a:p>
          <a:p>
            <a:pPr>
              <a:buFont typeface="Arial"/>
              <a:buChar char="•"/>
            </a:pPr>
            <a:endParaRPr lang="en-US" sz="2000" baseline="-25000" dirty="0"/>
          </a:p>
          <a:p>
            <a:pPr marL="0" indent="0"/>
            <a:endParaRPr lang="en-US" sz="2000" baseline="-25000" dirty="0"/>
          </a:p>
          <a:p>
            <a:pPr marL="0" indent="0"/>
            <a:r>
              <a:rPr lang="en-US" sz="2000" dirty="0" smtClean="0"/>
              <a:t>      where |</a:t>
            </a:r>
            <a:r>
              <a:rPr lang="en-US" sz="2000" dirty="0" err="1" smtClean="0"/>
              <a:t>Λ</a:t>
            </a:r>
            <a:r>
              <a:rPr lang="en-US" sz="2000" dirty="0" smtClean="0"/>
              <a:t>| denotes the cardinality (number of elements) in </a:t>
            </a:r>
            <a:r>
              <a:rPr lang="en-US" sz="2000" dirty="0"/>
              <a:t>set </a:t>
            </a:r>
            <a:r>
              <a:rPr lang="en-US" sz="2000" dirty="0" err="1" smtClean="0"/>
              <a:t>Λ</a:t>
            </a:r>
            <a:r>
              <a:rPr lang="en-US" sz="2000" dirty="0" smtClean="0"/>
              <a:t>.</a:t>
            </a:r>
          </a:p>
          <a:p>
            <a:pPr marL="0" indent="0"/>
            <a:r>
              <a:rPr lang="en-US" sz="2000" dirty="0" smtClean="0"/>
              <a:t>	</a:t>
            </a:r>
            <a:endParaRPr lang="en-US" sz="2000" b="0" dirty="0" smtClean="0"/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Alireza Babaei, CableLabs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August 2014</a:t>
            </a:r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74685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48540" t="-4519" r="48488" b="-1302"/>
          <a:stretch/>
        </p:blipFill>
        <p:spPr>
          <a:xfrm>
            <a:off x="5652120" y="2289572"/>
            <a:ext cx="330201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47882" r="48434" b="3162"/>
          <a:stretch/>
        </p:blipFill>
        <p:spPr>
          <a:xfrm>
            <a:off x="1162224" y="2558544"/>
            <a:ext cx="469900" cy="4003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48540" t="-4519" r="48488" b="-1302"/>
          <a:stretch/>
        </p:blipFill>
        <p:spPr>
          <a:xfrm>
            <a:off x="8037015" y="2268612"/>
            <a:ext cx="330201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48209" r="48394"/>
          <a:stretch/>
        </p:blipFill>
        <p:spPr>
          <a:xfrm>
            <a:off x="5105648" y="3251076"/>
            <a:ext cx="436340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38657" r="37944"/>
          <a:stretch/>
        </p:blipFill>
        <p:spPr>
          <a:xfrm>
            <a:off x="3136900" y="3776464"/>
            <a:ext cx="2362200" cy="6309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25754" r="25552"/>
          <a:stretch/>
        </p:blipFill>
        <p:spPr>
          <a:xfrm>
            <a:off x="2336800" y="4826620"/>
            <a:ext cx="4318000" cy="9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4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Run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For some appropriate                        and    , each system must be allocated a minimum amount of resources during the time intervals of length  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 marL="457200" lvl="1" indent="0"/>
            <a:endParaRPr lang="en-US" dirty="0"/>
          </a:p>
          <a:p>
            <a:pPr marL="457200" lvl="1" indent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Alireza Babaei, CableLabs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August 2014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2780928"/>
            <a:ext cx="10181939" cy="1084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8900" t="-8733" r="48698" b="-2455"/>
          <a:stretch/>
        </p:blipFill>
        <p:spPr>
          <a:xfrm>
            <a:off x="6299200" y="1651000"/>
            <a:ext cx="279400" cy="41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6670" y="2381884"/>
            <a:ext cx="12313368" cy="3990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42716" t="-6578" r="42642" b="472"/>
          <a:stretch/>
        </p:blipFill>
        <p:spPr>
          <a:xfrm>
            <a:off x="3975099" y="1676401"/>
            <a:ext cx="1676401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2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Delay</a:t>
            </a:r>
            <a:br>
              <a:rPr lang="en-US" dirty="0" smtClean="0"/>
            </a:br>
            <a:r>
              <a:rPr lang="en-US" dirty="0" smtClean="0"/>
              <a:t>(derived from the short run requirement)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280920" cy="482453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 maximum possible delay is on the order of </a:t>
            </a:r>
            <a:r>
              <a:rPr lang="en-US" dirty="0"/>
              <a:t>	</a:t>
            </a:r>
            <a:r>
              <a:rPr lang="en-US" dirty="0" smtClean="0"/>
              <a:t>	    </a:t>
            </a:r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    (See below)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sz="300" dirty="0"/>
          </a:p>
          <a:p>
            <a:pPr>
              <a:buFont typeface="Arial"/>
              <a:buChar char="•"/>
            </a:pPr>
            <a:r>
              <a:rPr lang="en-US" dirty="0" smtClean="0"/>
              <a:t>For the acceptable level of delay equal to 	, we must have	 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Alireza Babaei, CableLabs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August 2014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3614" r="42719"/>
          <a:stretch/>
        </p:blipFill>
        <p:spPr>
          <a:xfrm>
            <a:off x="6883401" y="1619706"/>
            <a:ext cx="1433015" cy="7291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46460" t="-1960" r="46724" b="-12545"/>
          <a:stretch/>
        </p:blipFill>
        <p:spPr>
          <a:xfrm>
            <a:off x="762000" y="4597400"/>
            <a:ext cx="508000" cy="533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44764" t="-1986" r="46887" b="-12518"/>
          <a:stretch/>
        </p:blipFill>
        <p:spPr>
          <a:xfrm>
            <a:off x="7023100" y="4584700"/>
            <a:ext cx="622300" cy="5334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83568" y="2492896"/>
            <a:ext cx="7632848" cy="2592288"/>
            <a:chOff x="683568" y="2924944"/>
            <a:chExt cx="7632848" cy="2592288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683568" y="4869160"/>
              <a:ext cx="7632848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83568" y="4797152"/>
              <a:ext cx="0" cy="14401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7812360" y="4797152"/>
              <a:ext cx="0" cy="14401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283968" y="4797152"/>
              <a:ext cx="0" cy="14401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/>
            <p:cNvSpPr/>
            <p:nvPr/>
          </p:nvSpPr>
          <p:spPr bwMode="auto">
            <a:xfrm>
              <a:off x="683568" y="3212976"/>
              <a:ext cx="792088" cy="1656184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20272" y="3212976"/>
              <a:ext cx="792088" cy="1656184"/>
            </a:xfrm>
            <a:prstGeom prst="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683568" y="2924944"/>
              <a:ext cx="0" cy="194421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4153550" y="4941168"/>
              <a:ext cx="274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t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683568" y="5013176"/>
              <a:ext cx="79208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7020272" y="5013176"/>
              <a:ext cx="792088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683568" y="5517232"/>
              <a:ext cx="36004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4283968" y="5517232"/>
              <a:ext cx="36004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24744" y="5085184"/>
            <a:ext cx="9409083" cy="3049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605" y="5085184"/>
            <a:ext cx="9409083" cy="3049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l="47568" t="794" r="48401" b="10839"/>
          <a:stretch/>
        </p:blipFill>
        <p:spPr>
          <a:xfrm>
            <a:off x="5816600" y="5435601"/>
            <a:ext cx="482600" cy="3429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40165" r="40414"/>
          <a:stretch/>
        </p:blipFill>
        <p:spPr>
          <a:xfrm>
            <a:off x="3860800" y="5733256"/>
            <a:ext cx="1866900" cy="65226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55824" y="3356992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B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1475656" y="3429000"/>
            <a:ext cx="554461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/>
          <a:srcRect l="40149" r="46111" b="-10397"/>
          <a:stretch/>
        </p:blipFill>
        <p:spPr>
          <a:xfrm>
            <a:off x="3606800" y="2708920"/>
            <a:ext cx="132080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5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07603"/>
            <a:ext cx="8712968" cy="1065213"/>
          </a:xfrm>
        </p:spPr>
        <p:txBody>
          <a:bodyPr/>
          <a:lstStyle/>
          <a:p>
            <a:r>
              <a:rPr lang="en-US" dirty="0" smtClean="0"/>
              <a:t>Example Spectrum Sharing Scenario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n=2, B=100 MHz</a:t>
            </a:r>
          </a:p>
          <a:p>
            <a:pPr>
              <a:buFont typeface="Arial"/>
              <a:buChar char="•"/>
            </a:pPr>
            <a:r>
              <a:rPr lang="en-US" dirty="0" smtClean="0"/>
              <a:t>System 1:  802.11ac</a:t>
            </a:r>
          </a:p>
          <a:p>
            <a:pPr>
              <a:buFont typeface="Arial"/>
              <a:buChar char="•"/>
            </a:pPr>
            <a:r>
              <a:rPr lang="en-US" dirty="0" smtClean="0"/>
              <a:t>System 2: </a:t>
            </a:r>
            <a:r>
              <a:rPr lang="en-US" dirty="0" smtClean="0"/>
              <a:t>LTE-A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Both systems demand more than half the wireless resources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Both systems must be allocated half of the wireless resources in the long run</a:t>
            </a:r>
          </a:p>
          <a:p>
            <a:pPr>
              <a:buFont typeface="Arial"/>
              <a:buChar char="•"/>
            </a:pP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(t)</a:t>
            </a:r>
            <a:r>
              <a:rPr lang="en-US" i="1" dirty="0"/>
              <a:t> ∈</a:t>
            </a:r>
            <a:r>
              <a:rPr lang="en-US" dirty="0"/>
              <a:t> </a:t>
            </a:r>
            <a:r>
              <a:rPr lang="en-US" dirty="0" smtClean="0"/>
              <a:t>{0, 20 </a:t>
            </a:r>
            <a:r>
              <a:rPr lang="en-US" dirty="0" smtClean="0"/>
              <a:t>MHz, 40 MHz, 80 MHz}</a:t>
            </a:r>
          </a:p>
          <a:p>
            <a:pPr>
              <a:buFont typeface="Arial"/>
              <a:buChar char="•"/>
            </a:pPr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/>
              <a:t>t)</a:t>
            </a:r>
            <a:r>
              <a:rPr lang="en-US" i="1" dirty="0"/>
              <a:t> ∈</a:t>
            </a:r>
            <a:r>
              <a:rPr lang="en-US" dirty="0"/>
              <a:t> </a:t>
            </a:r>
            <a:r>
              <a:rPr lang="en-US" dirty="0" smtClean="0"/>
              <a:t>{0, 20 </a:t>
            </a:r>
            <a:r>
              <a:rPr lang="en-US" dirty="0"/>
              <a:t>MHz, 40 MHz, </a:t>
            </a:r>
            <a:r>
              <a:rPr lang="en-US" dirty="0" smtClean="0"/>
              <a:t>60 MHz, 80 MHz, 100 MHz}</a:t>
            </a:r>
          </a:p>
          <a:p>
            <a:pPr>
              <a:buFont typeface="Arial"/>
              <a:buChar char="•"/>
            </a:pPr>
            <a:r>
              <a:rPr lang="en-US" dirty="0" smtClean="0"/>
              <a:t>T</a:t>
            </a:r>
            <a:r>
              <a:rPr lang="en-US" baseline="-25000" dirty="0" smtClean="0"/>
              <a:t>l</a:t>
            </a:r>
            <a:r>
              <a:rPr lang="en-US" dirty="0" smtClean="0"/>
              <a:t>=10 sec</a:t>
            </a:r>
            <a:endParaRPr lang="en-US" baseline="-25000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δ</a:t>
            </a:r>
            <a:r>
              <a:rPr lang="en-US" dirty="0" smtClean="0"/>
              <a:t>= 40 </a:t>
            </a:r>
            <a:r>
              <a:rPr lang="en-US" dirty="0" err="1" smtClean="0"/>
              <a:t>msec</a:t>
            </a:r>
            <a:r>
              <a:rPr lang="en-US" dirty="0" smtClean="0"/>
              <a:t>, T</a:t>
            </a:r>
            <a:r>
              <a:rPr lang="en-US" baseline="-25000" dirty="0" smtClean="0"/>
              <a:t>s</a:t>
            </a:r>
            <a:r>
              <a:rPr lang="en-US" dirty="0" smtClean="0"/>
              <a:t>=20 </a:t>
            </a:r>
            <a:r>
              <a:rPr lang="en-US" dirty="0" err="1" smtClean="0"/>
              <a:t>msec</a:t>
            </a:r>
            <a:r>
              <a:rPr lang="en-US" dirty="0" smtClean="0"/>
              <a:t>, </a:t>
            </a:r>
            <a:r>
              <a:rPr lang="en-US" dirty="0" err="1" smtClean="0"/>
              <a:t>Δ</a:t>
            </a:r>
            <a:r>
              <a:rPr lang="en-US" dirty="0" smtClean="0"/>
              <a:t>=20 MHz × 10 </a:t>
            </a:r>
            <a:r>
              <a:rPr lang="en-US" dirty="0" err="1" smtClean="0"/>
              <a:t>msec</a:t>
            </a:r>
            <a:endParaRPr lang="en-US" dirty="0" smtClean="0"/>
          </a:p>
          <a:p>
            <a:pPr marL="0" indent="0"/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Alireza Babaei, CableLabs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August 2014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5631631"/>
            <a:ext cx="4256444" cy="461665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(T</a:t>
            </a:r>
            <a:r>
              <a:rPr lang="en-US" baseline="-25000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Δ</a:t>
            </a:r>
            <a:r>
              <a:rPr lang="en-US" dirty="0">
                <a:solidFill>
                  <a:srgbClr val="000000"/>
                </a:solidFill>
              </a:rPr>
              <a:t>/B</a:t>
            </a:r>
            <a:r>
              <a:rPr lang="en-US" dirty="0" smtClean="0">
                <a:solidFill>
                  <a:srgbClr val="000000"/>
                </a:solidFill>
              </a:rPr>
              <a:t>)=36 </a:t>
            </a:r>
            <a:r>
              <a:rPr lang="en-US" dirty="0" err="1" smtClean="0">
                <a:solidFill>
                  <a:srgbClr val="000000"/>
                </a:solidFill>
              </a:rPr>
              <a:t>msec</a:t>
            </a:r>
            <a:r>
              <a:rPr lang="en-US" dirty="0" smtClean="0">
                <a:solidFill>
                  <a:srgbClr val="000000"/>
                </a:solidFill>
              </a:rPr>
              <a:t> &lt; </a:t>
            </a:r>
            <a:r>
              <a:rPr lang="en-US" dirty="0" err="1" smtClean="0">
                <a:solidFill>
                  <a:srgbClr val="000000"/>
                </a:solidFill>
              </a:rPr>
              <a:t>δ</a:t>
            </a:r>
            <a:r>
              <a:rPr lang="en-US" dirty="0" smtClean="0">
                <a:solidFill>
                  <a:srgbClr val="000000"/>
                </a:solidFill>
              </a:rPr>
              <a:t>=40 </a:t>
            </a:r>
            <a:r>
              <a:rPr lang="en-US" dirty="0" err="1" smtClean="0">
                <a:solidFill>
                  <a:srgbClr val="000000"/>
                </a:solidFill>
              </a:rPr>
              <a:t>msec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5661248"/>
            <a:ext cx="445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4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065213"/>
          </a:xfrm>
        </p:spPr>
        <p:txBody>
          <a:bodyPr/>
          <a:lstStyle/>
          <a:p>
            <a:r>
              <a:rPr lang="en-US" dirty="0" smtClean="0"/>
              <a:t>Example Fair Resource Allocation</a:t>
            </a:r>
            <a:br>
              <a:rPr lang="en-US" dirty="0" smtClean="0"/>
            </a:br>
            <a:r>
              <a:rPr lang="en-US" dirty="0" smtClean="0"/>
              <a:t>satisfying the proposed requirements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Alireza Babaei, CableLabs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August 2014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5940152" y="1556792"/>
            <a:ext cx="432048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5940152" y="2132856"/>
            <a:ext cx="432048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44208" y="1556792"/>
            <a:ext cx="2290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System 1 (802.11ac)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7316" y="2132856"/>
            <a:ext cx="2084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System 2 (</a:t>
            </a:r>
            <a:r>
              <a:rPr lang="en-US" sz="2000" dirty="0" smtClean="0">
                <a:solidFill>
                  <a:srgbClr val="000000"/>
                </a:solidFill>
              </a:rPr>
              <a:t>LTE-A)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76582" y="2276872"/>
            <a:ext cx="9329102" cy="4104456"/>
            <a:chOff x="-145191" y="2348880"/>
            <a:chExt cx="9329102" cy="4104456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251520" y="5733256"/>
              <a:ext cx="8892480" cy="7200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611560" y="2348880"/>
              <a:ext cx="0" cy="36004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09670" y="2924944"/>
              <a:ext cx="216024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2549" y="271456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100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3576588" y="5661248"/>
              <a:ext cx="0" cy="21602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6663631" y="5673492"/>
              <a:ext cx="0" cy="21602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3385580" y="580526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40 </a:t>
              </a:r>
            </a:p>
          </p:txBody>
        </p:sp>
        <p:sp>
          <p:nvSpPr>
            <p:cNvPr id="40" name="Arc 39"/>
            <p:cNvSpPr/>
            <p:nvPr/>
          </p:nvSpPr>
          <p:spPr bwMode="auto">
            <a:xfrm>
              <a:off x="7596336" y="5589240"/>
              <a:ext cx="288032" cy="792088"/>
            </a:xfrm>
            <a:prstGeom prst="arc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1" name="Arc 40"/>
            <p:cNvSpPr/>
            <p:nvPr/>
          </p:nvSpPr>
          <p:spPr bwMode="auto">
            <a:xfrm>
              <a:off x="7668344" y="5589240"/>
              <a:ext cx="288032" cy="792088"/>
            </a:xfrm>
            <a:prstGeom prst="arc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8835413" y="5703374"/>
              <a:ext cx="0" cy="21602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8486284" y="5889516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10000 </a:t>
              </a: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7239695" y="4221088"/>
              <a:ext cx="792088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4211960" y="6053226"/>
              <a:ext cx="10306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t (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msec</a:t>
              </a:r>
              <a:r>
                <a:rPr lang="en-US" sz="2000" dirty="0" smtClean="0">
                  <a:solidFill>
                    <a:srgbClr val="000000"/>
                  </a:solidFill>
                </a:rPr>
                <a:t>)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-622753" y="3690538"/>
              <a:ext cx="13552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BW (MHz)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558414" y="57332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80 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598860" y="5013176"/>
            <a:ext cx="21602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165212" y="47971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0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2123728" y="5589240"/>
            <a:ext cx="0" cy="21602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958504" y="57205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0 </a:t>
            </a: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539552" y="3861048"/>
            <a:ext cx="21602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183704" y="36357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60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5245472" y="5601940"/>
            <a:ext cx="0" cy="21602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5046122" y="575446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60 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2123728" y="2852936"/>
            <a:ext cx="1512168" cy="2160240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220072" y="3356992"/>
            <a:ext cx="792088" cy="2342356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403648" y="2852936"/>
            <a:ext cx="720080" cy="280831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111028" y="5013176"/>
            <a:ext cx="1524868" cy="64807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012160" y="2852936"/>
            <a:ext cx="720080" cy="285492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4415284" y="3861048"/>
            <a:ext cx="804788" cy="184680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3623196" y="3429000"/>
            <a:ext cx="792088" cy="2244948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4355976" y="2852936"/>
            <a:ext cx="864096" cy="1008112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3645024"/>
            <a:ext cx="248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The same pattern repeats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229822" y="569934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10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741990" y="57332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3</a:t>
            </a:r>
            <a:r>
              <a:rPr lang="en-US" sz="1600" dirty="0" smtClean="0">
                <a:solidFill>
                  <a:srgbClr val="000000"/>
                </a:solidFill>
              </a:rPr>
              <a:t>0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11960" y="57205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5</a:t>
            </a:r>
            <a:r>
              <a:rPr lang="en-US" sz="1600" dirty="0" smtClean="0">
                <a:solidFill>
                  <a:srgbClr val="000000"/>
                </a:solidFill>
              </a:rPr>
              <a:t>0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96136" y="57332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70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9512" y="31409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80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539552" y="3344292"/>
            <a:ext cx="21602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Rectangle 76"/>
          <p:cNvSpPr/>
          <p:nvPr/>
        </p:nvSpPr>
        <p:spPr bwMode="auto">
          <a:xfrm>
            <a:off x="683568" y="2852936"/>
            <a:ext cx="720080" cy="216024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220072" y="2852936"/>
            <a:ext cx="804788" cy="57606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623196" y="2852936"/>
            <a:ext cx="804788" cy="57606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83568" y="5013176"/>
            <a:ext cx="720080" cy="648072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9512" y="42210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4</a:t>
            </a:r>
            <a:r>
              <a:rPr lang="en-US" sz="1800" dirty="0" smtClean="0">
                <a:solidFill>
                  <a:schemeClr val="tx1"/>
                </a:solidFill>
              </a:rPr>
              <a:t>0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560760" y="4437112"/>
            <a:ext cx="21602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Rectangle 65"/>
          <p:cNvSpPr/>
          <p:nvPr/>
        </p:nvSpPr>
        <p:spPr bwMode="auto">
          <a:xfrm>
            <a:off x="5868144" y="5013176"/>
            <a:ext cx="864096" cy="694680"/>
          </a:xfrm>
          <a:prstGeom prst="rect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47168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802-11-Submission.potx</Template>
  <TotalTime>7087</TotalTime>
  <Words>733</Words>
  <Application>Microsoft Macintosh PowerPoint</Application>
  <PresentationFormat>On-screen Show (4:3)</PresentationFormat>
  <Paragraphs>119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802-11-Submission</vt:lpstr>
      <vt:lpstr>Equation</vt:lpstr>
      <vt:lpstr>Fair Spectrum Sharing in Unlicensed Spectrum</vt:lpstr>
      <vt:lpstr>Background</vt:lpstr>
      <vt:lpstr>Coexistence Requirements</vt:lpstr>
      <vt:lpstr>Notations</vt:lpstr>
      <vt:lpstr>Long Run Fairness Requirement based on Time-Bandwidth product metric</vt:lpstr>
      <vt:lpstr>Short Run Requirement</vt:lpstr>
      <vt:lpstr>Maximum Delay (derived from the short run requirement)</vt:lpstr>
      <vt:lpstr>Example Spectrum Sharing Scenario </vt:lpstr>
      <vt:lpstr>Example Fair Resource Allocation satisfying the proposed requirements</vt:lpstr>
      <vt:lpstr>References</vt:lpstr>
    </vt:vector>
  </TitlesOfParts>
  <Manager/>
  <Company>InterDigital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LTE-U Coexistence Mechanisms</dc:title>
  <dc:subject/>
  <dc:creator>Ron Murias</dc:creator>
  <cp:keywords/>
  <dc:description/>
  <cp:lastModifiedBy>Alireza Babaei</cp:lastModifiedBy>
  <cp:revision>226</cp:revision>
  <cp:lastPrinted>1601-01-01T00:00:00Z</cp:lastPrinted>
  <dcterms:created xsi:type="dcterms:W3CDTF">2014-04-14T10:59:07Z</dcterms:created>
  <dcterms:modified xsi:type="dcterms:W3CDTF">2014-08-27T14:17:50Z</dcterms:modified>
  <cp:category/>
</cp:coreProperties>
</file>