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93" r:id="rId4"/>
    <p:sldId id="294" r:id="rId5"/>
    <p:sldId id="272" r:id="rId6"/>
    <p:sldId id="292" r:id="rId7"/>
    <p:sldId id="270" r:id="rId8"/>
    <p:sldId id="263" r:id="rId9"/>
    <p:sldId id="284" r:id="rId10"/>
    <p:sldId id="285" r:id="rId11"/>
    <p:sldId id="290" r:id="rId12"/>
    <p:sldId id="291" r:id="rId13"/>
    <p:sldId id="267" r:id="rId14"/>
    <p:sldId id="264" r:id="rId1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1" d="100"/>
          <a:sy n="91" d="100"/>
        </p:scale>
        <p:origin x="-846" y="-9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John Doe, Some Company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Month Year</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Month Year</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John Doe, Some Company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802.19-15/0010r0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 Id="rId5" Type="http://schemas.openxmlformats.org/officeDocument/2006/relationships/image" Target="../media/image5.wmf"/><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January </a:t>
            </a:r>
            <a:r>
              <a:rPr lang="en-US" altLang="ja-JP" dirty="0"/>
              <a:t>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a:t>Sho Furuichi</a:t>
            </a:r>
            <a:r>
              <a:rPr lang="en-GB" altLang="ja-JP" dirty="0"/>
              <a:t>, </a:t>
            </a:r>
            <a:r>
              <a:rPr lang="en-GB" altLang="ja-JP" dirty="0" smtClean="0"/>
              <a:t>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Coexistence </a:t>
            </a:r>
            <a:r>
              <a:rPr lang="en-GB" dirty="0" smtClean="0"/>
              <a:t>Scenario </a:t>
            </a:r>
            <a:r>
              <a:rPr lang="en-GB" dirty="0" smtClean="0"/>
              <a:t>and Use Cases</a:t>
            </a:r>
            <a:endParaRPr lang="en-GB"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2015-01-</a:t>
            </a:r>
            <a:r>
              <a:rPr lang="en-US" altLang="ja-JP" sz="2133" b="0" dirty="0" smtClean="0"/>
              <a:t>13</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63977963"/>
              </p:ext>
            </p:extLst>
          </p:nvPr>
        </p:nvGraphicFramePr>
        <p:xfrm>
          <a:off x="538163" y="2435225"/>
          <a:ext cx="8543925" cy="2620963"/>
        </p:xfrm>
        <a:graphic>
          <a:graphicData uri="http://schemas.openxmlformats.org/presentationml/2006/ole">
            <mc:AlternateContent xmlns:mc="http://schemas.openxmlformats.org/markup-compatibility/2006">
              <mc:Choice xmlns:v="urn:schemas-microsoft-com:vml" Requires="v">
                <p:oleObj spid="_x0000_s3166" name="Document" r:id="rId4" imgW="8249760" imgH="2538360" progId="Word.Document.8">
                  <p:embed/>
                </p:oleObj>
              </mc:Choice>
              <mc:Fallback>
                <p:oleObj name="Document" r:id="rId4" imgW="8249760" imgH="2538360" progId="Word.Document.8">
                  <p:embed/>
                  <p:pic>
                    <p:nvPicPr>
                      <p:cNvPr id="0" name="Picture 3"/>
                      <p:cNvPicPr>
                        <a:picLocks noChangeAspect="1" noChangeArrowheads="1"/>
                      </p:cNvPicPr>
                      <p:nvPr/>
                    </p:nvPicPr>
                    <p:blipFill>
                      <a:blip r:embed="rId5"/>
                      <a:srcRect/>
                      <a:stretch>
                        <a:fillRect/>
                      </a:stretch>
                    </p:blipFill>
                    <p:spPr bwMode="auto">
                      <a:xfrm>
                        <a:off x="538163" y="2435225"/>
                        <a:ext cx="8543925" cy="26209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3512" y="844973"/>
            <a:ext cx="8288868" cy="1136227"/>
          </a:xfrm>
        </p:spPr>
        <p:txBody>
          <a:bodyPr>
            <a:normAutofit/>
          </a:bodyPr>
          <a:lstStyle/>
          <a:p>
            <a:pPr marL="0" lvl="1" indent="0"/>
            <a:r>
              <a:rPr kumimoji="1" lang="en-GB" altLang="ja-JP" sz="2800" dirty="0">
                <a:latin typeface="Calibri" panose="020F0502020204030204" pitchFamily="34" charset="0"/>
              </a:rPr>
              <a:t>Implementation </a:t>
            </a:r>
            <a:r>
              <a:rPr kumimoji="1" lang="en-GB" altLang="ja-JP" sz="2800" dirty="0" smtClean="0">
                <a:latin typeface="Calibri" panose="020F0502020204030204" pitchFamily="34" charset="0"/>
              </a:rPr>
              <a:t>example of </a:t>
            </a:r>
            <a:r>
              <a:rPr kumimoji="1" lang="en-US" altLang="ja-JP" sz="2800" dirty="0" smtClean="0">
                <a:latin typeface="Calibri" panose="020F0502020204030204" pitchFamily="34" charset="0"/>
              </a:rPr>
              <a:t>coexistence </a:t>
            </a:r>
            <a:r>
              <a:rPr kumimoji="1" lang="en-US" altLang="ja-JP" sz="2800" dirty="0">
                <a:latin typeface="Calibri" panose="020F0502020204030204" pitchFamily="34" charset="0"/>
              </a:rPr>
              <a:t>between different managed RATs with </a:t>
            </a:r>
            <a:r>
              <a:rPr kumimoji="1" lang="en-US" altLang="ja-JP" sz="2800" dirty="0">
                <a:solidFill>
                  <a:schemeClr val="tx1"/>
                </a:solidFill>
                <a:latin typeface="Calibri" panose="020F0502020204030204" pitchFamily="34" charset="0"/>
              </a:rPr>
              <a:t>multiple </a:t>
            </a:r>
            <a:r>
              <a:rPr kumimoji="1" lang="en-US" altLang="ja-JP" sz="2800" dirty="0" smtClean="0">
                <a:solidFill>
                  <a:schemeClr val="tx1"/>
                </a:solidFill>
                <a:latin typeface="Calibri" panose="020F0502020204030204" pitchFamily="34" charset="0"/>
              </a:rPr>
              <a:t>operators [4]</a:t>
            </a:r>
            <a:endParaRPr kumimoji="1" lang="ja-JP" altLang="en-US" sz="2800" dirty="0">
              <a:latin typeface="Calibri" panose="020F0502020204030204" pitchFamily="34" charset="0"/>
            </a:endParaRPr>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US" altLang="ja-JP" dirty="0"/>
              <a:t>Sho Furuichi</a:t>
            </a:r>
            <a:r>
              <a:rPr lang="en-GB" altLang="ja-JP" dirty="0"/>
              <a:t>, Sony</a:t>
            </a:r>
          </a:p>
        </p:txBody>
      </p:sp>
      <p:sp>
        <p:nvSpPr>
          <p:cNvPr id="6" name="日付プレースホルダー 5"/>
          <p:cNvSpPr>
            <a:spLocks noGrp="1"/>
          </p:cNvSpPr>
          <p:nvPr>
            <p:ph type="dt" idx="15"/>
          </p:nvPr>
        </p:nvSpPr>
        <p:spPr/>
        <p:txBody>
          <a:bodyPr/>
          <a:lstStyle/>
          <a:p>
            <a:r>
              <a:rPr lang="en-US" altLang="ja-JP" dirty="0" smtClean="0"/>
              <a:t>January </a:t>
            </a:r>
            <a:r>
              <a:rPr lang="en-US" altLang="ja-JP" dirty="0"/>
              <a:t>2015</a:t>
            </a:r>
            <a:endParaRPr lang="en-GB" altLang="ja-JP" dirty="0"/>
          </a:p>
        </p:txBody>
      </p:sp>
      <p:pic>
        <p:nvPicPr>
          <p:cNvPr id="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2346" y="1981200"/>
            <a:ext cx="5791200" cy="4699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90945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Regulations in 5GHz Bands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Dynamic Frequency Selection (DFS)</a:t>
            </a:r>
          </a:p>
          <a:p>
            <a:pPr lvl="1"/>
            <a:r>
              <a:rPr kumimoji="1" lang="en-US" altLang="ja-JP" dirty="0" smtClean="0"/>
              <a:t>Mandatory in </a:t>
            </a:r>
            <a:r>
              <a:rPr lang="en-GB" altLang="ja-JP" dirty="0" smtClean="0"/>
              <a:t>UNII-2</a:t>
            </a:r>
            <a:r>
              <a:rPr kumimoji="1" lang="en-US" altLang="ja-JP" dirty="0"/>
              <a:t> bands </a:t>
            </a:r>
            <a:endParaRPr lang="en-GB" altLang="ja-JP" dirty="0" smtClean="0"/>
          </a:p>
          <a:p>
            <a:pPr lvl="1"/>
            <a:r>
              <a:rPr kumimoji="1" lang="en-GB" altLang="ja-JP" dirty="0" smtClean="0"/>
              <a:t>No need in </a:t>
            </a:r>
            <a:r>
              <a:rPr lang="en-GB" altLang="ja-JP" dirty="0" smtClean="0"/>
              <a:t>UNII-1 and UNII-3 </a:t>
            </a:r>
            <a:r>
              <a:rPr kumimoji="1" lang="en-US" altLang="ja-JP" dirty="0"/>
              <a:t>bands </a:t>
            </a:r>
            <a:endParaRPr lang="en-GB" altLang="ja-JP" dirty="0" smtClean="0"/>
          </a:p>
          <a:p>
            <a:pPr lvl="1"/>
            <a:endParaRPr kumimoji="1" lang="en-US" altLang="ja-JP" dirty="0"/>
          </a:p>
          <a:p>
            <a:r>
              <a:rPr kumimoji="1" lang="en-US" altLang="ja-JP" dirty="0" smtClean="0"/>
              <a:t>Transmission Power Control (TPC)</a:t>
            </a:r>
          </a:p>
          <a:p>
            <a:pPr lvl="1"/>
            <a:r>
              <a:rPr kumimoji="1" lang="en-US" altLang="ja-JP" dirty="0" smtClean="0"/>
              <a:t>Mandatory in U-NII 2 bands in EU and Japan</a:t>
            </a:r>
          </a:p>
          <a:p>
            <a:pPr lvl="1"/>
            <a:r>
              <a:rPr kumimoji="1" lang="en-US" altLang="ja-JP" dirty="0" smtClean="0"/>
              <a:t>No need in </a:t>
            </a:r>
            <a:r>
              <a:rPr kumimoji="1" lang="en-US" altLang="ja-JP" dirty="0"/>
              <a:t>U-NII 2 bands in </a:t>
            </a:r>
            <a:r>
              <a:rPr kumimoji="1" lang="en-US" altLang="ja-JP" dirty="0" smtClean="0"/>
              <a:t>US</a:t>
            </a:r>
          </a:p>
          <a:p>
            <a:pPr lvl="1"/>
            <a:endParaRPr kumimoji="1" lang="en-US" altLang="ja-JP" dirty="0"/>
          </a:p>
          <a:p>
            <a:r>
              <a:rPr kumimoji="1" lang="en-US" altLang="ja-JP" dirty="0" smtClean="0"/>
              <a:t>Listen Before Talk (LBT)</a:t>
            </a:r>
          </a:p>
          <a:p>
            <a:pPr lvl="1"/>
            <a:r>
              <a:rPr kumimoji="1" lang="en-US" altLang="ja-JP" dirty="0" smtClean="0"/>
              <a:t>Mandatory in EU and Japan</a:t>
            </a:r>
          </a:p>
          <a:p>
            <a:pPr lvl="1"/>
            <a:r>
              <a:rPr kumimoji="1" lang="en-US" altLang="ja-JP" dirty="0" smtClean="0"/>
              <a:t>No need in </a:t>
            </a:r>
            <a:r>
              <a:rPr lang="en-GB" altLang="ja-JP" dirty="0"/>
              <a:t>US, </a:t>
            </a:r>
            <a:r>
              <a:rPr lang="en-GB" altLang="ja-JP" dirty="0" smtClean="0"/>
              <a:t>Korea and China</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US" altLang="ja-JP" dirty="0"/>
              <a:t>Sho Furuichi</a:t>
            </a:r>
            <a:r>
              <a:rPr lang="en-GB" altLang="ja-JP" dirty="0"/>
              <a:t>, Sony</a:t>
            </a:r>
          </a:p>
        </p:txBody>
      </p:sp>
      <p:sp>
        <p:nvSpPr>
          <p:cNvPr id="6" name="日付プレースホルダー 5"/>
          <p:cNvSpPr>
            <a:spLocks noGrp="1"/>
          </p:cNvSpPr>
          <p:nvPr>
            <p:ph type="dt" idx="15"/>
          </p:nvPr>
        </p:nvSpPr>
        <p:spPr/>
        <p:txBody>
          <a:bodyPr/>
          <a:lstStyle/>
          <a:p>
            <a:r>
              <a:rPr lang="en-US" altLang="ja-JP" dirty="0" smtClean="0"/>
              <a:t>January </a:t>
            </a:r>
            <a:r>
              <a:rPr lang="en-US" altLang="ja-JP" dirty="0"/>
              <a:t>2015</a:t>
            </a:r>
            <a:endParaRPr lang="en-GB" altLang="ja-JP" dirty="0"/>
          </a:p>
        </p:txBody>
      </p:sp>
    </p:spTree>
    <p:extLst>
      <p:ext uri="{BB962C8B-B14F-4D97-AF65-F5344CB8AC3E}">
        <p14:creationId xmlns:p14="http://schemas.microsoft.com/office/powerpoint/2010/main" val="4108552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914400"/>
            <a:ext cx="8288868" cy="953349"/>
          </a:xfrm>
        </p:spPr>
        <p:txBody>
          <a:bodyPr>
            <a:noAutofit/>
          </a:bodyPr>
          <a:lstStyle/>
          <a:p>
            <a:r>
              <a:rPr kumimoji="1" lang="en-US" altLang="ja-JP" sz="3600" dirty="0"/>
              <a:t> </a:t>
            </a:r>
            <a:r>
              <a:rPr lang="en-US" altLang="ja-JP" sz="3600" dirty="0" smtClean="0">
                <a:ea typeface="굴림" charset="-127"/>
              </a:rPr>
              <a:t>Solutions</a:t>
            </a:r>
            <a:endParaRPr kumimoji="1" lang="ja-JP" altLang="en-US" sz="3600" dirty="0"/>
          </a:p>
        </p:txBody>
      </p:sp>
      <p:sp>
        <p:nvSpPr>
          <p:cNvPr id="3" name="コンテンツ プレースホルダー 2"/>
          <p:cNvSpPr>
            <a:spLocks noGrp="1"/>
          </p:cNvSpPr>
          <p:nvPr>
            <p:ph idx="1"/>
          </p:nvPr>
        </p:nvSpPr>
        <p:spPr/>
        <p:txBody>
          <a:bodyPr/>
          <a:lstStyle/>
          <a:p>
            <a:r>
              <a:rPr kumimoji="1" lang="en-US" altLang="ja-JP" dirty="0" smtClean="0"/>
              <a:t>Solution for Coexistence between Operators</a:t>
            </a:r>
          </a:p>
          <a:p>
            <a:pPr lvl="1"/>
            <a:r>
              <a:rPr kumimoji="1" lang="en-US" altLang="ja-JP" dirty="0" smtClean="0"/>
              <a:t>Information sharing enables intelligent channel selection/allocation for same and/or different managed RATs</a:t>
            </a:r>
          </a:p>
          <a:p>
            <a:pPr lvl="1"/>
            <a:endParaRPr kumimoji="1" lang="en-US" altLang="ja-JP" dirty="0" smtClean="0"/>
          </a:p>
          <a:p>
            <a:r>
              <a:rPr lang="en-US" altLang="ja-JP" dirty="0" smtClean="0">
                <a:ea typeface="굴림" charset="-127"/>
              </a:rPr>
              <a:t>Unrestricted-</a:t>
            </a:r>
            <a:r>
              <a:rPr kumimoji="1" lang="en-US" altLang="ja-JP" dirty="0" smtClean="0"/>
              <a:t>RAT </a:t>
            </a:r>
            <a:r>
              <a:rPr kumimoji="1" lang="en-US" altLang="ja-JP" dirty="0"/>
              <a:t>solution for any regulatory </a:t>
            </a:r>
            <a:r>
              <a:rPr kumimoji="1" lang="en-US" altLang="ja-JP" dirty="0" smtClean="0"/>
              <a:t>domains</a:t>
            </a:r>
          </a:p>
          <a:p>
            <a:pPr lvl="1"/>
            <a:r>
              <a:rPr kumimoji="1" lang="en-US" altLang="ja-JP" dirty="0" smtClean="0"/>
              <a:t>IEEE 802 system will have to coexist with various RATs.</a:t>
            </a:r>
            <a:endParaRPr kumimoji="1" lang="en-US" altLang="ja-JP" dirty="0"/>
          </a:p>
          <a:p>
            <a:pPr lvl="1"/>
            <a:r>
              <a:rPr kumimoji="1" lang="en-US" altLang="ja-JP" dirty="0" smtClean="0"/>
              <a:t>Rules related to coexistence/sharing </a:t>
            </a:r>
            <a:r>
              <a:rPr kumimoji="1" lang="en-US" altLang="ja-JP" dirty="0"/>
              <a:t>are </a:t>
            </a:r>
            <a:r>
              <a:rPr kumimoji="1" lang="en-US" altLang="ja-JP" dirty="0" smtClean="0"/>
              <a:t>different among regulatory domains.</a:t>
            </a:r>
          </a:p>
          <a:p>
            <a:endParaRPr kumimoji="1" lang="en-US" altLang="ja-JP" dirty="0" smtClean="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US" altLang="ja-JP" dirty="0"/>
              <a:t>Sho Furuichi</a:t>
            </a:r>
            <a:r>
              <a:rPr lang="en-GB" altLang="ja-JP" dirty="0"/>
              <a:t>, Sony</a:t>
            </a:r>
          </a:p>
        </p:txBody>
      </p:sp>
      <p:sp>
        <p:nvSpPr>
          <p:cNvPr id="6" name="日付プレースホルダー 5"/>
          <p:cNvSpPr>
            <a:spLocks noGrp="1"/>
          </p:cNvSpPr>
          <p:nvPr>
            <p:ph type="dt" idx="15"/>
          </p:nvPr>
        </p:nvSpPr>
        <p:spPr/>
        <p:txBody>
          <a:bodyPr/>
          <a:lstStyle/>
          <a:p>
            <a:r>
              <a:rPr lang="en-US" altLang="ja-JP" dirty="0" smtClean="0"/>
              <a:t>January </a:t>
            </a:r>
            <a:r>
              <a:rPr lang="en-US" altLang="ja-JP" dirty="0"/>
              <a:t>2015</a:t>
            </a:r>
            <a:endParaRPr lang="en-GB" altLang="ja-JP" dirty="0"/>
          </a:p>
        </p:txBody>
      </p:sp>
    </p:spTree>
    <p:extLst>
      <p:ext uri="{BB962C8B-B14F-4D97-AF65-F5344CB8AC3E}">
        <p14:creationId xmlns:p14="http://schemas.microsoft.com/office/powerpoint/2010/main" val="3535766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a:xfrm>
            <a:off x="731520" y="1981200"/>
            <a:ext cx="8288868" cy="4724400"/>
          </a:xfrm>
        </p:spPr>
        <p:txBody>
          <a:bodyPr>
            <a:normAutofit fontScale="92500"/>
          </a:bodyPr>
          <a:lstStyle/>
          <a:p>
            <a:pPr>
              <a:lnSpc>
                <a:spcPct val="90000"/>
              </a:lnSpc>
            </a:pPr>
            <a:r>
              <a:rPr lang="en-US" altLang="ko-KR" dirty="0" smtClean="0">
                <a:ea typeface="굴림" charset="-127"/>
              </a:rPr>
              <a:t>Coexistence scenarios in</a:t>
            </a:r>
            <a:r>
              <a:rPr lang="ja-JP" altLang="en-US" dirty="0" smtClean="0">
                <a:ea typeface="굴림" charset="-127"/>
              </a:rPr>
              <a:t> </a:t>
            </a:r>
            <a:r>
              <a:rPr lang="en-US" altLang="ja-JP" dirty="0" smtClean="0">
                <a:ea typeface="굴림" charset="-127"/>
              </a:rPr>
              <a:t>the specific frequency bands</a:t>
            </a:r>
            <a:endParaRPr lang="en-US" altLang="ko-KR" dirty="0" smtClean="0">
              <a:ea typeface="굴림" charset="-127"/>
            </a:endParaRPr>
          </a:p>
          <a:p>
            <a:pPr lvl="1">
              <a:lnSpc>
                <a:spcPct val="90000"/>
              </a:lnSpc>
            </a:pPr>
            <a:r>
              <a:rPr lang="en-US" altLang="ko-KR" dirty="0" smtClean="0">
                <a:ea typeface="굴림" charset="-127"/>
              </a:rPr>
              <a:t>5GHz U-NII Bands</a:t>
            </a:r>
          </a:p>
          <a:p>
            <a:pPr lvl="1">
              <a:lnSpc>
                <a:spcPct val="90000"/>
              </a:lnSpc>
            </a:pPr>
            <a:r>
              <a:rPr lang="en-US" altLang="ko-KR" dirty="0" smtClean="0">
                <a:ea typeface="굴림" charset="-127"/>
              </a:rPr>
              <a:t>US</a:t>
            </a:r>
            <a:r>
              <a:rPr lang="ja-JP" altLang="en-US" dirty="0" smtClean="0">
                <a:ea typeface="굴림" charset="-127"/>
              </a:rPr>
              <a:t> </a:t>
            </a:r>
            <a:r>
              <a:rPr lang="en-US" altLang="ko-KR" dirty="0" smtClean="0">
                <a:ea typeface="굴림" charset="-127"/>
              </a:rPr>
              <a:t>3.5GHz Band</a:t>
            </a:r>
          </a:p>
          <a:p>
            <a:pPr lvl="1">
              <a:lnSpc>
                <a:spcPct val="90000"/>
              </a:lnSpc>
            </a:pPr>
            <a:endParaRPr lang="en-US" altLang="ko-KR" dirty="0" smtClean="0">
              <a:ea typeface="굴림" charset="-127"/>
            </a:endParaRPr>
          </a:p>
          <a:p>
            <a:pPr>
              <a:lnSpc>
                <a:spcPct val="90000"/>
              </a:lnSpc>
            </a:pPr>
            <a:r>
              <a:rPr lang="en-US" altLang="ko-KR" dirty="0" smtClean="0">
                <a:ea typeface="굴림" charset="-127"/>
              </a:rPr>
              <a:t>Coexistence use cases</a:t>
            </a:r>
          </a:p>
          <a:p>
            <a:pPr lvl="1">
              <a:lnSpc>
                <a:spcPct val="90000"/>
              </a:lnSpc>
            </a:pPr>
            <a:r>
              <a:rPr kumimoji="1" lang="en-US" altLang="ja-JP" dirty="0" smtClean="0"/>
              <a:t>Coexistence between managed and unmanaged RATs</a:t>
            </a:r>
          </a:p>
          <a:p>
            <a:pPr lvl="1">
              <a:lnSpc>
                <a:spcPct val="90000"/>
              </a:lnSpc>
            </a:pPr>
            <a:r>
              <a:rPr kumimoji="1" lang="en-US" altLang="ja-JP" dirty="0" smtClean="0"/>
              <a:t>Coexistence among same/different managed RATs within a single operator</a:t>
            </a:r>
          </a:p>
          <a:p>
            <a:pPr lvl="1">
              <a:lnSpc>
                <a:spcPct val="90000"/>
              </a:lnSpc>
            </a:pPr>
            <a:r>
              <a:rPr kumimoji="1" lang="en-US" altLang="ja-JP" dirty="0" smtClean="0"/>
              <a:t>Coexistence between same managed RAT with multiple operators</a:t>
            </a:r>
          </a:p>
          <a:p>
            <a:pPr lvl="1">
              <a:lnSpc>
                <a:spcPct val="90000"/>
              </a:lnSpc>
            </a:pPr>
            <a:r>
              <a:rPr kumimoji="1" lang="en-US" altLang="ja-JP" dirty="0" smtClean="0"/>
              <a:t>Coexistence between different managed RATs with multiple operators</a:t>
            </a:r>
            <a:endParaRPr lang="en-US" altLang="ko-KR" dirty="0" smtClean="0">
              <a:ea typeface="굴림" charset="-127"/>
            </a:endParaRPr>
          </a:p>
          <a:p>
            <a:pPr marL="0" indent="0">
              <a:lnSpc>
                <a:spcPct val="90000"/>
              </a:lnSpc>
              <a:buNone/>
            </a:pPr>
            <a:endParaRPr lang="en-US" altLang="ko-KR" dirty="0">
              <a:ea typeface="굴림" charset="-127"/>
            </a:endParaRPr>
          </a:p>
          <a:p>
            <a:pPr>
              <a:lnSpc>
                <a:spcPct val="90000"/>
              </a:lnSpc>
            </a:pPr>
            <a:r>
              <a:rPr lang="en-US" altLang="ja-JP" dirty="0" smtClean="0">
                <a:ea typeface="굴림" charset="-127"/>
              </a:rPr>
              <a:t>Necessary solutions</a:t>
            </a:r>
          </a:p>
          <a:p>
            <a:pPr lvl="1">
              <a:lnSpc>
                <a:spcPct val="90000"/>
              </a:lnSpc>
            </a:pPr>
            <a:r>
              <a:rPr kumimoji="1" lang="en-US" altLang="ja-JP" dirty="0" smtClean="0">
                <a:ea typeface="굴림" charset="-127"/>
              </a:rPr>
              <a:t>Solution for coexistence among multiple operators</a:t>
            </a:r>
            <a:endParaRPr kumimoji="1" lang="ja-JP" altLang="en-US" dirty="0" smtClean="0"/>
          </a:p>
          <a:p>
            <a:pPr lvl="1">
              <a:lnSpc>
                <a:spcPct val="90000"/>
              </a:lnSpc>
            </a:pPr>
            <a:r>
              <a:rPr lang="en-US" altLang="ja-JP" dirty="0" smtClean="0">
                <a:ea typeface="굴림" charset="-127"/>
              </a:rPr>
              <a:t>Unrestricted-RAT</a:t>
            </a:r>
            <a:r>
              <a:rPr lang="en-US" altLang="ko-KR" dirty="0" smtClean="0">
                <a:ea typeface="굴림" charset="-127"/>
              </a:rPr>
              <a:t> solution for any regulatory domains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US" altLang="ja-JP" dirty="0"/>
              <a:t>Sho Furuichi</a:t>
            </a:r>
            <a:r>
              <a:rPr lang="en-GB" altLang="ja-JP" dirty="0"/>
              <a:t>, Sony</a:t>
            </a:r>
          </a:p>
        </p:txBody>
      </p:sp>
      <p:sp>
        <p:nvSpPr>
          <p:cNvPr id="6" name="日付プレースホルダー 5"/>
          <p:cNvSpPr>
            <a:spLocks noGrp="1"/>
          </p:cNvSpPr>
          <p:nvPr>
            <p:ph type="dt" idx="15"/>
          </p:nvPr>
        </p:nvSpPr>
        <p:spPr/>
        <p:txBody>
          <a:bodyPr/>
          <a:lstStyle/>
          <a:p>
            <a:r>
              <a:rPr lang="en-US" altLang="ja-JP" dirty="0" smtClean="0"/>
              <a:t>January </a:t>
            </a:r>
            <a:r>
              <a:rPr lang="en-US" altLang="ja-JP" dirty="0"/>
              <a:t>2015</a:t>
            </a:r>
            <a:endParaRPr lang="en-GB" altLang="ja-JP" dirty="0"/>
          </a:p>
        </p:txBody>
      </p:sp>
    </p:spTree>
    <p:extLst>
      <p:ext uri="{BB962C8B-B14F-4D97-AF65-F5344CB8AC3E}">
        <p14:creationId xmlns:p14="http://schemas.microsoft.com/office/powerpoint/2010/main" val="15196214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altLang="ja-JP" dirty="0" smtClean="0"/>
              <a:t>January </a:t>
            </a:r>
            <a:r>
              <a:rPr lang="en-US" altLang="ja-JP" dirty="0"/>
              <a:t>2015</a:t>
            </a:r>
            <a:endParaRPr lang="en-GB" altLang="ja-JP" dirty="0"/>
          </a:p>
        </p:txBody>
      </p:sp>
      <p:sp>
        <p:nvSpPr>
          <p:cNvPr id="5" name="Footer Placeholder 4"/>
          <p:cNvSpPr>
            <a:spLocks noGrp="1"/>
          </p:cNvSpPr>
          <p:nvPr>
            <p:ph type="ftr" idx="14"/>
          </p:nvPr>
        </p:nvSpPr>
        <p:spPr>
          <a:xfrm>
            <a:off x="6629413" y="6907108"/>
            <a:ext cx="2482415" cy="193040"/>
          </a:xfrm>
        </p:spPr>
        <p:txBody>
          <a:bodyPr/>
          <a:lstStyle/>
          <a:p>
            <a:r>
              <a:rPr lang="en-US" altLang="ja-JP" dirty="0"/>
              <a:t>Sho Furuichi</a:t>
            </a:r>
            <a:r>
              <a:rPr lang="en-GB" altLang="ja-JP" dirty="0"/>
              <a:t>, Sony</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References</a:t>
            </a:r>
          </a:p>
        </p:txBody>
      </p:sp>
      <p:sp>
        <p:nvSpPr>
          <p:cNvPr id="11266" name="Rectangle 2"/>
          <p:cNvSpPr>
            <a:spLocks noGrp="1" noChangeArrowheads="1"/>
          </p:cNvSpPr>
          <p:nvPr>
            <p:ph type="body" idx="1"/>
          </p:nvPr>
        </p:nvSpPr>
        <p:spPr>
          <a:xfrm>
            <a:off x="731520" y="2113281"/>
            <a:ext cx="8290560" cy="4489027"/>
          </a:xfrm>
          <a:ln/>
        </p:spPr>
        <p:txBody>
          <a:bodyPr/>
          <a:lstStyle/>
          <a:p>
            <a:pPr marL="487693" indent="-487693">
              <a:buFont typeface="+mj-lt"/>
              <a:buAutoNum type="arabicPeriod"/>
            </a:pPr>
            <a:r>
              <a:rPr lang="en-US" altLang="ja-JP" dirty="0" smtClean="0"/>
              <a:t>IEEE Standard Association, “IEEE </a:t>
            </a:r>
            <a:r>
              <a:rPr lang="en-US" altLang="ja-JP" dirty="0" err="1" smtClean="0"/>
              <a:t>Std</a:t>
            </a:r>
            <a:r>
              <a:rPr lang="en-US" altLang="ja-JP" dirty="0" smtClean="0"/>
              <a:t> 802.19.1-2014“, July 2014</a:t>
            </a:r>
          </a:p>
          <a:p>
            <a:pPr marL="487693" indent="-487693">
              <a:buFont typeface="+mj-lt"/>
              <a:buAutoNum type="arabicPeriod"/>
            </a:pPr>
            <a:r>
              <a:rPr lang="en-US" dirty="0" smtClean="0"/>
              <a:t>3GPP </a:t>
            </a:r>
            <a:r>
              <a:rPr lang="en-US" dirty="0" smtClean="0"/>
              <a:t>TSG RAN, “RP-141664 Study on Licensed-Assisted Access using LTE”, September 2014</a:t>
            </a:r>
          </a:p>
          <a:p>
            <a:pPr marL="487693" indent="-487693">
              <a:buFont typeface="+mj-lt"/>
              <a:buAutoNum type="arabicPeriod"/>
            </a:pPr>
            <a:r>
              <a:rPr lang="en-US" dirty="0" smtClean="0"/>
              <a:t>Federal Communications Commission, “GN Docket No. 12-354 FUTHER NOTICE OF PROPOSED RULEMAKING”, April 2014</a:t>
            </a:r>
          </a:p>
          <a:p>
            <a:pPr marL="487693" indent="-487693">
              <a:buFont typeface="+mj-lt"/>
              <a:buAutoNum type="arabicPeriod"/>
            </a:pPr>
            <a:r>
              <a:rPr lang="en-US" altLang="ja-JP" dirty="0"/>
              <a:t>3GPP LTE-U Workshop, “RWS-140010 Requirements and Coexistence Topics for LTE-U”, June </a:t>
            </a:r>
            <a:r>
              <a:rPr lang="en-US" altLang="ja-JP" dirty="0" smtClean="0"/>
              <a:t>2014</a:t>
            </a:r>
          </a:p>
          <a:p>
            <a:pPr marL="487693" indent="-487693">
              <a:buFont typeface="+mj-lt"/>
              <a:buAutoNum type="arabicPeriod"/>
            </a:pP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January 2015</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US" altLang="ja-JP" dirty="0"/>
              <a:t>Sho Furuichi</a:t>
            </a:r>
            <a:r>
              <a:rPr lang="en-GB" altLang="ja-JP" dirty="0"/>
              <a:t>, </a:t>
            </a:r>
            <a:r>
              <a:rPr lang="en-GB" altLang="ja-JP" dirty="0" smtClean="0"/>
              <a:t>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normAutofit fontScale="85000" lnSpcReduction="20000"/>
          </a:bodyPr>
          <a:lstStyle/>
          <a:p>
            <a:pPr>
              <a:lnSpc>
                <a:spcPct val="90000"/>
              </a:lnSpc>
            </a:pPr>
            <a:r>
              <a:rPr lang="en-US" altLang="ko-KR" dirty="0">
                <a:ea typeface="굴림" charset="-127"/>
              </a:rPr>
              <a:t>Coexistence in Unlicensed frequency Band (CUB) Study Group (SG) </a:t>
            </a:r>
            <a:r>
              <a:rPr lang="en-US" altLang="ko-KR" dirty="0" smtClean="0">
                <a:ea typeface="굴림" charset="-127"/>
              </a:rPr>
              <a:t>was formed in the last November.</a:t>
            </a:r>
          </a:p>
          <a:p>
            <a:pPr>
              <a:lnSpc>
                <a:spcPct val="90000"/>
              </a:lnSpc>
            </a:pPr>
            <a:endParaRPr lang="en-US" altLang="ko-KR" dirty="0" smtClean="0">
              <a:ea typeface="굴림" charset="-127"/>
            </a:endParaRPr>
          </a:p>
          <a:p>
            <a:pPr>
              <a:lnSpc>
                <a:spcPct val="90000"/>
              </a:lnSpc>
            </a:pPr>
            <a:r>
              <a:rPr lang="en-US" altLang="ko-KR" dirty="0" smtClean="0">
                <a:ea typeface="굴림" charset="-127"/>
              </a:rPr>
              <a:t>CUB SG should focus on the following coexistence use cases;</a:t>
            </a:r>
          </a:p>
          <a:p>
            <a:pPr lvl="1">
              <a:lnSpc>
                <a:spcPct val="90000"/>
              </a:lnSpc>
            </a:pPr>
            <a:r>
              <a:rPr kumimoji="1" lang="en-US" altLang="ja-JP" dirty="0" smtClean="0"/>
              <a:t>Coexistence between managed and unmanaged </a:t>
            </a:r>
            <a:r>
              <a:rPr lang="en-US" altLang="ja-JP" dirty="0" smtClean="0">
                <a:ea typeface="굴림" charset="-127"/>
              </a:rPr>
              <a:t>Radio Access Technologie</a:t>
            </a:r>
            <a:r>
              <a:rPr kumimoji="1" lang="en-US" altLang="ja-JP" dirty="0" smtClean="0"/>
              <a:t>s (RATs)</a:t>
            </a:r>
          </a:p>
          <a:p>
            <a:pPr lvl="1">
              <a:lnSpc>
                <a:spcPct val="90000"/>
              </a:lnSpc>
            </a:pPr>
            <a:r>
              <a:rPr kumimoji="1" lang="en-US" altLang="ja-JP" dirty="0" smtClean="0"/>
              <a:t>Coexistence among same/different managed RATs within a single operator</a:t>
            </a:r>
          </a:p>
          <a:p>
            <a:pPr lvl="1">
              <a:lnSpc>
                <a:spcPct val="90000"/>
              </a:lnSpc>
            </a:pPr>
            <a:r>
              <a:rPr kumimoji="1" lang="en-US" altLang="ja-JP" dirty="0" smtClean="0"/>
              <a:t>Coexistence between same managed RAT with multiple operators</a:t>
            </a:r>
          </a:p>
          <a:p>
            <a:pPr lvl="1">
              <a:lnSpc>
                <a:spcPct val="90000"/>
              </a:lnSpc>
            </a:pPr>
            <a:r>
              <a:rPr kumimoji="1" lang="en-US" altLang="ja-JP" dirty="0" smtClean="0"/>
              <a:t>Coexistence between different managed RATs with multiple operators</a:t>
            </a:r>
          </a:p>
          <a:p>
            <a:pPr lvl="1">
              <a:lnSpc>
                <a:spcPct val="90000"/>
              </a:lnSpc>
            </a:pPr>
            <a:endParaRPr lang="en-US" altLang="ko-KR" dirty="0" smtClean="0">
              <a:ea typeface="굴림" charset="-127"/>
            </a:endParaRPr>
          </a:p>
          <a:p>
            <a:pPr>
              <a:lnSpc>
                <a:spcPct val="90000"/>
              </a:lnSpc>
            </a:pPr>
            <a:r>
              <a:rPr lang="en-US" altLang="ko-KR" dirty="0" smtClean="0">
                <a:ea typeface="굴림" charset="-127"/>
              </a:rPr>
              <a:t>CUB </a:t>
            </a:r>
            <a:r>
              <a:rPr lang="en-US" altLang="ko-KR" dirty="0">
                <a:ea typeface="굴림" charset="-127"/>
              </a:rPr>
              <a:t>SG </a:t>
            </a:r>
            <a:r>
              <a:rPr lang="en-US" altLang="ko-KR" dirty="0" smtClean="0">
                <a:ea typeface="굴림" charset="-127"/>
              </a:rPr>
              <a:t>should focus on coexistence scenarios of unlicensed wireless devices operating in the specific frequency bands; </a:t>
            </a:r>
          </a:p>
          <a:p>
            <a:pPr lvl="1">
              <a:lnSpc>
                <a:spcPct val="90000"/>
              </a:lnSpc>
            </a:pPr>
            <a:r>
              <a:rPr lang="en-US" altLang="ko-KR" dirty="0" smtClean="0">
                <a:ea typeface="굴림" charset="-127"/>
              </a:rPr>
              <a:t>5GHz U-NII Bands</a:t>
            </a:r>
          </a:p>
          <a:p>
            <a:pPr lvl="1">
              <a:lnSpc>
                <a:spcPct val="90000"/>
              </a:lnSpc>
            </a:pPr>
            <a:r>
              <a:rPr lang="en-US" altLang="ko-KR" dirty="0" smtClean="0">
                <a:ea typeface="굴림" charset="-127"/>
              </a:rPr>
              <a:t>3.5GHz Band of United States (US).</a:t>
            </a:r>
          </a:p>
          <a:p>
            <a:pPr>
              <a:lnSpc>
                <a:spcPct val="90000"/>
              </a:lnSpc>
            </a:pPr>
            <a:endParaRPr lang="en-US" altLang="ko-KR" dirty="0" smtClean="0">
              <a:ea typeface="굴림" charset="-127"/>
            </a:endParaRPr>
          </a:p>
          <a:p>
            <a:pPr>
              <a:lnSpc>
                <a:spcPct val="90000"/>
              </a:lnSpc>
            </a:pPr>
            <a:r>
              <a:rPr lang="en-US" altLang="ja-JP" dirty="0" smtClean="0">
                <a:ea typeface="굴림" charset="-127"/>
              </a:rPr>
              <a:t>CUB SG should provide the following solutions</a:t>
            </a:r>
          </a:p>
          <a:p>
            <a:pPr lvl="1">
              <a:lnSpc>
                <a:spcPct val="90000"/>
              </a:lnSpc>
            </a:pPr>
            <a:r>
              <a:rPr kumimoji="1" lang="en-US" altLang="ja-JP" dirty="0" smtClean="0"/>
              <a:t>Solution for coexistence between different operators</a:t>
            </a:r>
            <a:endParaRPr lang="en-US" altLang="ko-KR" dirty="0" smtClean="0">
              <a:ea typeface="굴림" charset="-127"/>
            </a:endParaRPr>
          </a:p>
          <a:p>
            <a:pPr lvl="1">
              <a:lnSpc>
                <a:spcPct val="90000"/>
              </a:lnSpc>
            </a:pPr>
            <a:r>
              <a:rPr lang="en-US" altLang="ja-JP" dirty="0" smtClean="0">
                <a:ea typeface="굴림" charset="-127"/>
              </a:rPr>
              <a:t>Unrestricted-</a:t>
            </a:r>
            <a:r>
              <a:rPr lang="en-US" altLang="ko-KR" dirty="0" smtClean="0">
                <a:ea typeface="굴림" charset="-127"/>
              </a:rPr>
              <a:t>RAT </a:t>
            </a:r>
            <a:r>
              <a:rPr kumimoji="1" lang="en-US" altLang="ja-JP" dirty="0" smtClean="0"/>
              <a:t>solution </a:t>
            </a:r>
            <a:r>
              <a:rPr kumimoji="1" lang="en-US" altLang="ja-JP" dirty="0"/>
              <a:t>for any regulatory </a:t>
            </a:r>
            <a:r>
              <a:rPr kumimoji="1" lang="en-US" altLang="ja-JP" dirty="0" smtClean="0"/>
              <a:t>domains</a:t>
            </a:r>
          </a:p>
          <a:p>
            <a:pPr>
              <a:lnSpc>
                <a:spcPct val="90000"/>
              </a:lnSpc>
            </a:pPr>
            <a:endParaRPr lang="en-US" altLang="ko-KR" dirty="0">
              <a:ea typeface="굴림" charset="-127"/>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Coexistence in TV band Whitespace (TVWS) provided by IEEE 802.19.1 system</a:t>
            </a:r>
            <a:endParaRPr kumimoji="1" lang="ja-JP" altLang="en-US" sz="32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US" altLang="ja-JP" dirty="0"/>
              <a:t>Sho Furuichi</a:t>
            </a:r>
            <a:r>
              <a:rPr lang="en-GB" altLang="ja-JP" dirty="0"/>
              <a:t>, Sony</a:t>
            </a:r>
          </a:p>
        </p:txBody>
      </p:sp>
      <p:sp>
        <p:nvSpPr>
          <p:cNvPr id="6" name="日付プレースホルダー 5"/>
          <p:cNvSpPr>
            <a:spLocks noGrp="1"/>
          </p:cNvSpPr>
          <p:nvPr>
            <p:ph type="dt" idx="15"/>
          </p:nvPr>
        </p:nvSpPr>
        <p:spPr/>
        <p:txBody>
          <a:bodyPr/>
          <a:lstStyle/>
          <a:p>
            <a:r>
              <a:rPr lang="en-US" altLang="ja-JP" dirty="0" smtClean="0"/>
              <a:t>January </a:t>
            </a:r>
            <a:r>
              <a:rPr lang="en-US" altLang="ja-JP" dirty="0"/>
              <a:t>2015</a:t>
            </a:r>
            <a:endParaRPr lang="en-GB" altLang="ja-JP" dirty="0"/>
          </a:p>
        </p:txBody>
      </p:sp>
      <p:grpSp>
        <p:nvGrpSpPr>
          <p:cNvPr id="76" name="グループ化 75"/>
          <p:cNvGrpSpPr/>
          <p:nvPr/>
        </p:nvGrpSpPr>
        <p:grpSpPr>
          <a:xfrm>
            <a:off x="5026069" y="4532389"/>
            <a:ext cx="3739147" cy="1050240"/>
            <a:chOff x="7254648" y="4558161"/>
            <a:chExt cx="3739147" cy="1050240"/>
          </a:xfrm>
        </p:grpSpPr>
        <p:sp>
          <p:nvSpPr>
            <p:cNvPr id="77" name="テキスト ボックス 76"/>
            <p:cNvSpPr txBox="1"/>
            <p:nvPr/>
          </p:nvSpPr>
          <p:spPr>
            <a:xfrm>
              <a:off x="7254648" y="5146736"/>
              <a:ext cx="1428204" cy="461665"/>
            </a:xfrm>
            <a:prstGeom prst="rect">
              <a:avLst/>
            </a:prstGeom>
            <a:noFill/>
          </p:spPr>
          <p:txBody>
            <a:bodyPr wrap="square" rtlCol="0">
              <a:spAutoFit/>
            </a:bodyPr>
            <a:lstStyle/>
            <a:p>
              <a:pPr algn="ctr"/>
              <a:r>
                <a:rPr lang="en-US" altLang="ja-JP" sz="1200" b="1" dirty="0" smtClean="0">
                  <a:solidFill>
                    <a:schemeClr val="tx1"/>
                  </a:solidFill>
                </a:rPr>
                <a:t>Master Device</a:t>
              </a:r>
            </a:p>
            <a:p>
              <a:pPr algn="ctr"/>
              <a:r>
                <a:rPr kumimoji="1" lang="en-US" altLang="ja-JP" sz="1200" b="1" dirty="0" smtClean="0">
                  <a:solidFill>
                    <a:schemeClr val="tx1"/>
                  </a:solidFill>
                </a:rPr>
                <a:t>(</a:t>
              </a:r>
              <a:r>
                <a:rPr lang="en-US" altLang="ja-JP" sz="1200" b="1" dirty="0" smtClean="0">
                  <a:solidFill>
                    <a:schemeClr val="tx1"/>
                  </a:solidFill>
                </a:rPr>
                <a:t>eNB</a:t>
              </a:r>
              <a:r>
                <a:rPr kumimoji="1" lang="en-US" altLang="ja-JP" sz="1200" b="1" dirty="0" smtClean="0">
                  <a:solidFill>
                    <a:schemeClr val="tx1"/>
                  </a:solidFill>
                </a:rPr>
                <a:t>)</a:t>
              </a:r>
            </a:p>
          </p:txBody>
        </p:sp>
        <p:sp>
          <p:nvSpPr>
            <p:cNvPr id="78" name="テキスト ボックス 77"/>
            <p:cNvSpPr txBox="1"/>
            <p:nvPr/>
          </p:nvSpPr>
          <p:spPr>
            <a:xfrm>
              <a:off x="9832330" y="4771426"/>
              <a:ext cx="1161465" cy="461665"/>
            </a:xfrm>
            <a:prstGeom prst="rect">
              <a:avLst/>
            </a:prstGeom>
            <a:noFill/>
          </p:spPr>
          <p:txBody>
            <a:bodyPr wrap="square" rtlCol="0">
              <a:spAutoFit/>
            </a:bodyPr>
            <a:lstStyle/>
            <a:p>
              <a:pPr algn="ctr"/>
              <a:r>
                <a:rPr lang="en-US" altLang="ja-JP" sz="1200" b="1" dirty="0" smtClean="0">
                  <a:solidFill>
                    <a:schemeClr val="tx1"/>
                  </a:solidFill>
                </a:rPr>
                <a:t>Slave Device</a:t>
              </a:r>
            </a:p>
            <a:p>
              <a:pPr algn="ctr"/>
              <a:r>
                <a:rPr kumimoji="1" lang="en-US" altLang="ja-JP" sz="1200" b="1" dirty="0" smtClean="0">
                  <a:solidFill>
                    <a:schemeClr val="tx1"/>
                  </a:solidFill>
                </a:rPr>
                <a:t>(</a:t>
              </a:r>
              <a:r>
                <a:rPr lang="en-US" altLang="ja-JP" sz="1200" b="1" dirty="0" smtClean="0">
                  <a:solidFill>
                    <a:schemeClr val="tx1"/>
                  </a:solidFill>
                </a:rPr>
                <a:t>UE</a:t>
              </a:r>
              <a:r>
                <a:rPr kumimoji="1" lang="en-US" altLang="ja-JP" sz="1200" b="1" dirty="0" smtClean="0">
                  <a:solidFill>
                    <a:schemeClr val="tx1"/>
                  </a:solidFill>
                </a:rPr>
                <a:t>)</a:t>
              </a:r>
            </a:p>
          </p:txBody>
        </p:sp>
        <p:grpSp>
          <p:nvGrpSpPr>
            <p:cNvPr id="80" name="グループ化 79"/>
            <p:cNvGrpSpPr>
              <a:grpSpLocks/>
            </p:cNvGrpSpPr>
            <p:nvPr/>
          </p:nvGrpSpPr>
          <p:grpSpPr bwMode="auto">
            <a:xfrm>
              <a:off x="7761355" y="4668941"/>
              <a:ext cx="414791" cy="486519"/>
              <a:chOff x="5293894" y="7492600"/>
              <a:chExt cx="373063" cy="477235"/>
            </a:xfrm>
          </p:grpSpPr>
          <p:pic>
            <p:nvPicPr>
              <p:cNvPr id="86" name="Picture 4"/>
              <p:cNvPicPr>
                <a:picLocks noChangeAspect="1" noChangeArrowheads="1"/>
              </p:cNvPicPr>
              <p:nvPr/>
            </p:nvPicPr>
            <p:blipFill>
              <a:blip r:embed="rId2" cstate="print"/>
              <a:srcRect/>
              <a:stretch>
                <a:fillRect/>
              </a:stretch>
            </p:blipFill>
            <p:spPr bwMode="auto">
              <a:xfrm>
                <a:off x="5293894" y="7669279"/>
                <a:ext cx="373063" cy="300556"/>
              </a:xfrm>
              <a:prstGeom prst="rect">
                <a:avLst/>
              </a:prstGeom>
              <a:noFill/>
              <a:ln w="9525">
                <a:noFill/>
                <a:miter lim="800000"/>
                <a:headEnd/>
                <a:tailEnd/>
              </a:ln>
            </p:spPr>
          </p:pic>
          <p:pic>
            <p:nvPicPr>
              <p:cNvPr id="87" name="Picture 5"/>
              <p:cNvPicPr>
                <a:picLocks noChangeAspect="1" noChangeArrowheads="1"/>
              </p:cNvPicPr>
              <p:nvPr/>
            </p:nvPicPr>
            <p:blipFill>
              <a:blip r:embed="rId3" cstate="print"/>
              <a:srcRect/>
              <a:stretch>
                <a:fillRect/>
              </a:stretch>
            </p:blipFill>
            <p:spPr bwMode="auto">
              <a:xfrm>
                <a:off x="5510462" y="7492600"/>
                <a:ext cx="149811" cy="347979"/>
              </a:xfrm>
              <a:prstGeom prst="rect">
                <a:avLst/>
              </a:prstGeom>
              <a:noFill/>
              <a:ln w="9525">
                <a:noFill/>
                <a:miter lim="800000"/>
                <a:headEnd/>
                <a:tailEnd/>
              </a:ln>
            </p:spPr>
          </p:pic>
        </p:grpSp>
        <p:pic>
          <p:nvPicPr>
            <p:cNvPr id="81" name="Picture 4" descr="C:\Users\0000131003\AppData\Local\Microsoft\Windows\Temporary Internet Files\Content.IE5\JKN32PXI\MCj04338690000[1].png"/>
            <p:cNvPicPr>
              <a:picLocks noChangeAspect="1" noChangeArrowheads="1"/>
            </p:cNvPicPr>
            <p:nvPr/>
          </p:nvPicPr>
          <p:blipFill>
            <a:blip r:embed="rId4" cstate="print"/>
            <a:srcRect/>
            <a:stretch>
              <a:fillRect/>
            </a:stretch>
          </p:blipFill>
          <p:spPr bwMode="auto">
            <a:xfrm>
              <a:off x="9660326" y="4579396"/>
              <a:ext cx="312579" cy="327760"/>
            </a:xfrm>
            <a:prstGeom prst="rect">
              <a:avLst/>
            </a:prstGeom>
            <a:noFill/>
            <a:ln w="9525">
              <a:noFill/>
              <a:miter lim="800000"/>
              <a:headEnd/>
              <a:tailEnd/>
            </a:ln>
          </p:spPr>
        </p:pic>
        <p:pic>
          <p:nvPicPr>
            <p:cNvPr id="82" name="Picture 4" descr="C:\Users\0000131003\AppData\Local\Microsoft\Windows\Temporary Internet Files\Content.IE5\JKN32PXI\MCj04338690000[1].png"/>
            <p:cNvPicPr>
              <a:picLocks noChangeAspect="1" noChangeArrowheads="1"/>
            </p:cNvPicPr>
            <p:nvPr/>
          </p:nvPicPr>
          <p:blipFill>
            <a:blip r:embed="rId4" cstate="print"/>
            <a:srcRect/>
            <a:stretch>
              <a:fillRect/>
            </a:stretch>
          </p:blipFill>
          <p:spPr bwMode="auto">
            <a:xfrm>
              <a:off x="9663767" y="5011444"/>
              <a:ext cx="312579" cy="327760"/>
            </a:xfrm>
            <a:prstGeom prst="rect">
              <a:avLst/>
            </a:prstGeom>
            <a:noFill/>
            <a:ln w="9525">
              <a:noFill/>
              <a:miter lim="800000"/>
              <a:headEnd/>
              <a:tailEnd/>
            </a:ln>
          </p:spPr>
        </p:pic>
        <p:cxnSp>
          <p:nvCxnSpPr>
            <p:cNvPr id="83" name="直線コネクタ 82"/>
            <p:cNvCxnSpPr>
              <a:stCxn id="86" idx="3"/>
              <a:endCxn id="81" idx="1"/>
            </p:cNvCxnSpPr>
            <p:nvPr/>
          </p:nvCxnSpPr>
          <p:spPr>
            <a:xfrm flipV="1">
              <a:off x="8176146" y="4743276"/>
              <a:ext cx="1484180" cy="258983"/>
            </a:xfrm>
            <a:prstGeom prst="line">
              <a:avLst/>
            </a:prstGeom>
            <a:ln w="25400">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a:stCxn id="86" idx="3"/>
              <a:endCxn id="82" idx="1"/>
            </p:cNvCxnSpPr>
            <p:nvPr/>
          </p:nvCxnSpPr>
          <p:spPr>
            <a:xfrm>
              <a:off x="8176146" y="5002259"/>
              <a:ext cx="1487621" cy="173065"/>
            </a:xfrm>
            <a:prstGeom prst="line">
              <a:avLst/>
            </a:prstGeom>
            <a:ln w="25400">
              <a:solidFill>
                <a:srgbClr val="00B050"/>
              </a:solidFill>
              <a:prstDash val="sysDot"/>
            </a:ln>
          </p:spPr>
          <p:style>
            <a:lnRef idx="1">
              <a:schemeClr val="accent1"/>
            </a:lnRef>
            <a:fillRef idx="0">
              <a:schemeClr val="accent1"/>
            </a:fillRef>
            <a:effectRef idx="0">
              <a:schemeClr val="accent1"/>
            </a:effectRef>
            <a:fontRef idx="minor">
              <a:schemeClr val="tx1"/>
            </a:fontRef>
          </p:style>
        </p:cxnSp>
        <p:sp>
          <p:nvSpPr>
            <p:cNvPr id="85" name="Rectangle 208"/>
            <p:cNvSpPr>
              <a:spLocks noChangeArrowheads="1"/>
            </p:cNvSpPr>
            <p:nvPr/>
          </p:nvSpPr>
          <p:spPr bwMode="auto">
            <a:xfrm>
              <a:off x="8176146" y="4558161"/>
              <a:ext cx="1457618" cy="276999"/>
            </a:xfrm>
            <a:prstGeom prst="rect">
              <a:avLst/>
            </a:prstGeom>
            <a:noFill/>
            <a:ln w="9525">
              <a:noFill/>
              <a:miter lim="800000"/>
              <a:headEnd/>
              <a:tailEnd/>
            </a:ln>
          </p:spPr>
          <p:txBody>
            <a:bodyPr wrap="square">
              <a:spAutoFit/>
            </a:bodyPr>
            <a:lstStyle/>
            <a:p>
              <a:pPr algn="ctr" defTabSz="914400" fontAlgn="base">
                <a:spcBef>
                  <a:spcPct val="0"/>
                </a:spcBef>
                <a:spcAft>
                  <a:spcPct val="0"/>
                </a:spcAft>
              </a:pPr>
              <a:r>
                <a:rPr kumimoji="0" lang="en-US" sz="1200" b="1" dirty="0">
                  <a:solidFill>
                    <a:srgbClr val="00B050"/>
                  </a:solidFill>
                  <a:latin typeface="Arial" charset="0"/>
                  <a:ea typeface="ＭＳ Ｐゴシック" pitchFamily="-96" charset="-128"/>
                </a:rPr>
                <a:t>LTE-Unlicensed</a:t>
              </a:r>
            </a:p>
          </p:txBody>
        </p:sp>
      </p:grpSp>
      <p:grpSp>
        <p:nvGrpSpPr>
          <p:cNvPr id="88" name="グループ化 87"/>
          <p:cNvGrpSpPr/>
          <p:nvPr/>
        </p:nvGrpSpPr>
        <p:grpSpPr>
          <a:xfrm>
            <a:off x="3170256" y="1850076"/>
            <a:ext cx="4446731" cy="808763"/>
            <a:chOff x="2837983" y="1279040"/>
            <a:chExt cx="4446731" cy="808763"/>
          </a:xfrm>
        </p:grpSpPr>
        <p:grpSp>
          <p:nvGrpSpPr>
            <p:cNvPr id="89" name="グループ化 88"/>
            <p:cNvGrpSpPr>
              <a:grpSpLocks/>
            </p:cNvGrpSpPr>
            <p:nvPr/>
          </p:nvGrpSpPr>
          <p:grpSpPr bwMode="auto">
            <a:xfrm>
              <a:off x="3942110" y="1413570"/>
              <a:ext cx="414791" cy="486519"/>
              <a:chOff x="5293894" y="7492600"/>
              <a:chExt cx="373063" cy="477235"/>
            </a:xfrm>
          </p:grpSpPr>
          <p:pic>
            <p:nvPicPr>
              <p:cNvPr id="98" name="Picture 4"/>
              <p:cNvPicPr>
                <a:picLocks noChangeAspect="1" noChangeArrowheads="1"/>
              </p:cNvPicPr>
              <p:nvPr/>
            </p:nvPicPr>
            <p:blipFill>
              <a:blip r:embed="rId2" cstate="print"/>
              <a:srcRect/>
              <a:stretch>
                <a:fillRect/>
              </a:stretch>
            </p:blipFill>
            <p:spPr bwMode="auto">
              <a:xfrm>
                <a:off x="5293894" y="7669279"/>
                <a:ext cx="373063" cy="300556"/>
              </a:xfrm>
              <a:prstGeom prst="rect">
                <a:avLst/>
              </a:prstGeom>
              <a:noFill/>
              <a:ln w="9525">
                <a:noFill/>
                <a:miter lim="800000"/>
                <a:headEnd/>
                <a:tailEnd/>
              </a:ln>
            </p:spPr>
          </p:pic>
          <p:pic>
            <p:nvPicPr>
              <p:cNvPr id="99" name="Picture 5"/>
              <p:cNvPicPr>
                <a:picLocks noChangeAspect="1" noChangeArrowheads="1"/>
              </p:cNvPicPr>
              <p:nvPr/>
            </p:nvPicPr>
            <p:blipFill>
              <a:blip r:embed="rId3" cstate="print"/>
              <a:srcRect/>
              <a:stretch>
                <a:fillRect/>
              </a:stretch>
            </p:blipFill>
            <p:spPr bwMode="auto">
              <a:xfrm>
                <a:off x="5510462" y="7492600"/>
                <a:ext cx="149811" cy="347979"/>
              </a:xfrm>
              <a:prstGeom prst="rect">
                <a:avLst/>
              </a:prstGeom>
              <a:noFill/>
              <a:ln w="9525">
                <a:noFill/>
                <a:miter lim="800000"/>
                <a:headEnd/>
                <a:tailEnd/>
              </a:ln>
            </p:spPr>
          </p:pic>
        </p:grpSp>
        <p:sp>
          <p:nvSpPr>
            <p:cNvPr id="91" name="テキスト ボックス 90"/>
            <p:cNvSpPr txBox="1"/>
            <p:nvPr/>
          </p:nvSpPr>
          <p:spPr>
            <a:xfrm>
              <a:off x="2837983" y="1402823"/>
              <a:ext cx="1428204" cy="461665"/>
            </a:xfrm>
            <a:prstGeom prst="rect">
              <a:avLst/>
            </a:prstGeom>
            <a:noFill/>
          </p:spPr>
          <p:txBody>
            <a:bodyPr wrap="square" rtlCol="0">
              <a:spAutoFit/>
            </a:bodyPr>
            <a:lstStyle/>
            <a:p>
              <a:pPr algn="ctr"/>
              <a:r>
                <a:rPr lang="en-US" altLang="ja-JP" sz="1200" b="1" dirty="0" smtClean="0">
                  <a:solidFill>
                    <a:schemeClr val="tx1"/>
                  </a:solidFill>
                </a:rPr>
                <a:t>Master Device</a:t>
              </a:r>
            </a:p>
            <a:p>
              <a:pPr algn="ctr"/>
              <a:r>
                <a:rPr kumimoji="1" lang="en-US" altLang="ja-JP" sz="1200" b="1" dirty="0" smtClean="0">
                  <a:solidFill>
                    <a:schemeClr val="tx1"/>
                  </a:solidFill>
                </a:rPr>
                <a:t>(</a:t>
              </a:r>
              <a:r>
                <a:rPr lang="en-US" altLang="ja-JP" sz="1200" b="1" dirty="0" smtClean="0">
                  <a:solidFill>
                    <a:schemeClr val="tx1"/>
                  </a:solidFill>
                </a:rPr>
                <a:t>AP</a:t>
              </a:r>
              <a:r>
                <a:rPr kumimoji="1" lang="en-US" altLang="ja-JP" sz="1200" b="1" dirty="0" smtClean="0">
                  <a:solidFill>
                    <a:schemeClr val="tx1"/>
                  </a:solidFill>
                </a:rPr>
                <a:t>)</a:t>
              </a:r>
            </a:p>
          </p:txBody>
        </p:sp>
        <p:sp>
          <p:nvSpPr>
            <p:cNvPr id="92" name="テキスト ボックス 91"/>
            <p:cNvSpPr txBox="1"/>
            <p:nvPr/>
          </p:nvSpPr>
          <p:spPr>
            <a:xfrm>
              <a:off x="6032216" y="1520025"/>
              <a:ext cx="1252498" cy="461665"/>
            </a:xfrm>
            <a:prstGeom prst="rect">
              <a:avLst/>
            </a:prstGeom>
            <a:noFill/>
          </p:spPr>
          <p:txBody>
            <a:bodyPr wrap="square" rtlCol="0">
              <a:spAutoFit/>
            </a:bodyPr>
            <a:lstStyle/>
            <a:p>
              <a:pPr algn="ctr"/>
              <a:r>
                <a:rPr lang="en-US" altLang="ja-JP" sz="1200" b="1" dirty="0" smtClean="0">
                  <a:solidFill>
                    <a:schemeClr val="tx1"/>
                  </a:solidFill>
                </a:rPr>
                <a:t>Slave Device</a:t>
              </a:r>
            </a:p>
            <a:p>
              <a:pPr algn="ctr"/>
              <a:r>
                <a:rPr kumimoji="1" lang="en-US" altLang="ja-JP" sz="1200" b="1" dirty="0" smtClean="0">
                  <a:solidFill>
                    <a:schemeClr val="tx1"/>
                  </a:solidFill>
                </a:rPr>
                <a:t>(</a:t>
              </a:r>
              <a:r>
                <a:rPr lang="en-US" altLang="ja-JP" sz="1200" b="1" dirty="0" smtClean="0">
                  <a:solidFill>
                    <a:schemeClr val="tx1"/>
                  </a:solidFill>
                </a:rPr>
                <a:t>Terminal</a:t>
              </a:r>
              <a:r>
                <a:rPr kumimoji="1" lang="en-US" altLang="ja-JP" sz="1200" b="1" dirty="0" smtClean="0">
                  <a:solidFill>
                    <a:schemeClr val="tx1"/>
                  </a:solidFill>
                </a:rPr>
                <a:t>)</a:t>
              </a:r>
            </a:p>
          </p:txBody>
        </p:sp>
        <p:pic>
          <p:nvPicPr>
            <p:cNvPr id="93" name="Picture 4" descr="C:\Users\0000131003\AppData\Local\Microsoft\Windows\Temporary Internet Files\Content.IE5\JKN32PXI\MCj04338690000[1].png"/>
            <p:cNvPicPr>
              <a:picLocks noChangeAspect="1" noChangeArrowheads="1"/>
            </p:cNvPicPr>
            <p:nvPr/>
          </p:nvPicPr>
          <p:blipFill>
            <a:blip r:embed="rId4" cstate="print"/>
            <a:srcRect/>
            <a:stretch>
              <a:fillRect/>
            </a:stretch>
          </p:blipFill>
          <p:spPr bwMode="auto">
            <a:xfrm>
              <a:off x="5833650" y="1327995"/>
              <a:ext cx="312579" cy="327760"/>
            </a:xfrm>
            <a:prstGeom prst="rect">
              <a:avLst/>
            </a:prstGeom>
            <a:noFill/>
            <a:ln w="9525">
              <a:noFill/>
              <a:miter lim="800000"/>
              <a:headEnd/>
              <a:tailEnd/>
            </a:ln>
          </p:spPr>
        </p:pic>
        <p:pic>
          <p:nvPicPr>
            <p:cNvPr id="94" name="Picture 4" descr="C:\Users\0000131003\AppData\Local\Microsoft\Windows\Temporary Internet Files\Content.IE5\JKN32PXI\MCj04338690000[1].png"/>
            <p:cNvPicPr>
              <a:picLocks noChangeAspect="1" noChangeArrowheads="1"/>
            </p:cNvPicPr>
            <p:nvPr/>
          </p:nvPicPr>
          <p:blipFill>
            <a:blip r:embed="rId4" cstate="print"/>
            <a:srcRect/>
            <a:stretch>
              <a:fillRect/>
            </a:stretch>
          </p:blipFill>
          <p:spPr bwMode="auto">
            <a:xfrm>
              <a:off x="5837091" y="1760043"/>
              <a:ext cx="312579" cy="327760"/>
            </a:xfrm>
            <a:prstGeom prst="rect">
              <a:avLst/>
            </a:prstGeom>
            <a:noFill/>
            <a:ln w="9525">
              <a:noFill/>
              <a:miter lim="800000"/>
              <a:headEnd/>
              <a:tailEnd/>
            </a:ln>
          </p:spPr>
        </p:pic>
        <p:cxnSp>
          <p:nvCxnSpPr>
            <p:cNvPr id="95" name="直線コネクタ 94"/>
            <p:cNvCxnSpPr>
              <a:stCxn id="98" idx="3"/>
              <a:endCxn id="93" idx="1"/>
            </p:cNvCxnSpPr>
            <p:nvPr/>
          </p:nvCxnSpPr>
          <p:spPr>
            <a:xfrm flipV="1">
              <a:off x="4356901" y="1491875"/>
              <a:ext cx="1476749" cy="255013"/>
            </a:xfrm>
            <a:prstGeom prst="line">
              <a:avLst/>
            </a:prstGeom>
            <a:ln w="25400">
              <a:solidFill>
                <a:srgbClr val="FFC000"/>
              </a:solidFill>
              <a:prstDash val="sysDot"/>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a:stCxn id="98" idx="3"/>
              <a:endCxn id="94" idx="1"/>
            </p:cNvCxnSpPr>
            <p:nvPr/>
          </p:nvCxnSpPr>
          <p:spPr>
            <a:xfrm>
              <a:off x="4356901" y="1746888"/>
              <a:ext cx="1480190" cy="177035"/>
            </a:xfrm>
            <a:prstGeom prst="line">
              <a:avLst/>
            </a:prstGeom>
            <a:ln w="25400">
              <a:solidFill>
                <a:srgbClr val="FFC000"/>
              </a:solidFill>
              <a:prstDash val="sysDot"/>
            </a:ln>
          </p:spPr>
          <p:style>
            <a:lnRef idx="1">
              <a:schemeClr val="accent1"/>
            </a:lnRef>
            <a:fillRef idx="0">
              <a:schemeClr val="accent1"/>
            </a:fillRef>
            <a:effectRef idx="0">
              <a:schemeClr val="accent1"/>
            </a:effectRef>
            <a:fontRef idx="minor">
              <a:schemeClr val="tx1"/>
            </a:fontRef>
          </p:style>
        </p:cxnSp>
        <p:sp>
          <p:nvSpPr>
            <p:cNvPr id="97" name="Rectangle 208"/>
            <p:cNvSpPr>
              <a:spLocks noChangeArrowheads="1"/>
            </p:cNvSpPr>
            <p:nvPr/>
          </p:nvSpPr>
          <p:spPr bwMode="auto">
            <a:xfrm>
              <a:off x="4266187" y="1279040"/>
              <a:ext cx="1332108" cy="276999"/>
            </a:xfrm>
            <a:prstGeom prst="rect">
              <a:avLst/>
            </a:prstGeom>
            <a:noFill/>
            <a:ln w="9525">
              <a:noFill/>
              <a:miter lim="800000"/>
              <a:headEnd/>
              <a:tailEnd/>
            </a:ln>
          </p:spPr>
          <p:txBody>
            <a:bodyPr wrap="square">
              <a:spAutoFit/>
            </a:bodyPr>
            <a:lstStyle/>
            <a:p>
              <a:pPr algn="ctr" defTabSz="914400" fontAlgn="base">
                <a:spcBef>
                  <a:spcPct val="0"/>
                </a:spcBef>
                <a:spcAft>
                  <a:spcPct val="0"/>
                </a:spcAft>
              </a:pPr>
              <a:r>
                <a:rPr kumimoji="0" lang="en-US" sz="1200" b="1" dirty="0" smtClean="0">
                  <a:solidFill>
                    <a:srgbClr val="FFC000"/>
                  </a:solidFill>
                  <a:latin typeface="Arial" charset="0"/>
                  <a:ea typeface="ＭＳ Ｐゴシック" pitchFamily="-96" charset="-128"/>
                </a:rPr>
                <a:t>IEEE 802.15.4m</a:t>
              </a:r>
              <a:endParaRPr kumimoji="0" lang="en-US" sz="1200" b="1" dirty="0">
                <a:solidFill>
                  <a:srgbClr val="FFC000"/>
                </a:solidFill>
                <a:latin typeface="Arial" charset="0"/>
                <a:ea typeface="ＭＳ Ｐゴシック" pitchFamily="-96" charset="-128"/>
              </a:endParaRPr>
            </a:p>
          </p:txBody>
        </p:sp>
      </p:grpSp>
      <p:grpSp>
        <p:nvGrpSpPr>
          <p:cNvPr id="100" name="グループ化 99"/>
          <p:cNvGrpSpPr/>
          <p:nvPr/>
        </p:nvGrpSpPr>
        <p:grpSpPr>
          <a:xfrm>
            <a:off x="4882861" y="5751114"/>
            <a:ext cx="3804581" cy="1007315"/>
            <a:chOff x="3397154" y="5483225"/>
            <a:chExt cx="3804581" cy="1007315"/>
          </a:xfrm>
        </p:grpSpPr>
        <p:grpSp>
          <p:nvGrpSpPr>
            <p:cNvPr id="101" name="グループ化 100"/>
            <p:cNvGrpSpPr>
              <a:grpSpLocks/>
            </p:cNvGrpSpPr>
            <p:nvPr/>
          </p:nvGrpSpPr>
          <p:grpSpPr bwMode="auto">
            <a:xfrm>
              <a:off x="3928184" y="5596325"/>
              <a:ext cx="414791" cy="486519"/>
              <a:chOff x="5293894" y="7492600"/>
              <a:chExt cx="373063" cy="477235"/>
            </a:xfrm>
          </p:grpSpPr>
          <p:pic>
            <p:nvPicPr>
              <p:cNvPr id="110" name="Picture 4"/>
              <p:cNvPicPr>
                <a:picLocks noChangeAspect="1" noChangeArrowheads="1"/>
              </p:cNvPicPr>
              <p:nvPr/>
            </p:nvPicPr>
            <p:blipFill>
              <a:blip r:embed="rId2" cstate="print"/>
              <a:srcRect/>
              <a:stretch>
                <a:fillRect/>
              </a:stretch>
            </p:blipFill>
            <p:spPr bwMode="auto">
              <a:xfrm>
                <a:off x="5293894" y="7669279"/>
                <a:ext cx="373063" cy="300556"/>
              </a:xfrm>
              <a:prstGeom prst="rect">
                <a:avLst/>
              </a:prstGeom>
              <a:noFill/>
              <a:ln w="9525">
                <a:noFill/>
                <a:miter lim="800000"/>
                <a:headEnd/>
                <a:tailEnd/>
              </a:ln>
            </p:spPr>
          </p:pic>
          <p:pic>
            <p:nvPicPr>
              <p:cNvPr id="111" name="Picture 5"/>
              <p:cNvPicPr>
                <a:picLocks noChangeAspect="1" noChangeArrowheads="1"/>
              </p:cNvPicPr>
              <p:nvPr/>
            </p:nvPicPr>
            <p:blipFill>
              <a:blip r:embed="rId3" cstate="print"/>
              <a:srcRect/>
              <a:stretch>
                <a:fillRect/>
              </a:stretch>
            </p:blipFill>
            <p:spPr bwMode="auto">
              <a:xfrm>
                <a:off x="5510462" y="7492600"/>
                <a:ext cx="149811" cy="347979"/>
              </a:xfrm>
              <a:prstGeom prst="rect">
                <a:avLst/>
              </a:prstGeom>
              <a:noFill/>
              <a:ln w="9525">
                <a:noFill/>
                <a:miter lim="800000"/>
                <a:headEnd/>
                <a:tailEnd/>
              </a:ln>
            </p:spPr>
          </p:pic>
        </p:grpSp>
        <p:sp>
          <p:nvSpPr>
            <p:cNvPr id="103" name="テキスト ボックス 102"/>
            <p:cNvSpPr txBox="1"/>
            <p:nvPr/>
          </p:nvSpPr>
          <p:spPr>
            <a:xfrm>
              <a:off x="3397154" y="6028875"/>
              <a:ext cx="1428204" cy="461665"/>
            </a:xfrm>
            <a:prstGeom prst="rect">
              <a:avLst/>
            </a:prstGeom>
            <a:noFill/>
          </p:spPr>
          <p:txBody>
            <a:bodyPr wrap="square" rtlCol="0">
              <a:spAutoFit/>
            </a:bodyPr>
            <a:lstStyle/>
            <a:p>
              <a:pPr algn="ctr"/>
              <a:r>
                <a:rPr lang="en-US" altLang="ja-JP" sz="1200" b="1" dirty="0" smtClean="0">
                  <a:solidFill>
                    <a:schemeClr val="tx1"/>
                  </a:solidFill>
                </a:rPr>
                <a:t>Master Device</a:t>
              </a:r>
            </a:p>
            <a:p>
              <a:pPr algn="ctr"/>
              <a:r>
                <a:rPr kumimoji="1" lang="en-US" altLang="ja-JP" sz="1200" b="1" dirty="0" smtClean="0">
                  <a:solidFill>
                    <a:schemeClr val="tx1"/>
                  </a:solidFill>
                </a:rPr>
                <a:t>(</a:t>
              </a:r>
              <a:r>
                <a:rPr lang="en-US" altLang="ja-JP" sz="1200" b="1" dirty="0" smtClean="0">
                  <a:solidFill>
                    <a:schemeClr val="tx1"/>
                  </a:solidFill>
                </a:rPr>
                <a:t>AP</a:t>
              </a:r>
              <a:r>
                <a:rPr kumimoji="1" lang="en-US" altLang="ja-JP" sz="1200" b="1" dirty="0" smtClean="0">
                  <a:solidFill>
                    <a:schemeClr val="tx1"/>
                  </a:solidFill>
                </a:rPr>
                <a:t>)</a:t>
              </a:r>
            </a:p>
          </p:txBody>
        </p:sp>
        <p:sp>
          <p:nvSpPr>
            <p:cNvPr id="104" name="テキスト ボックス 103"/>
            <p:cNvSpPr txBox="1"/>
            <p:nvPr/>
          </p:nvSpPr>
          <p:spPr>
            <a:xfrm>
              <a:off x="5949237" y="5724210"/>
              <a:ext cx="1252498" cy="461665"/>
            </a:xfrm>
            <a:prstGeom prst="rect">
              <a:avLst/>
            </a:prstGeom>
            <a:noFill/>
          </p:spPr>
          <p:txBody>
            <a:bodyPr wrap="square" rtlCol="0">
              <a:spAutoFit/>
            </a:bodyPr>
            <a:lstStyle/>
            <a:p>
              <a:pPr algn="ctr"/>
              <a:r>
                <a:rPr lang="en-US" altLang="ja-JP" sz="1200" b="1" dirty="0" smtClean="0">
                  <a:solidFill>
                    <a:schemeClr val="tx1"/>
                  </a:solidFill>
                </a:rPr>
                <a:t>Slave Device</a:t>
              </a:r>
            </a:p>
            <a:p>
              <a:pPr algn="ctr"/>
              <a:r>
                <a:rPr kumimoji="1" lang="en-US" altLang="ja-JP" sz="1200" b="1" dirty="0" smtClean="0">
                  <a:solidFill>
                    <a:schemeClr val="tx1"/>
                  </a:solidFill>
                </a:rPr>
                <a:t>(</a:t>
              </a:r>
              <a:r>
                <a:rPr lang="en-US" altLang="ja-JP" sz="1200" b="1" dirty="0" smtClean="0">
                  <a:solidFill>
                    <a:schemeClr val="tx1"/>
                  </a:solidFill>
                </a:rPr>
                <a:t>Terminal</a:t>
              </a:r>
              <a:r>
                <a:rPr kumimoji="1" lang="en-US" altLang="ja-JP" sz="1200" b="1" dirty="0" smtClean="0">
                  <a:solidFill>
                    <a:schemeClr val="tx1"/>
                  </a:solidFill>
                </a:rPr>
                <a:t>)</a:t>
              </a:r>
            </a:p>
          </p:txBody>
        </p:sp>
        <p:pic>
          <p:nvPicPr>
            <p:cNvPr id="105" name="Picture 4" descr="C:\Users\0000131003\AppData\Local\Microsoft\Windows\Temporary Internet Files\Content.IE5\JKN32PXI\MCj04338690000[1].png"/>
            <p:cNvPicPr>
              <a:picLocks noChangeAspect="1" noChangeArrowheads="1"/>
            </p:cNvPicPr>
            <p:nvPr/>
          </p:nvPicPr>
          <p:blipFill>
            <a:blip r:embed="rId4" cstate="print"/>
            <a:srcRect/>
            <a:stretch>
              <a:fillRect/>
            </a:stretch>
          </p:blipFill>
          <p:spPr bwMode="auto">
            <a:xfrm>
              <a:off x="5750671" y="5532180"/>
              <a:ext cx="312579" cy="327760"/>
            </a:xfrm>
            <a:prstGeom prst="rect">
              <a:avLst/>
            </a:prstGeom>
            <a:noFill/>
            <a:ln w="9525">
              <a:noFill/>
              <a:miter lim="800000"/>
              <a:headEnd/>
              <a:tailEnd/>
            </a:ln>
          </p:spPr>
        </p:pic>
        <p:pic>
          <p:nvPicPr>
            <p:cNvPr id="106" name="Picture 4" descr="C:\Users\0000131003\AppData\Local\Microsoft\Windows\Temporary Internet Files\Content.IE5\JKN32PXI\MCj04338690000[1].png"/>
            <p:cNvPicPr>
              <a:picLocks noChangeAspect="1" noChangeArrowheads="1"/>
            </p:cNvPicPr>
            <p:nvPr/>
          </p:nvPicPr>
          <p:blipFill>
            <a:blip r:embed="rId4" cstate="print"/>
            <a:srcRect/>
            <a:stretch>
              <a:fillRect/>
            </a:stretch>
          </p:blipFill>
          <p:spPr bwMode="auto">
            <a:xfrm>
              <a:off x="5754112" y="5964228"/>
              <a:ext cx="312579" cy="327760"/>
            </a:xfrm>
            <a:prstGeom prst="rect">
              <a:avLst/>
            </a:prstGeom>
            <a:noFill/>
            <a:ln w="9525">
              <a:noFill/>
              <a:miter lim="800000"/>
              <a:headEnd/>
              <a:tailEnd/>
            </a:ln>
          </p:spPr>
        </p:pic>
        <p:cxnSp>
          <p:nvCxnSpPr>
            <p:cNvPr id="107" name="直線コネクタ 106"/>
            <p:cNvCxnSpPr>
              <a:stCxn id="110" idx="3"/>
              <a:endCxn id="105" idx="1"/>
            </p:cNvCxnSpPr>
            <p:nvPr/>
          </p:nvCxnSpPr>
          <p:spPr>
            <a:xfrm flipV="1">
              <a:off x="4342975" y="5696060"/>
              <a:ext cx="1407696" cy="233583"/>
            </a:xfrm>
            <a:prstGeom prst="line">
              <a:avLst/>
            </a:prstGeom>
            <a:ln w="2540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a:stCxn id="110" idx="3"/>
              <a:endCxn id="106" idx="1"/>
            </p:cNvCxnSpPr>
            <p:nvPr/>
          </p:nvCxnSpPr>
          <p:spPr>
            <a:xfrm>
              <a:off x="4342975" y="5929643"/>
              <a:ext cx="1411137" cy="198465"/>
            </a:xfrm>
            <a:prstGeom prst="line">
              <a:avLst/>
            </a:prstGeom>
            <a:ln w="2540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109" name="Rectangle 208"/>
            <p:cNvSpPr>
              <a:spLocks noChangeArrowheads="1"/>
            </p:cNvSpPr>
            <p:nvPr/>
          </p:nvSpPr>
          <p:spPr bwMode="auto">
            <a:xfrm>
              <a:off x="4346762" y="5483225"/>
              <a:ext cx="1168553" cy="276999"/>
            </a:xfrm>
            <a:prstGeom prst="rect">
              <a:avLst/>
            </a:prstGeom>
            <a:noFill/>
            <a:ln w="9525">
              <a:noFill/>
              <a:miter lim="800000"/>
              <a:headEnd/>
              <a:tailEnd/>
            </a:ln>
          </p:spPr>
          <p:txBody>
            <a:bodyPr wrap="square">
              <a:spAutoFit/>
            </a:bodyPr>
            <a:lstStyle/>
            <a:p>
              <a:pPr algn="ctr" defTabSz="914400" fontAlgn="base">
                <a:spcBef>
                  <a:spcPct val="0"/>
                </a:spcBef>
                <a:spcAft>
                  <a:spcPct val="0"/>
                </a:spcAft>
              </a:pPr>
              <a:r>
                <a:rPr kumimoji="0" lang="en-US" sz="1200" b="1" dirty="0">
                  <a:solidFill>
                    <a:schemeClr val="tx2"/>
                  </a:solidFill>
                  <a:latin typeface="Arial" charset="0"/>
                  <a:ea typeface="ＭＳ Ｐゴシック" pitchFamily="-96" charset="-128"/>
                </a:rPr>
                <a:t>weightless</a:t>
              </a:r>
            </a:p>
          </p:txBody>
        </p:sp>
      </p:grpSp>
      <p:grpSp>
        <p:nvGrpSpPr>
          <p:cNvPr id="114" name="グループ化 113"/>
          <p:cNvGrpSpPr/>
          <p:nvPr/>
        </p:nvGrpSpPr>
        <p:grpSpPr>
          <a:xfrm>
            <a:off x="1260536" y="2471125"/>
            <a:ext cx="4479636" cy="3573205"/>
            <a:chOff x="3096608" y="2064479"/>
            <a:chExt cx="4479636" cy="3573205"/>
          </a:xfrm>
        </p:grpSpPr>
        <p:sp>
          <p:nvSpPr>
            <p:cNvPr id="116" name="Rectangle 208"/>
            <p:cNvSpPr>
              <a:spLocks noChangeArrowheads="1"/>
            </p:cNvSpPr>
            <p:nvPr/>
          </p:nvSpPr>
          <p:spPr bwMode="auto">
            <a:xfrm>
              <a:off x="3096608" y="4541443"/>
              <a:ext cx="1433912" cy="461665"/>
            </a:xfrm>
            <a:prstGeom prst="rect">
              <a:avLst/>
            </a:prstGeom>
            <a:noFill/>
            <a:ln w="9525">
              <a:noFill/>
              <a:miter lim="800000"/>
              <a:headEnd/>
              <a:tailEnd/>
            </a:ln>
          </p:spPr>
          <p:txBody>
            <a:bodyPr wrap="square">
              <a:spAutoFit/>
            </a:bodyPr>
            <a:lstStyle/>
            <a:p>
              <a:pPr algn="ctr" defTabSz="914400" fontAlgn="base">
                <a:spcBef>
                  <a:spcPct val="0"/>
                </a:spcBef>
                <a:spcAft>
                  <a:spcPct val="0"/>
                </a:spcAft>
              </a:pPr>
              <a:r>
                <a:rPr kumimoji="0" lang="en-US" sz="1200" b="1" dirty="0" smtClean="0">
                  <a:solidFill>
                    <a:srgbClr val="0070C0"/>
                  </a:solidFill>
                  <a:latin typeface="Arial" charset="0"/>
                  <a:ea typeface="ＭＳ Ｐゴシック" pitchFamily="-96" charset="-128"/>
                </a:rPr>
                <a:t>IEEE 802.19.1</a:t>
              </a:r>
            </a:p>
            <a:p>
              <a:pPr algn="ctr" defTabSz="914400" fontAlgn="base">
                <a:spcBef>
                  <a:spcPct val="0"/>
                </a:spcBef>
                <a:spcAft>
                  <a:spcPct val="0"/>
                </a:spcAft>
              </a:pPr>
              <a:r>
                <a:rPr lang="en-US" sz="1200" b="1" dirty="0" smtClean="0">
                  <a:solidFill>
                    <a:srgbClr val="0070C0"/>
                  </a:solidFill>
                  <a:latin typeface="Arial" charset="0"/>
                  <a:ea typeface="ＭＳ Ｐゴシック" pitchFamily="-96" charset="-128"/>
                </a:rPr>
                <a:t>system</a:t>
              </a:r>
              <a:endParaRPr kumimoji="0" lang="en-US" sz="1200" b="1" dirty="0">
                <a:solidFill>
                  <a:srgbClr val="0070C0"/>
                </a:solidFill>
                <a:latin typeface="Arial" charset="0"/>
                <a:ea typeface="ＭＳ Ｐゴシック" pitchFamily="-96" charset="-128"/>
              </a:endParaRPr>
            </a:p>
          </p:txBody>
        </p:sp>
        <p:pic>
          <p:nvPicPr>
            <p:cNvPr id="119" name="Picture 4" descr="C:\Users\0000112001\AppData\Local\Microsoft\Windows\Temporary Internet Files\Content.IE5\YHMI7E6K\MC900428971[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57902" y="3821363"/>
              <a:ext cx="511324" cy="720080"/>
            </a:xfrm>
            <a:prstGeom prst="rect">
              <a:avLst/>
            </a:prstGeom>
            <a:noFill/>
            <a:extLst>
              <a:ext uri="{909E8E84-426E-40DD-AFC4-6F175D3DCCD1}">
                <a14:hiddenFill xmlns:a14="http://schemas.microsoft.com/office/drawing/2010/main">
                  <a:solidFill>
                    <a:srgbClr val="FFFFFF"/>
                  </a:solidFill>
                </a14:hiddenFill>
              </a:ext>
            </a:extLst>
          </p:spPr>
        </p:pic>
        <p:cxnSp>
          <p:nvCxnSpPr>
            <p:cNvPr id="118" name="直線コネクタ 117"/>
            <p:cNvCxnSpPr>
              <a:stCxn id="119" idx="3"/>
              <a:endCxn id="86" idx="0"/>
            </p:cNvCxnSpPr>
            <p:nvPr/>
          </p:nvCxnSpPr>
          <p:spPr>
            <a:xfrm>
              <a:off x="4069226" y="4181403"/>
              <a:ext cx="3507018" cy="235236"/>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a:stCxn id="119" idx="3"/>
              <a:endCxn id="123" idx="2"/>
            </p:cNvCxnSpPr>
            <p:nvPr/>
          </p:nvCxnSpPr>
          <p:spPr>
            <a:xfrm flipV="1">
              <a:off x="4069226" y="3334487"/>
              <a:ext cx="2834035" cy="846916"/>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a:stCxn id="119" idx="3"/>
              <a:endCxn id="98" idx="2"/>
            </p:cNvCxnSpPr>
            <p:nvPr/>
          </p:nvCxnSpPr>
          <p:spPr>
            <a:xfrm flipV="1">
              <a:off x="4069226" y="2064479"/>
              <a:ext cx="2248625" cy="2116924"/>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a:stCxn id="119" idx="3"/>
              <a:endCxn id="110" idx="0"/>
            </p:cNvCxnSpPr>
            <p:nvPr/>
          </p:nvCxnSpPr>
          <p:spPr>
            <a:xfrm>
              <a:off x="4069226" y="4181403"/>
              <a:ext cx="3388133" cy="1456281"/>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151" name="グループ化 150"/>
          <p:cNvGrpSpPr/>
          <p:nvPr/>
        </p:nvGrpSpPr>
        <p:grpSpPr>
          <a:xfrm>
            <a:off x="4054618" y="2794903"/>
            <a:ext cx="4724254" cy="1288425"/>
            <a:chOff x="4639658" y="2430449"/>
            <a:chExt cx="4724254" cy="1288425"/>
          </a:xfrm>
        </p:grpSpPr>
        <p:sp>
          <p:nvSpPr>
            <p:cNvPr id="65" name="テキスト ボックス 64"/>
            <p:cNvSpPr txBox="1"/>
            <p:nvPr/>
          </p:nvSpPr>
          <p:spPr>
            <a:xfrm>
              <a:off x="5762734" y="3257209"/>
              <a:ext cx="1428204" cy="461665"/>
            </a:xfrm>
            <a:prstGeom prst="rect">
              <a:avLst/>
            </a:prstGeom>
            <a:noFill/>
          </p:spPr>
          <p:txBody>
            <a:bodyPr wrap="square" rtlCol="0">
              <a:spAutoFit/>
            </a:bodyPr>
            <a:lstStyle/>
            <a:p>
              <a:pPr algn="ctr"/>
              <a:r>
                <a:rPr lang="en-US" altLang="ja-JP" sz="1200" b="1" dirty="0" smtClean="0">
                  <a:solidFill>
                    <a:schemeClr val="tx1"/>
                  </a:solidFill>
                </a:rPr>
                <a:t>Master Device</a:t>
              </a:r>
            </a:p>
            <a:p>
              <a:pPr algn="ctr"/>
              <a:r>
                <a:rPr kumimoji="1" lang="en-US" altLang="ja-JP" sz="1200" b="1" dirty="0" smtClean="0">
                  <a:solidFill>
                    <a:schemeClr val="tx1"/>
                  </a:solidFill>
                </a:rPr>
                <a:t>(</a:t>
              </a:r>
              <a:r>
                <a:rPr lang="en-US" altLang="ja-JP" sz="1200" b="1" dirty="0" smtClean="0">
                  <a:solidFill>
                    <a:schemeClr val="tx1"/>
                  </a:solidFill>
                </a:rPr>
                <a:t>AP</a:t>
              </a:r>
              <a:r>
                <a:rPr kumimoji="1" lang="en-US" altLang="ja-JP" sz="1200" b="1" dirty="0" smtClean="0">
                  <a:solidFill>
                    <a:schemeClr val="tx1"/>
                  </a:solidFill>
                </a:rPr>
                <a:t>)</a:t>
              </a:r>
            </a:p>
          </p:txBody>
        </p:sp>
        <p:sp>
          <p:nvSpPr>
            <p:cNvPr id="66" name="テキスト ボックス 65"/>
            <p:cNvSpPr txBox="1"/>
            <p:nvPr/>
          </p:nvSpPr>
          <p:spPr>
            <a:xfrm>
              <a:off x="8111414" y="2862497"/>
              <a:ext cx="1252498" cy="461665"/>
            </a:xfrm>
            <a:prstGeom prst="rect">
              <a:avLst/>
            </a:prstGeom>
            <a:noFill/>
          </p:spPr>
          <p:txBody>
            <a:bodyPr wrap="square" rtlCol="0">
              <a:spAutoFit/>
            </a:bodyPr>
            <a:lstStyle/>
            <a:p>
              <a:pPr algn="ctr"/>
              <a:r>
                <a:rPr lang="en-US" altLang="ja-JP" sz="1200" b="1" dirty="0" smtClean="0">
                  <a:solidFill>
                    <a:schemeClr val="tx1"/>
                  </a:solidFill>
                </a:rPr>
                <a:t>Slave Device</a:t>
              </a:r>
            </a:p>
            <a:p>
              <a:pPr algn="ctr"/>
              <a:r>
                <a:rPr kumimoji="1" lang="en-US" altLang="ja-JP" sz="1200" b="1" dirty="0" smtClean="0">
                  <a:solidFill>
                    <a:schemeClr val="tx1"/>
                  </a:solidFill>
                </a:rPr>
                <a:t>(</a:t>
              </a:r>
              <a:r>
                <a:rPr lang="en-US" altLang="ja-JP" sz="1200" b="1" dirty="0" smtClean="0">
                  <a:solidFill>
                    <a:schemeClr val="tx1"/>
                  </a:solidFill>
                </a:rPr>
                <a:t>Terminal</a:t>
              </a:r>
              <a:r>
                <a:rPr kumimoji="1" lang="en-US" altLang="ja-JP" sz="1200" b="1" dirty="0" smtClean="0">
                  <a:solidFill>
                    <a:schemeClr val="tx1"/>
                  </a:solidFill>
                </a:rPr>
                <a:t>)</a:t>
              </a:r>
            </a:p>
          </p:txBody>
        </p:sp>
        <p:grpSp>
          <p:nvGrpSpPr>
            <p:cNvPr id="67" name="グループ化 66"/>
            <p:cNvGrpSpPr>
              <a:grpSpLocks/>
            </p:cNvGrpSpPr>
            <p:nvPr/>
          </p:nvGrpSpPr>
          <p:grpSpPr bwMode="auto">
            <a:xfrm>
              <a:off x="6288039" y="2800615"/>
              <a:ext cx="414791" cy="486519"/>
              <a:chOff x="5293894" y="7492600"/>
              <a:chExt cx="373063" cy="477235"/>
            </a:xfrm>
          </p:grpSpPr>
          <p:pic>
            <p:nvPicPr>
              <p:cNvPr id="68" name="Picture 4"/>
              <p:cNvPicPr>
                <a:picLocks noChangeAspect="1" noChangeArrowheads="1"/>
              </p:cNvPicPr>
              <p:nvPr/>
            </p:nvPicPr>
            <p:blipFill>
              <a:blip r:embed="rId2" cstate="print"/>
              <a:srcRect/>
              <a:stretch>
                <a:fillRect/>
              </a:stretch>
            </p:blipFill>
            <p:spPr bwMode="auto">
              <a:xfrm>
                <a:off x="5293894" y="7669279"/>
                <a:ext cx="373063" cy="300556"/>
              </a:xfrm>
              <a:prstGeom prst="rect">
                <a:avLst/>
              </a:prstGeom>
              <a:noFill/>
              <a:ln w="9525">
                <a:noFill/>
                <a:miter lim="800000"/>
                <a:headEnd/>
                <a:tailEnd/>
              </a:ln>
            </p:spPr>
          </p:pic>
          <p:pic>
            <p:nvPicPr>
              <p:cNvPr id="69" name="Picture 5"/>
              <p:cNvPicPr>
                <a:picLocks noChangeAspect="1" noChangeArrowheads="1"/>
              </p:cNvPicPr>
              <p:nvPr/>
            </p:nvPicPr>
            <p:blipFill>
              <a:blip r:embed="rId3" cstate="print"/>
              <a:srcRect/>
              <a:stretch>
                <a:fillRect/>
              </a:stretch>
            </p:blipFill>
            <p:spPr bwMode="auto">
              <a:xfrm>
                <a:off x="5510462" y="7492600"/>
                <a:ext cx="149811" cy="347979"/>
              </a:xfrm>
              <a:prstGeom prst="rect">
                <a:avLst/>
              </a:prstGeom>
              <a:noFill/>
              <a:ln w="9525">
                <a:noFill/>
                <a:miter lim="800000"/>
                <a:headEnd/>
                <a:tailEnd/>
              </a:ln>
            </p:spPr>
          </p:pic>
        </p:grpSp>
        <p:pic>
          <p:nvPicPr>
            <p:cNvPr id="70" name="Picture 4" descr="C:\Users\0000131003\AppData\Local\Microsoft\Windows\Temporary Internet Files\Content.IE5\JKN32PXI\MCj04338690000[1].png"/>
            <p:cNvPicPr>
              <a:picLocks noChangeAspect="1" noChangeArrowheads="1"/>
            </p:cNvPicPr>
            <p:nvPr/>
          </p:nvPicPr>
          <p:blipFill>
            <a:blip r:embed="rId4" cstate="print"/>
            <a:srcRect/>
            <a:stretch>
              <a:fillRect/>
            </a:stretch>
          </p:blipFill>
          <p:spPr bwMode="auto">
            <a:xfrm>
              <a:off x="7713964" y="2728234"/>
              <a:ext cx="312579" cy="327760"/>
            </a:xfrm>
            <a:prstGeom prst="rect">
              <a:avLst/>
            </a:prstGeom>
            <a:noFill/>
            <a:ln w="9525">
              <a:noFill/>
              <a:miter lim="800000"/>
              <a:headEnd/>
              <a:tailEnd/>
            </a:ln>
          </p:spPr>
        </p:pic>
        <p:pic>
          <p:nvPicPr>
            <p:cNvPr id="71" name="Picture 4" descr="C:\Users\0000131003\AppData\Local\Microsoft\Windows\Temporary Internet Files\Content.IE5\JKN32PXI\MCj04338690000[1].png"/>
            <p:cNvPicPr>
              <a:picLocks noChangeAspect="1" noChangeArrowheads="1"/>
            </p:cNvPicPr>
            <p:nvPr/>
          </p:nvPicPr>
          <p:blipFill>
            <a:blip r:embed="rId4" cstate="print"/>
            <a:srcRect/>
            <a:stretch>
              <a:fillRect/>
            </a:stretch>
          </p:blipFill>
          <p:spPr bwMode="auto">
            <a:xfrm>
              <a:off x="7717405" y="3160282"/>
              <a:ext cx="312579" cy="327760"/>
            </a:xfrm>
            <a:prstGeom prst="rect">
              <a:avLst/>
            </a:prstGeom>
            <a:noFill/>
            <a:ln w="9525">
              <a:noFill/>
              <a:miter lim="800000"/>
              <a:headEnd/>
              <a:tailEnd/>
            </a:ln>
          </p:spPr>
        </p:pic>
        <p:cxnSp>
          <p:nvCxnSpPr>
            <p:cNvPr id="72" name="直線コネクタ 71"/>
            <p:cNvCxnSpPr>
              <a:stCxn id="68" idx="3"/>
              <a:endCxn id="70" idx="1"/>
            </p:cNvCxnSpPr>
            <p:nvPr/>
          </p:nvCxnSpPr>
          <p:spPr>
            <a:xfrm flipV="1">
              <a:off x="6702830" y="2892114"/>
              <a:ext cx="1011134" cy="241819"/>
            </a:xfrm>
            <a:prstGeom prst="line">
              <a:avLst/>
            </a:prstGeom>
            <a:ln w="254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a:stCxn id="68" idx="3"/>
              <a:endCxn id="71" idx="1"/>
            </p:cNvCxnSpPr>
            <p:nvPr/>
          </p:nvCxnSpPr>
          <p:spPr>
            <a:xfrm>
              <a:off x="6702830" y="3133933"/>
              <a:ext cx="1014575" cy="190229"/>
            </a:xfrm>
            <a:prstGeom prst="line">
              <a:avLst/>
            </a:prstGeom>
            <a:ln w="254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75" name="Rectangle 208"/>
            <p:cNvSpPr>
              <a:spLocks noChangeArrowheads="1"/>
            </p:cNvSpPr>
            <p:nvPr/>
          </p:nvSpPr>
          <p:spPr bwMode="auto">
            <a:xfrm>
              <a:off x="6106098" y="2585498"/>
              <a:ext cx="1433912" cy="276999"/>
            </a:xfrm>
            <a:prstGeom prst="rect">
              <a:avLst/>
            </a:prstGeom>
            <a:noFill/>
            <a:ln w="9525">
              <a:noFill/>
              <a:miter lim="800000"/>
              <a:headEnd/>
              <a:tailEnd/>
            </a:ln>
          </p:spPr>
          <p:txBody>
            <a:bodyPr wrap="square">
              <a:spAutoFit/>
            </a:bodyPr>
            <a:lstStyle/>
            <a:p>
              <a:pPr algn="ctr" defTabSz="914400" fontAlgn="base">
                <a:spcBef>
                  <a:spcPct val="0"/>
                </a:spcBef>
                <a:spcAft>
                  <a:spcPct val="0"/>
                </a:spcAft>
              </a:pPr>
              <a:r>
                <a:rPr kumimoji="0" lang="en-US" sz="1200" b="1" dirty="0" smtClean="0">
                  <a:solidFill>
                    <a:srgbClr val="FF0000"/>
                  </a:solidFill>
                  <a:latin typeface="Arial" charset="0"/>
                  <a:ea typeface="ＭＳ Ｐゴシック" pitchFamily="-96" charset="-128"/>
                </a:rPr>
                <a:t>IEEE 802.11af</a:t>
              </a:r>
              <a:endParaRPr kumimoji="0" lang="en-US" sz="1200" b="1" dirty="0">
                <a:solidFill>
                  <a:srgbClr val="FF0000"/>
                </a:solidFill>
                <a:latin typeface="Arial" charset="0"/>
                <a:ea typeface="ＭＳ Ｐゴシック" pitchFamily="-96" charset="-128"/>
              </a:endParaRPr>
            </a:p>
          </p:txBody>
        </p:sp>
        <p:pic>
          <p:nvPicPr>
            <p:cNvPr id="123" name="Picture 4" descr="C:\Users\0000112001\AppData\Local\Microsoft\Windows\Temporary Internet Files\Content.IE5\YHMI7E6K\MC900428971[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78694" y="2887914"/>
              <a:ext cx="347069" cy="488765"/>
            </a:xfrm>
            <a:prstGeom prst="rect">
              <a:avLst/>
            </a:prstGeom>
            <a:noFill/>
            <a:extLst>
              <a:ext uri="{909E8E84-426E-40DD-AFC4-6F175D3DCCD1}">
                <a14:hiddenFill xmlns:a14="http://schemas.microsoft.com/office/drawing/2010/main">
                  <a:solidFill>
                    <a:srgbClr val="FFFFFF"/>
                  </a:solidFill>
                </a14:hiddenFill>
              </a:ext>
            </a:extLst>
          </p:spPr>
        </p:pic>
        <p:cxnSp>
          <p:nvCxnSpPr>
            <p:cNvPr id="124" name="直線コネクタ 123"/>
            <p:cNvCxnSpPr>
              <a:stCxn id="123" idx="3"/>
              <a:endCxn id="68" idx="1"/>
            </p:cNvCxnSpPr>
            <p:nvPr/>
          </p:nvCxnSpPr>
          <p:spPr>
            <a:xfrm>
              <a:off x="5825763" y="3132297"/>
              <a:ext cx="462276" cy="1636"/>
            </a:xfrm>
            <a:prstGeom prst="line">
              <a:avLst/>
            </a:prstGeom>
            <a:ln w="254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125" name="テキスト ボックス 124"/>
            <p:cNvSpPr txBox="1"/>
            <p:nvPr/>
          </p:nvSpPr>
          <p:spPr>
            <a:xfrm>
              <a:off x="4639658" y="2430449"/>
              <a:ext cx="1775140" cy="461665"/>
            </a:xfrm>
            <a:prstGeom prst="rect">
              <a:avLst/>
            </a:prstGeom>
            <a:noFill/>
          </p:spPr>
          <p:txBody>
            <a:bodyPr wrap="square" rtlCol="0">
              <a:spAutoFit/>
            </a:bodyPr>
            <a:lstStyle/>
            <a:p>
              <a:pPr algn="ctr"/>
              <a:r>
                <a:rPr lang="en-US" altLang="ja-JP" sz="1200" b="1" dirty="0" smtClean="0">
                  <a:solidFill>
                    <a:schemeClr val="tx1"/>
                  </a:solidFill>
                </a:rPr>
                <a:t>Registered Location Secure Server </a:t>
              </a:r>
              <a:r>
                <a:rPr kumimoji="1" lang="en-US" altLang="ja-JP" sz="1200" b="1" dirty="0" smtClean="0">
                  <a:solidFill>
                    <a:schemeClr val="tx1"/>
                  </a:solidFill>
                </a:rPr>
                <a:t>(</a:t>
              </a:r>
              <a:r>
                <a:rPr lang="en-US" altLang="ja-JP" sz="1200" b="1" dirty="0" smtClean="0">
                  <a:solidFill>
                    <a:schemeClr val="tx1"/>
                  </a:solidFill>
                </a:rPr>
                <a:t>RLSS</a:t>
              </a:r>
              <a:r>
                <a:rPr kumimoji="1" lang="en-US" altLang="ja-JP" sz="1200" b="1" dirty="0" smtClean="0">
                  <a:solidFill>
                    <a:schemeClr val="tx1"/>
                  </a:solidFill>
                </a:rPr>
                <a:t>)</a:t>
              </a:r>
            </a:p>
          </p:txBody>
        </p:sp>
      </p:grpSp>
      <p:sp>
        <p:nvSpPr>
          <p:cNvPr id="160" name="テキスト ボックス 159"/>
          <p:cNvSpPr txBox="1"/>
          <p:nvPr/>
        </p:nvSpPr>
        <p:spPr>
          <a:xfrm>
            <a:off x="192195" y="5576600"/>
            <a:ext cx="4131708" cy="646331"/>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800" dirty="0" smtClean="0">
                <a:solidFill>
                  <a:schemeClr val="tx1"/>
                </a:solidFill>
                <a:latin typeface="Calibri" panose="020F0502020204030204" pitchFamily="34" charset="0"/>
              </a:rPr>
              <a:t>IEEE 802.19.1 system can manage spectrum usage of any RATs for TVWS.</a:t>
            </a:r>
          </a:p>
        </p:txBody>
      </p:sp>
      <p:pic>
        <p:nvPicPr>
          <p:cNvPr id="161" name="Picture 4" descr="C:\Users\0000112001\AppData\Local\Microsoft\Windows\Temporary Internet Files\Content.IE5\YHMI7E6K\MC900428971[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2000" y="2435203"/>
            <a:ext cx="511324" cy="720080"/>
          </a:xfrm>
          <a:prstGeom prst="rect">
            <a:avLst/>
          </a:prstGeom>
          <a:noFill/>
          <a:extLst>
            <a:ext uri="{909E8E84-426E-40DD-AFC4-6F175D3DCCD1}">
              <a14:hiddenFill xmlns:a14="http://schemas.microsoft.com/office/drawing/2010/main">
                <a:solidFill>
                  <a:srgbClr val="FFFFFF"/>
                </a:solidFill>
              </a14:hiddenFill>
            </a:ext>
          </a:extLst>
        </p:spPr>
      </p:pic>
      <p:sp>
        <p:nvSpPr>
          <p:cNvPr id="162" name="テキスト ボックス 161"/>
          <p:cNvSpPr txBox="1"/>
          <p:nvPr/>
        </p:nvSpPr>
        <p:spPr>
          <a:xfrm>
            <a:off x="303560" y="3146644"/>
            <a:ext cx="1428204" cy="461665"/>
          </a:xfrm>
          <a:prstGeom prst="rect">
            <a:avLst/>
          </a:prstGeom>
          <a:noFill/>
        </p:spPr>
        <p:txBody>
          <a:bodyPr wrap="square" rtlCol="0">
            <a:spAutoFit/>
          </a:bodyPr>
          <a:lstStyle/>
          <a:p>
            <a:pPr algn="ctr"/>
            <a:r>
              <a:rPr lang="en-US" altLang="ja-JP" sz="1200" dirty="0" smtClean="0">
                <a:solidFill>
                  <a:schemeClr val="tx1"/>
                </a:solidFill>
              </a:rPr>
              <a:t>Geolocation Database (GLDB)</a:t>
            </a:r>
            <a:endParaRPr kumimoji="1" lang="en-US" altLang="ja-JP" sz="1200" dirty="0" smtClean="0">
              <a:solidFill>
                <a:schemeClr val="tx1"/>
              </a:solidFill>
            </a:endParaRPr>
          </a:p>
        </p:txBody>
      </p:sp>
      <p:cxnSp>
        <p:nvCxnSpPr>
          <p:cNvPr id="163" name="直線コネクタ 162"/>
          <p:cNvCxnSpPr>
            <a:stCxn id="98" idx="2"/>
            <a:endCxn id="161" idx="3"/>
          </p:cNvCxnSpPr>
          <p:nvPr/>
        </p:nvCxnSpPr>
        <p:spPr>
          <a:xfrm flipH="1">
            <a:off x="1273324" y="2471125"/>
            <a:ext cx="3208455" cy="324118"/>
          </a:xfrm>
          <a:prstGeom prst="line">
            <a:avLst/>
          </a:prstGeom>
          <a:ln w="254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2" name="直線コネクタ 171"/>
          <p:cNvCxnSpPr>
            <a:stCxn id="123" idx="2"/>
            <a:endCxn id="161" idx="3"/>
          </p:cNvCxnSpPr>
          <p:nvPr/>
        </p:nvCxnSpPr>
        <p:spPr>
          <a:xfrm flipH="1" flipV="1">
            <a:off x="1273324" y="2795243"/>
            <a:ext cx="3793865" cy="945890"/>
          </a:xfrm>
          <a:prstGeom prst="line">
            <a:avLst/>
          </a:prstGeom>
          <a:ln w="254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6" name="直線コネクタ 175"/>
          <p:cNvCxnSpPr>
            <a:stCxn id="86" idx="0"/>
            <a:endCxn id="161" idx="3"/>
          </p:cNvCxnSpPr>
          <p:nvPr/>
        </p:nvCxnSpPr>
        <p:spPr>
          <a:xfrm flipH="1" flipV="1">
            <a:off x="1273324" y="2795243"/>
            <a:ext cx="4466848" cy="2028042"/>
          </a:xfrm>
          <a:prstGeom prst="line">
            <a:avLst/>
          </a:prstGeom>
          <a:ln w="254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9" name="直線コネクタ 178"/>
          <p:cNvCxnSpPr>
            <a:stCxn id="111" idx="1"/>
            <a:endCxn id="161" idx="3"/>
          </p:cNvCxnSpPr>
          <p:nvPr/>
        </p:nvCxnSpPr>
        <p:spPr>
          <a:xfrm flipH="1" flipV="1">
            <a:off x="1273324" y="2795243"/>
            <a:ext cx="4381359" cy="3246345"/>
          </a:xfrm>
          <a:prstGeom prst="line">
            <a:avLst/>
          </a:prstGeom>
          <a:ln w="254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779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2689004"/>
            <a:ext cx="4464269" cy="3283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kumimoji="1" lang="en-US" altLang="ja-JP" dirty="0" smtClean="0"/>
              <a:t>Service types defined in IEEE </a:t>
            </a:r>
            <a:r>
              <a:rPr kumimoji="1" lang="en-US" altLang="ja-JP" dirty="0" smtClean="0"/>
              <a:t>802.19.1[1]</a:t>
            </a:r>
            <a:endParaRPr kumimoji="1" lang="ja-JP" altLang="en-US" dirty="0"/>
          </a:p>
        </p:txBody>
      </p:sp>
      <p:sp>
        <p:nvSpPr>
          <p:cNvPr id="3" name="コンテンツ プレースホルダー 2"/>
          <p:cNvSpPr>
            <a:spLocks noGrp="1"/>
          </p:cNvSpPr>
          <p:nvPr>
            <p:ph idx="1"/>
          </p:nvPr>
        </p:nvSpPr>
        <p:spPr>
          <a:xfrm>
            <a:off x="731520" y="2113282"/>
            <a:ext cx="4831080" cy="4387427"/>
          </a:xfrm>
        </p:spPr>
        <p:txBody>
          <a:bodyPr/>
          <a:lstStyle/>
          <a:p>
            <a:r>
              <a:rPr kumimoji="1" lang="en-US" altLang="ja-JP" dirty="0" smtClean="0"/>
              <a:t>Information service</a:t>
            </a:r>
          </a:p>
          <a:p>
            <a:pPr lvl="1"/>
            <a:r>
              <a:rPr lang="en-US" altLang="ja-JP" dirty="0" smtClean="0"/>
              <a:t>Coexistence Manager (CM) </a:t>
            </a:r>
            <a:r>
              <a:rPr lang="en-US" altLang="ja-JP" dirty="0"/>
              <a:t>provides the </a:t>
            </a:r>
            <a:r>
              <a:rPr lang="en-US" altLang="ja-JP" dirty="0" smtClean="0"/>
              <a:t>White Space Object (WSO) </a:t>
            </a:r>
            <a:r>
              <a:rPr lang="en-US" altLang="ja-JP" dirty="0"/>
              <a:t>information about its potential neighbors including their operating frequencies, potential interference levels, etc. </a:t>
            </a:r>
            <a:endParaRPr kumimoji="1" lang="en-US" altLang="ja-JP" dirty="0" smtClean="0"/>
          </a:p>
          <a:p>
            <a:pPr lvl="1"/>
            <a:endParaRPr kumimoji="1" lang="en-US" altLang="ja-JP" dirty="0"/>
          </a:p>
          <a:p>
            <a:r>
              <a:rPr kumimoji="1" lang="en-US" altLang="ja-JP" dirty="0" smtClean="0"/>
              <a:t>Management service</a:t>
            </a:r>
          </a:p>
          <a:p>
            <a:pPr lvl="1"/>
            <a:r>
              <a:rPr lang="en-US" altLang="ja-JP" dirty="0"/>
              <a:t>CM provides the WSO reconfiguration requests that create such configuration of this WSO that its operation is improved according to some </a:t>
            </a:r>
            <a:r>
              <a:rPr lang="en-US" altLang="ja-JP" dirty="0" smtClean="0"/>
              <a:t>criteria.</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US" altLang="ja-JP" dirty="0"/>
              <a:t>Sho Furuichi</a:t>
            </a:r>
            <a:r>
              <a:rPr lang="en-GB" altLang="ja-JP" dirty="0"/>
              <a:t>, Sony</a:t>
            </a:r>
          </a:p>
        </p:txBody>
      </p:sp>
      <p:sp>
        <p:nvSpPr>
          <p:cNvPr id="6" name="日付プレースホルダー 5"/>
          <p:cNvSpPr>
            <a:spLocks noGrp="1"/>
          </p:cNvSpPr>
          <p:nvPr>
            <p:ph type="dt" idx="15"/>
          </p:nvPr>
        </p:nvSpPr>
        <p:spPr/>
        <p:txBody>
          <a:bodyPr/>
          <a:lstStyle/>
          <a:p>
            <a:r>
              <a:rPr lang="en-US" altLang="ja-JP" dirty="0"/>
              <a:t>January 2015</a:t>
            </a:r>
            <a:endParaRPr lang="en-GB" altLang="ja-JP" dirty="0"/>
          </a:p>
        </p:txBody>
      </p:sp>
      <p:sp>
        <p:nvSpPr>
          <p:cNvPr id="7" name="正方形/長方形 6"/>
          <p:cNvSpPr/>
          <p:nvPr/>
        </p:nvSpPr>
        <p:spPr>
          <a:xfrm>
            <a:off x="6400800" y="5985982"/>
            <a:ext cx="2971800" cy="646331"/>
          </a:xfrm>
          <a:prstGeom prst="rect">
            <a:avLst/>
          </a:prstGeom>
        </p:spPr>
        <p:txBody>
          <a:bodyPr wrap="square">
            <a:spAutoFit/>
          </a:bodyPr>
          <a:lstStyle/>
          <a:p>
            <a:r>
              <a:rPr lang="en-US" altLang="ja-JP" sz="1200" dirty="0">
                <a:solidFill>
                  <a:schemeClr val="tx1"/>
                </a:solidFill>
              </a:rPr>
              <a:t>Interface C between a CM and a TVWS database is not defined in this standard and is implementation dependent </a:t>
            </a:r>
            <a:endParaRPr lang="ja-JP" altLang="en-US" sz="1200" dirty="0">
              <a:solidFill>
                <a:schemeClr val="tx1"/>
              </a:solidFill>
            </a:endParaRPr>
          </a:p>
        </p:txBody>
      </p:sp>
    </p:spTree>
    <p:extLst>
      <p:ext uri="{BB962C8B-B14F-4D97-AF65-F5344CB8AC3E}">
        <p14:creationId xmlns:p14="http://schemas.microsoft.com/office/powerpoint/2010/main" val="2990221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Coexistence Scenarios in the specific frequency bands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The target band of CUB SG was specified as </a:t>
            </a:r>
            <a:r>
              <a:rPr kumimoji="1" lang="en-US" altLang="ja-JP" dirty="0">
                <a:solidFill>
                  <a:srgbClr val="FF0000"/>
                </a:solidFill>
              </a:rPr>
              <a:t>sub 6GHz</a:t>
            </a:r>
            <a:r>
              <a:rPr kumimoji="1" lang="en-US" altLang="ja-JP" dirty="0"/>
              <a:t>, but this is not clear.</a:t>
            </a:r>
          </a:p>
          <a:p>
            <a:endParaRPr kumimoji="1" lang="en-US" altLang="ja-JP" dirty="0" smtClean="0"/>
          </a:p>
          <a:p>
            <a:r>
              <a:rPr kumimoji="1" lang="en-US" altLang="ja-JP" dirty="0" smtClean="0"/>
              <a:t>IEEE 802.19.1 focused on coexistence among unlicensed wireless devices in </a:t>
            </a:r>
            <a:r>
              <a:rPr kumimoji="1" lang="en-US" altLang="ja-JP" dirty="0" smtClean="0">
                <a:solidFill>
                  <a:srgbClr val="FF0000"/>
                </a:solidFill>
              </a:rPr>
              <a:t>TV band</a:t>
            </a:r>
            <a:r>
              <a:rPr kumimoji="1" lang="en-US" altLang="ja-JP" dirty="0" smtClean="0"/>
              <a:t>.</a:t>
            </a:r>
          </a:p>
          <a:p>
            <a:endParaRPr kumimoji="1" lang="en-US" altLang="ja-JP" dirty="0" smtClean="0"/>
          </a:p>
          <a:p>
            <a:r>
              <a:rPr kumimoji="1" lang="en-US" altLang="ja-JP" dirty="0" smtClean="0"/>
              <a:t>We suggest CUB SG focus on coexistence scenarios of unlicensed wireless devices in the specific bands;</a:t>
            </a:r>
          </a:p>
          <a:p>
            <a:pPr lvl="1"/>
            <a:r>
              <a:rPr kumimoji="1" lang="en-US" altLang="ja-JP" dirty="0" smtClean="0">
                <a:solidFill>
                  <a:srgbClr val="FF0000"/>
                </a:solidFill>
              </a:rPr>
              <a:t>5GHz U-NII Bands</a:t>
            </a:r>
          </a:p>
          <a:p>
            <a:pPr lvl="1"/>
            <a:r>
              <a:rPr kumimoji="1" lang="en-US" altLang="ja-JP" dirty="0" smtClean="0">
                <a:solidFill>
                  <a:srgbClr val="FF0000"/>
                </a:solidFill>
              </a:rPr>
              <a:t>US 3.5GHz Band</a:t>
            </a:r>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US" altLang="ja-JP" dirty="0"/>
              <a:t>Sho Furuichi</a:t>
            </a:r>
            <a:r>
              <a:rPr lang="en-GB" altLang="ja-JP" dirty="0"/>
              <a:t>, Sony</a:t>
            </a:r>
          </a:p>
        </p:txBody>
      </p:sp>
      <p:sp>
        <p:nvSpPr>
          <p:cNvPr id="6" name="日付プレースホルダー 5"/>
          <p:cNvSpPr>
            <a:spLocks noGrp="1"/>
          </p:cNvSpPr>
          <p:nvPr>
            <p:ph type="dt" idx="15"/>
          </p:nvPr>
        </p:nvSpPr>
        <p:spPr/>
        <p:txBody>
          <a:bodyPr/>
          <a:lstStyle/>
          <a:p>
            <a:r>
              <a:rPr lang="en-US" altLang="ja-JP" dirty="0" smtClean="0"/>
              <a:t>January </a:t>
            </a:r>
            <a:r>
              <a:rPr lang="en-US" altLang="ja-JP" dirty="0"/>
              <a:t>2015</a:t>
            </a:r>
            <a:endParaRPr lang="en-GB" altLang="ja-JP" dirty="0"/>
          </a:p>
        </p:txBody>
      </p:sp>
    </p:spTree>
    <p:extLst>
      <p:ext uri="{BB962C8B-B14F-4D97-AF65-F5344CB8AC3E}">
        <p14:creationId xmlns:p14="http://schemas.microsoft.com/office/powerpoint/2010/main" val="3416414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Coexistence Use Cases -System</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Coexistence use cases to be studied;</a:t>
            </a:r>
          </a:p>
          <a:p>
            <a:pPr marL="944893" lvl="1" indent="-457200">
              <a:buFont typeface="+mj-lt"/>
              <a:buAutoNum type="arabicPeriod"/>
            </a:pPr>
            <a:r>
              <a:rPr kumimoji="1" lang="en-US" altLang="ja-JP" dirty="0" smtClean="0"/>
              <a:t>Coexistence between managed and unmanaged RATs</a:t>
            </a:r>
          </a:p>
          <a:p>
            <a:pPr marL="944893" lvl="1" indent="-457200">
              <a:buFont typeface="+mj-lt"/>
              <a:buAutoNum type="arabicPeriod"/>
            </a:pPr>
            <a:r>
              <a:rPr kumimoji="1" lang="en-US" altLang="ja-JP" dirty="0"/>
              <a:t>Coexistence </a:t>
            </a:r>
            <a:r>
              <a:rPr kumimoji="1" lang="en-US" altLang="ja-JP" dirty="0" smtClean="0"/>
              <a:t>among same/different managed RATs within a single operator</a:t>
            </a:r>
          </a:p>
          <a:p>
            <a:pPr marL="944893" lvl="1" indent="-457200">
              <a:buFont typeface="+mj-lt"/>
              <a:buAutoNum type="arabicPeriod"/>
            </a:pPr>
            <a:r>
              <a:rPr kumimoji="1" lang="en-US" altLang="ja-JP" dirty="0"/>
              <a:t>Coexistence between </a:t>
            </a:r>
            <a:r>
              <a:rPr kumimoji="1" lang="en-US" altLang="ja-JP" dirty="0" smtClean="0"/>
              <a:t>same managed RAT with multiple operators</a:t>
            </a:r>
            <a:endParaRPr kumimoji="1" lang="en-US" altLang="ja-JP" dirty="0"/>
          </a:p>
          <a:p>
            <a:pPr marL="944893" lvl="1" indent="-457200">
              <a:buFont typeface="+mj-lt"/>
              <a:buAutoNum type="arabicPeriod"/>
            </a:pPr>
            <a:r>
              <a:rPr kumimoji="1" lang="en-US" altLang="ja-JP" dirty="0" smtClean="0"/>
              <a:t>Coexistence between different managed RATs with multiple operators</a:t>
            </a:r>
            <a:endParaRPr kumimoji="1" lang="en-US" altLang="ja-JP"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US" altLang="ja-JP" dirty="0"/>
              <a:t>Sho Furuichi</a:t>
            </a:r>
            <a:r>
              <a:rPr lang="en-GB" altLang="ja-JP" dirty="0"/>
              <a:t>, Sony</a:t>
            </a:r>
          </a:p>
        </p:txBody>
      </p:sp>
      <p:sp>
        <p:nvSpPr>
          <p:cNvPr id="6" name="日付プレースホルダー 5"/>
          <p:cNvSpPr>
            <a:spLocks noGrp="1"/>
          </p:cNvSpPr>
          <p:nvPr>
            <p:ph type="dt" idx="15"/>
          </p:nvPr>
        </p:nvSpPr>
        <p:spPr/>
        <p:txBody>
          <a:bodyPr/>
          <a:lstStyle/>
          <a:p>
            <a:r>
              <a:rPr lang="en-US" altLang="ja-JP" dirty="0" smtClean="0"/>
              <a:t>January </a:t>
            </a:r>
            <a:r>
              <a:rPr lang="en-US" altLang="ja-JP" dirty="0"/>
              <a:t>2015</a:t>
            </a:r>
            <a:endParaRPr lang="en-GB" altLang="ja-JP" dirty="0"/>
          </a:p>
        </p:txBody>
      </p:sp>
      <p:sp>
        <p:nvSpPr>
          <p:cNvPr id="7" name="正方形/長方形 6"/>
          <p:cNvSpPr/>
          <p:nvPr/>
        </p:nvSpPr>
        <p:spPr>
          <a:xfrm>
            <a:off x="533400" y="4887912"/>
            <a:ext cx="2070100" cy="1457325"/>
          </a:xfrm>
          <a:prstGeom prst="rect">
            <a:avLst/>
          </a:prstGeom>
          <a:noFill/>
          <a:ln w="28575">
            <a:solidFill>
              <a:schemeClr val="bg1">
                <a:lumMod val="50000"/>
              </a:schemeClr>
            </a:solidFill>
          </a:ln>
        </p:spPr>
        <p:style>
          <a:lnRef idx="1">
            <a:schemeClr val="dk1"/>
          </a:lnRef>
          <a:fillRef idx="2">
            <a:schemeClr val="dk1"/>
          </a:fillRef>
          <a:effectRef idx="1">
            <a:schemeClr val="dk1"/>
          </a:effectRef>
          <a:fontRef idx="minor">
            <a:schemeClr val="dk1"/>
          </a:fontRef>
        </p:style>
        <p:txBody>
          <a:bodyPr lIns="68525" tIns="34263" rIns="68525" bIns="34263" anchor="ctr"/>
          <a:lstStyle/>
          <a:p>
            <a:pPr algn="ctr" defTabSz="855402" fontAlgn="auto">
              <a:spcBef>
                <a:spcPts val="0"/>
              </a:spcBef>
              <a:spcAft>
                <a:spcPts val="0"/>
              </a:spcAft>
              <a:defRPr/>
            </a:pPr>
            <a:endParaRPr lang="en-US"/>
          </a:p>
        </p:txBody>
      </p:sp>
      <p:sp>
        <p:nvSpPr>
          <p:cNvPr id="8" name="正方形/長方形 7"/>
          <p:cNvSpPr/>
          <p:nvPr/>
        </p:nvSpPr>
        <p:spPr>
          <a:xfrm>
            <a:off x="7135812" y="4887912"/>
            <a:ext cx="2066925" cy="1457325"/>
          </a:xfrm>
          <a:prstGeom prst="rect">
            <a:avLst/>
          </a:prstGeom>
          <a:noFill/>
          <a:ln w="28575">
            <a:solidFill>
              <a:schemeClr val="bg1">
                <a:lumMod val="50000"/>
              </a:schemeClr>
            </a:solidFill>
          </a:ln>
        </p:spPr>
        <p:style>
          <a:lnRef idx="1">
            <a:schemeClr val="dk1"/>
          </a:lnRef>
          <a:fillRef idx="2">
            <a:schemeClr val="dk1"/>
          </a:fillRef>
          <a:effectRef idx="1">
            <a:schemeClr val="dk1"/>
          </a:effectRef>
          <a:fontRef idx="minor">
            <a:schemeClr val="dk1"/>
          </a:fontRef>
        </p:style>
        <p:txBody>
          <a:bodyPr lIns="68525" tIns="34263" rIns="68525" bIns="34263" anchor="ctr"/>
          <a:lstStyle/>
          <a:p>
            <a:pPr algn="ctr" defTabSz="855402" fontAlgn="auto">
              <a:spcBef>
                <a:spcPts val="0"/>
              </a:spcBef>
              <a:spcAft>
                <a:spcPts val="0"/>
              </a:spcAft>
              <a:defRPr/>
            </a:pPr>
            <a:endParaRPr lang="en-US"/>
          </a:p>
        </p:txBody>
      </p:sp>
      <p:sp>
        <p:nvSpPr>
          <p:cNvPr id="9" name="正方形/長方形 8"/>
          <p:cNvSpPr/>
          <p:nvPr/>
        </p:nvSpPr>
        <p:spPr>
          <a:xfrm>
            <a:off x="4924425" y="4887912"/>
            <a:ext cx="2068512" cy="1457325"/>
          </a:xfrm>
          <a:prstGeom prst="rect">
            <a:avLst/>
          </a:prstGeom>
          <a:noFill/>
          <a:ln w="28575">
            <a:solidFill>
              <a:schemeClr val="bg1">
                <a:lumMod val="50000"/>
              </a:schemeClr>
            </a:solidFill>
          </a:ln>
        </p:spPr>
        <p:style>
          <a:lnRef idx="1">
            <a:schemeClr val="dk1"/>
          </a:lnRef>
          <a:fillRef idx="2">
            <a:schemeClr val="dk1"/>
          </a:fillRef>
          <a:effectRef idx="1">
            <a:schemeClr val="dk1"/>
          </a:effectRef>
          <a:fontRef idx="minor">
            <a:schemeClr val="dk1"/>
          </a:fontRef>
        </p:style>
        <p:txBody>
          <a:bodyPr lIns="68525" tIns="34263" rIns="68525" bIns="34263" anchor="ctr"/>
          <a:lstStyle/>
          <a:p>
            <a:pPr algn="ctr" defTabSz="855402" fontAlgn="auto">
              <a:spcBef>
                <a:spcPts val="0"/>
              </a:spcBef>
              <a:spcAft>
                <a:spcPts val="0"/>
              </a:spcAft>
              <a:defRPr/>
            </a:pPr>
            <a:endParaRPr lang="en-US"/>
          </a:p>
        </p:txBody>
      </p:sp>
      <p:sp>
        <p:nvSpPr>
          <p:cNvPr id="10" name="正方形/長方形 9"/>
          <p:cNvSpPr/>
          <p:nvPr/>
        </p:nvSpPr>
        <p:spPr>
          <a:xfrm>
            <a:off x="2733675" y="4887912"/>
            <a:ext cx="2068512" cy="1457325"/>
          </a:xfrm>
          <a:prstGeom prst="rect">
            <a:avLst/>
          </a:prstGeom>
          <a:noFill/>
          <a:ln w="28575">
            <a:solidFill>
              <a:schemeClr val="bg1">
                <a:lumMod val="50000"/>
              </a:schemeClr>
            </a:solidFill>
          </a:ln>
        </p:spPr>
        <p:style>
          <a:lnRef idx="1">
            <a:schemeClr val="dk1"/>
          </a:lnRef>
          <a:fillRef idx="2">
            <a:schemeClr val="dk1"/>
          </a:fillRef>
          <a:effectRef idx="1">
            <a:schemeClr val="dk1"/>
          </a:effectRef>
          <a:fontRef idx="minor">
            <a:schemeClr val="dk1"/>
          </a:fontRef>
        </p:style>
        <p:txBody>
          <a:bodyPr lIns="68525" tIns="34263" rIns="68525" bIns="34263" anchor="ctr"/>
          <a:lstStyle/>
          <a:p>
            <a:pPr algn="ctr" defTabSz="855402" fontAlgn="auto">
              <a:spcBef>
                <a:spcPts val="0"/>
              </a:spcBef>
              <a:spcAft>
                <a:spcPts val="0"/>
              </a:spcAft>
              <a:defRPr/>
            </a:pPr>
            <a:endParaRPr lang="en-US"/>
          </a:p>
        </p:txBody>
      </p:sp>
      <p:sp>
        <p:nvSpPr>
          <p:cNvPr id="11" name="テキスト ボックス 4"/>
          <p:cNvSpPr txBox="1">
            <a:spLocks noChangeArrowheads="1"/>
          </p:cNvSpPr>
          <p:nvPr/>
        </p:nvSpPr>
        <p:spPr bwMode="auto">
          <a:xfrm>
            <a:off x="533400" y="4887912"/>
            <a:ext cx="2667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5" tIns="34263" rIns="68525" bIns="34263">
            <a:spAutoFit/>
          </a:bodyPr>
          <a:lstStyle>
            <a:lvl1pPr eaLnBrk="0" hangingPunct="0">
              <a:defRPr sz="1600">
                <a:solidFill>
                  <a:schemeClr val="tx1"/>
                </a:solidFill>
                <a:latin typeface="Arial" charset="0"/>
                <a:ea typeface="Arial Unicode MS" pitchFamily="34" charset="-128"/>
                <a:cs typeface="Arial Unicode MS" pitchFamily="34" charset="-128"/>
              </a:defRPr>
            </a:lvl1pPr>
            <a:lvl2pPr marL="742950" indent="-285750" eaLnBrk="0" hangingPunct="0">
              <a:defRPr sz="1600">
                <a:solidFill>
                  <a:schemeClr val="tx1"/>
                </a:solidFill>
                <a:latin typeface="Arial" charset="0"/>
                <a:ea typeface="Arial Unicode MS" pitchFamily="34" charset="-128"/>
                <a:cs typeface="Arial Unicode MS" pitchFamily="34" charset="-128"/>
              </a:defRPr>
            </a:lvl2pPr>
            <a:lvl3pPr marL="1143000" indent="-228600" eaLnBrk="0" hangingPunct="0">
              <a:defRPr sz="1600">
                <a:solidFill>
                  <a:schemeClr val="tx1"/>
                </a:solidFill>
                <a:latin typeface="Arial" charset="0"/>
                <a:ea typeface="Arial Unicode MS" pitchFamily="34" charset="-128"/>
                <a:cs typeface="Arial Unicode MS" pitchFamily="34" charset="-128"/>
              </a:defRPr>
            </a:lvl3pPr>
            <a:lvl4pPr marL="1600200" indent="-228600" eaLnBrk="0" hangingPunct="0">
              <a:defRPr sz="1600">
                <a:solidFill>
                  <a:schemeClr val="tx1"/>
                </a:solidFill>
                <a:latin typeface="Arial" charset="0"/>
                <a:ea typeface="Arial Unicode MS" pitchFamily="34" charset="-128"/>
                <a:cs typeface="Arial Unicode MS" pitchFamily="34" charset="-128"/>
              </a:defRPr>
            </a:lvl4pPr>
            <a:lvl5pPr marL="2057400" indent="-228600" eaLnBrk="0" hangingPunct="0">
              <a:defRPr sz="1600">
                <a:solidFill>
                  <a:schemeClr val="tx1"/>
                </a:solidFill>
                <a:latin typeface="Arial" charset="0"/>
                <a:ea typeface="Arial Unicode MS" pitchFamily="34" charset="-128"/>
                <a:cs typeface="Arial Unicode MS" pitchFamily="34" charset="-128"/>
              </a:defRPr>
            </a:lvl5pPr>
            <a:lvl6pPr marL="25146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6pPr>
            <a:lvl7pPr marL="29718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7pPr>
            <a:lvl8pPr marL="34290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8pPr>
            <a:lvl9pPr marL="38862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9pPr>
          </a:lstStyle>
          <a:p>
            <a:pPr eaLnBrk="1" hangingPunct="1"/>
            <a:r>
              <a:rPr lang="en-US" altLang="ja-JP" sz="1200">
                <a:latin typeface="HelveticaNeueLT Pro 45 Lt" pitchFamily="34" charset="0"/>
              </a:rPr>
              <a:t>1.</a:t>
            </a:r>
          </a:p>
        </p:txBody>
      </p:sp>
      <p:sp>
        <p:nvSpPr>
          <p:cNvPr id="12" name="テキスト ボックス 15"/>
          <p:cNvSpPr txBox="1">
            <a:spLocks noChangeArrowheads="1"/>
          </p:cNvSpPr>
          <p:nvPr/>
        </p:nvSpPr>
        <p:spPr bwMode="auto">
          <a:xfrm>
            <a:off x="2743200" y="4887912"/>
            <a:ext cx="2667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5" tIns="34263" rIns="68525" bIns="34263">
            <a:spAutoFit/>
          </a:bodyPr>
          <a:lstStyle>
            <a:lvl1pPr eaLnBrk="0" hangingPunct="0">
              <a:defRPr sz="1600">
                <a:solidFill>
                  <a:schemeClr val="tx1"/>
                </a:solidFill>
                <a:latin typeface="Arial" charset="0"/>
                <a:ea typeface="Arial Unicode MS" pitchFamily="34" charset="-128"/>
                <a:cs typeface="Arial Unicode MS" pitchFamily="34" charset="-128"/>
              </a:defRPr>
            </a:lvl1pPr>
            <a:lvl2pPr marL="742950" indent="-285750" eaLnBrk="0" hangingPunct="0">
              <a:defRPr sz="1600">
                <a:solidFill>
                  <a:schemeClr val="tx1"/>
                </a:solidFill>
                <a:latin typeface="Arial" charset="0"/>
                <a:ea typeface="Arial Unicode MS" pitchFamily="34" charset="-128"/>
                <a:cs typeface="Arial Unicode MS" pitchFamily="34" charset="-128"/>
              </a:defRPr>
            </a:lvl2pPr>
            <a:lvl3pPr marL="1143000" indent="-228600" eaLnBrk="0" hangingPunct="0">
              <a:defRPr sz="1600">
                <a:solidFill>
                  <a:schemeClr val="tx1"/>
                </a:solidFill>
                <a:latin typeface="Arial" charset="0"/>
                <a:ea typeface="Arial Unicode MS" pitchFamily="34" charset="-128"/>
                <a:cs typeface="Arial Unicode MS" pitchFamily="34" charset="-128"/>
              </a:defRPr>
            </a:lvl3pPr>
            <a:lvl4pPr marL="1600200" indent="-228600" eaLnBrk="0" hangingPunct="0">
              <a:defRPr sz="1600">
                <a:solidFill>
                  <a:schemeClr val="tx1"/>
                </a:solidFill>
                <a:latin typeface="Arial" charset="0"/>
                <a:ea typeface="Arial Unicode MS" pitchFamily="34" charset="-128"/>
                <a:cs typeface="Arial Unicode MS" pitchFamily="34" charset="-128"/>
              </a:defRPr>
            </a:lvl4pPr>
            <a:lvl5pPr marL="2057400" indent="-228600" eaLnBrk="0" hangingPunct="0">
              <a:defRPr sz="1600">
                <a:solidFill>
                  <a:schemeClr val="tx1"/>
                </a:solidFill>
                <a:latin typeface="Arial" charset="0"/>
                <a:ea typeface="Arial Unicode MS" pitchFamily="34" charset="-128"/>
                <a:cs typeface="Arial Unicode MS" pitchFamily="34" charset="-128"/>
              </a:defRPr>
            </a:lvl5pPr>
            <a:lvl6pPr marL="25146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6pPr>
            <a:lvl7pPr marL="29718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7pPr>
            <a:lvl8pPr marL="34290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8pPr>
            <a:lvl9pPr marL="38862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9pPr>
          </a:lstStyle>
          <a:p>
            <a:pPr eaLnBrk="1" hangingPunct="1"/>
            <a:r>
              <a:rPr lang="en-US" altLang="ja-JP" sz="1200">
                <a:latin typeface="HelveticaNeueLT Pro 45 Lt" pitchFamily="34" charset="0"/>
              </a:rPr>
              <a:t>2.</a:t>
            </a:r>
          </a:p>
        </p:txBody>
      </p:sp>
      <p:sp>
        <p:nvSpPr>
          <p:cNvPr id="13" name="テキスト ボックス 16"/>
          <p:cNvSpPr txBox="1">
            <a:spLocks noChangeArrowheads="1"/>
          </p:cNvSpPr>
          <p:nvPr/>
        </p:nvSpPr>
        <p:spPr bwMode="auto">
          <a:xfrm>
            <a:off x="7135812" y="4887912"/>
            <a:ext cx="2667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5" tIns="34263" rIns="68525" bIns="34263">
            <a:spAutoFit/>
          </a:bodyPr>
          <a:lstStyle>
            <a:lvl1pPr eaLnBrk="0" hangingPunct="0">
              <a:defRPr sz="1600">
                <a:solidFill>
                  <a:schemeClr val="tx1"/>
                </a:solidFill>
                <a:latin typeface="Arial" charset="0"/>
                <a:ea typeface="Arial Unicode MS" pitchFamily="34" charset="-128"/>
                <a:cs typeface="Arial Unicode MS" pitchFamily="34" charset="-128"/>
              </a:defRPr>
            </a:lvl1pPr>
            <a:lvl2pPr marL="742950" indent="-285750" eaLnBrk="0" hangingPunct="0">
              <a:defRPr sz="1600">
                <a:solidFill>
                  <a:schemeClr val="tx1"/>
                </a:solidFill>
                <a:latin typeface="Arial" charset="0"/>
                <a:ea typeface="Arial Unicode MS" pitchFamily="34" charset="-128"/>
                <a:cs typeface="Arial Unicode MS" pitchFamily="34" charset="-128"/>
              </a:defRPr>
            </a:lvl2pPr>
            <a:lvl3pPr marL="1143000" indent="-228600" eaLnBrk="0" hangingPunct="0">
              <a:defRPr sz="1600">
                <a:solidFill>
                  <a:schemeClr val="tx1"/>
                </a:solidFill>
                <a:latin typeface="Arial" charset="0"/>
                <a:ea typeface="Arial Unicode MS" pitchFamily="34" charset="-128"/>
                <a:cs typeface="Arial Unicode MS" pitchFamily="34" charset="-128"/>
              </a:defRPr>
            </a:lvl3pPr>
            <a:lvl4pPr marL="1600200" indent="-228600" eaLnBrk="0" hangingPunct="0">
              <a:defRPr sz="1600">
                <a:solidFill>
                  <a:schemeClr val="tx1"/>
                </a:solidFill>
                <a:latin typeface="Arial" charset="0"/>
                <a:ea typeface="Arial Unicode MS" pitchFamily="34" charset="-128"/>
                <a:cs typeface="Arial Unicode MS" pitchFamily="34" charset="-128"/>
              </a:defRPr>
            </a:lvl4pPr>
            <a:lvl5pPr marL="2057400" indent="-228600" eaLnBrk="0" hangingPunct="0">
              <a:defRPr sz="1600">
                <a:solidFill>
                  <a:schemeClr val="tx1"/>
                </a:solidFill>
                <a:latin typeface="Arial" charset="0"/>
                <a:ea typeface="Arial Unicode MS" pitchFamily="34" charset="-128"/>
                <a:cs typeface="Arial Unicode MS" pitchFamily="34" charset="-128"/>
              </a:defRPr>
            </a:lvl5pPr>
            <a:lvl6pPr marL="25146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6pPr>
            <a:lvl7pPr marL="29718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7pPr>
            <a:lvl8pPr marL="34290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8pPr>
            <a:lvl9pPr marL="38862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9pPr>
          </a:lstStyle>
          <a:p>
            <a:pPr eaLnBrk="1" hangingPunct="1"/>
            <a:r>
              <a:rPr lang="en-US" altLang="ja-JP" sz="1200">
                <a:latin typeface="HelveticaNeueLT Pro 45 Lt" pitchFamily="34" charset="0"/>
              </a:rPr>
              <a:t>4.</a:t>
            </a:r>
          </a:p>
        </p:txBody>
      </p:sp>
      <p:sp>
        <p:nvSpPr>
          <p:cNvPr id="14" name="テキスト ボックス 17"/>
          <p:cNvSpPr txBox="1">
            <a:spLocks noChangeArrowheads="1"/>
          </p:cNvSpPr>
          <p:nvPr/>
        </p:nvSpPr>
        <p:spPr bwMode="auto">
          <a:xfrm>
            <a:off x="4922837" y="4878387"/>
            <a:ext cx="2667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5" tIns="34263" rIns="68525" bIns="34263">
            <a:spAutoFit/>
          </a:bodyPr>
          <a:lstStyle>
            <a:lvl1pPr eaLnBrk="0" hangingPunct="0">
              <a:defRPr sz="1600">
                <a:solidFill>
                  <a:schemeClr val="tx1"/>
                </a:solidFill>
                <a:latin typeface="Arial" charset="0"/>
                <a:ea typeface="Arial Unicode MS" pitchFamily="34" charset="-128"/>
                <a:cs typeface="Arial Unicode MS" pitchFamily="34" charset="-128"/>
              </a:defRPr>
            </a:lvl1pPr>
            <a:lvl2pPr marL="742950" indent="-285750" eaLnBrk="0" hangingPunct="0">
              <a:defRPr sz="1600">
                <a:solidFill>
                  <a:schemeClr val="tx1"/>
                </a:solidFill>
                <a:latin typeface="Arial" charset="0"/>
                <a:ea typeface="Arial Unicode MS" pitchFamily="34" charset="-128"/>
                <a:cs typeface="Arial Unicode MS" pitchFamily="34" charset="-128"/>
              </a:defRPr>
            </a:lvl2pPr>
            <a:lvl3pPr marL="1143000" indent="-228600" eaLnBrk="0" hangingPunct="0">
              <a:defRPr sz="1600">
                <a:solidFill>
                  <a:schemeClr val="tx1"/>
                </a:solidFill>
                <a:latin typeface="Arial" charset="0"/>
                <a:ea typeface="Arial Unicode MS" pitchFamily="34" charset="-128"/>
                <a:cs typeface="Arial Unicode MS" pitchFamily="34" charset="-128"/>
              </a:defRPr>
            </a:lvl3pPr>
            <a:lvl4pPr marL="1600200" indent="-228600" eaLnBrk="0" hangingPunct="0">
              <a:defRPr sz="1600">
                <a:solidFill>
                  <a:schemeClr val="tx1"/>
                </a:solidFill>
                <a:latin typeface="Arial" charset="0"/>
                <a:ea typeface="Arial Unicode MS" pitchFamily="34" charset="-128"/>
                <a:cs typeface="Arial Unicode MS" pitchFamily="34" charset="-128"/>
              </a:defRPr>
            </a:lvl4pPr>
            <a:lvl5pPr marL="2057400" indent="-228600" eaLnBrk="0" hangingPunct="0">
              <a:defRPr sz="1600">
                <a:solidFill>
                  <a:schemeClr val="tx1"/>
                </a:solidFill>
                <a:latin typeface="Arial" charset="0"/>
                <a:ea typeface="Arial Unicode MS" pitchFamily="34" charset="-128"/>
                <a:cs typeface="Arial Unicode MS" pitchFamily="34" charset="-128"/>
              </a:defRPr>
            </a:lvl5pPr>
            <a:lvl6pPr marL="25146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6pPr>
            <a:lvl7pPr marL="29718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7pPr>
            <a:lvl8pPr marL="34290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8pPr>
            <a:lvl9pPr marL="3886200" indent="-228600" defTabSz="854075" eaLnBrk="0" fontAlgn="base" hangingPunct="0">
              <a:spcBef>
                <a:spcPct val="0"/>
              </a:spcBef>
              <a:spcAft>
                <a:spcPct val="0"/>
              </a:spcAft>
              <a:defRPr sz="1600">
                <a:solidFill>
                  <a:schemeClr val="tx1"/>
                </a:solidFill>
                <a:latin typeface="Arial" charset="0"/>
                <a:ea typeface="Arial Unicode MS" pitchFamily="34" charset="-128"/>
                <a:cs typeface="Arial Unicode MS" pitchFamily="34" charset="-128"/>
              </a:defRPr>
            </a:lvl9pPr>
          </a:lstStyle>
          <a:p>
            <a:pPr eaLnBrk="1" hangingPunct="1"/>
            <a:r>
              <a:rPr lang="en-US" altLang="ja-JP" sz="1200">
                <a:latin typeface="HelveticaNeueLT Pro 45 Lt" pitchFamily="34" charset="0"/>
              </a:rPr>
              <a:t>3.</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506" y="5257800"/>
            <a:ext cx="1893887" cy="9176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6862" y="5257800"/>
            <a:ext cx="1862137" cy="900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54090" y="5257800"/>
            <a:ext cx="1867253" cy="900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90040" y="5257800"/>
            <a:ext cx="1808327" cy="8763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1766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Example 1: Coexistence between IEEE 802 system and non 802 system in 5GHz U-NII Bands</a:t>
            </a:r>
            <a:endParaRPr kumimoji="1" lang="ja-JP" altLang="en-US" sz="2800" dirty="0"/>
          </a:p>
        </p:txBody>
      </p:sp>
      <p:sp>
        <p:nvSpPr>
          <p:cNvPr id="3" name="コンテンツ プレースホルダー 2"/>
          <p:cNvSpPr>
            <a:spLocks noGrp="1"/>
          </p:cNvSpPr>
          <p:nvPr>
            <p:ph idx="1"/>
          </p:nvPr>
        </p:nvSpPr>
        <p:spPr>
          <a:xfrm>
            <a:off x="731520" y="1981200"/>
            <a:ext cx="8288868" cy="4387427"/>
          </a:xfrm>
        </p:spPr>
        <p:txBody>
          <a:bodyPr/>
          <a:lstStyle/>
          <a:p>
            <a:r>
              <a:rPr lang="en-US" altLang="ko-KR" dirty="0" smtClean="0">
                <a:ea typeface="굴림" charset="-127"/>
              </a:rPr>
              <a:t>Example case</a:t>
            </a:r>
          </a:p>
          <a:p>
            <a:pPr lvl="1"/>
            <a:r>
              <a:rPr kumimoji="1" lang="en-US" altLang="ja-JP" sz="1800" dirty="0" smtClean="0"/>
              <a:t>IEEE 802 system: Wi-Fi</a:t>
            </a:r>
          </a:p>
          <a:p>
            <a:pPr lvl="1"/>
            <a:r>
              <a:rPr kumimoji="1" lang="en-US" altLang="ja-JP" sz="1800" dirty="0" smtClean="0"/>
              <a:t>Non 802 system: </a:t>
            </a:r>
            <a:r>
              <a:rPr kumimoji="1" lang="en-US" altLang="ja-JP" sz="1800" dirty="0" smtClean="0"/>
              <a:t>LTE-LAA[2]</a:t>
            </a:r>
            <a:endParaRPr kumimoji="1" lang="en-US" altLang="ja-JP" sz="1800" dirty="0" smtClean="0"/>
          </a:p>
          <a:p>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US" altLang="ja-JP" dirty="0"/>
              <a:t>Sho Furuichi</a:t>
            </a:r>
            <a:r>
              <a:rPr lang="en-GB" altLang="ja-JP" dirty="0"/>
              <a:t>, Sony</a:t>
            </a:r>
          </a:p>
        </p:txBody>
      </p:sp>
      <p:sp>
        <p:nvSpPr>
          <p:cNvPr id="6" name="日付プレースホルダー 5"/>
          <p:cNvSpPr>
            <a:spLocks noGrp="1"/>
          </p:cNvSpPr>
          <p:nvPr>
            <p:ph type="dt" idx="15"/>
          </p:nvPr>
        </p:nvSpPr>
        <p:spPr/>
        <p:txBody>
          <a:bodyPr/>
          <a:lstStyle/>
          <a:p>
            <a:r>
              <a:rPr lang="en-US" altLang="ja-JP" dirty="0" smtClean="0"/>
              <a:t>January </a:t>
            </a:r>
            <a:r>
              <a:rPr lang="en-US" altLang="ja-JP" dirty="0"/>
              <a:t>2015</a:t>
            </a:r>
            <a:endParaRPr lang="en-GB" altLang="ja-JP" dirty="0"/>
          </a:p>
        </p:txBody>
      </p:sp>
      <p:sp>
        <p:nvSpPr>
          <p:cNvPr id="8" name="円/楕円 7"/>
          <p:cNvSpPr/>
          <p:nvPr/>
        </p:nvSpPr>
        <p:spPr bwMode="auto">
          <a:xfrm>
            <a:off x="1676400" y="5161500"/>
            <a:ext cx="6400800" cy="1600200"/>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5123" name="Picture 3" descr="C:\Users\0000139129\Pictures\Trash\Microsoft クリップ オーガナイザー\CG5CE7.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67600" y="4490118"/>
            <a:ext cx="837407" cy="1679576"/>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a:xfrm>
            <a:off x="7012023" y="4126443"/>
            <a:ext cx="2722605" cy="338554"/>
          </a:xfrm>
          <a:prstGeom prst="rect">
            <a:avLst/>
          </a:prstGeom>
          <a:noFill/>
        </p:spPr>
        <p:txBody>
          <a:bodyPr wrap="none" rtlCol="0">
            <a:spAutoFit/>
          </a:bodyPr>
          <a:lstStyle/>
          <a:p>
            <a:r>
              <a:rPr kumimoji="1" lang="en-US" altLang="ja-JP" sz="1600" dirty="0" smtClean="0">
                <a:solidFill>
                  <a:schemeClr val="tx1"/>
                </a:solidFill>
              </a:rPr>
              <a:t>LTE macro cell (e.g. 700MHz)</a:t>
            </a:r>
            <a:endParaRPr kumimoji="1" lang="ja-JP" altLang="en-US" sz="1600" dirty="0">
              <a:solidFill>
                <a:schemeClr val="tx1"/>
              </a:solidFill>
            </a:endParaRPr>
          </a:p>
        </p:txBody>
      </p:sp>
      <p:sp>
        <p:nvSpPr>
          <p:cNvPr id="13" name="円/楕円 12"/>
          <p:cNvSpPr/>
          <p:nvPr/>
        </p:nvSpPr>
        <p:spPr bwMode="auto">
          <a:xfrm>
            <a:off x="4650331" y="5821838"/>
            <a:ext cx="1600200" cy="304800"/>
          </a:xfrm>
          <a:prstGeom prst="ellipse">
            <a:avLst/>
          </a:prstGeom>
          <a:noFill/>
          <a:ln w="28575" cap="flat" cmpd="sng" algn="ctr">
            <a:solidFill>
              <a:schemeClr val="accent5">
                <a:lumMod val="75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テキスト ボックス 13"/>
          <p:cNvSpPr txBox="1"/>
          <p:nvPr/>
        </p:nvSpPr>
        <p:spPr>
          <a:xfrm>
            <a:off x="4975907" y="6090285"/>
            <a:ext cx="1274624" cy="523220"/>
          </a:xfrm>
          <a:prstGeom prst="rect">
            <a:avLst/>
          </a:prstGeom>
          <a:noFill/>
        </p:spPr>
        <p:txBody>
          <a:bodyPr wrap="square" rtlCol="0">
            <a:spAutoFit/>
          </a:bodyPr>
          <a:lstStyle/>
          <a:p>
            <a:r>
              <a:rPr kumimoji="1" lang="en-US" altLang="ja-JP" sz="1400" dirty="0" smtClean="0">
                <a:solidFill>
                  <a:schemeClr val="tx1"/>
                </a:solidFill>
              </a:rPr>
              <a:t>LTE Small cell (</a:t>
            </a:r>
            <a:r>
              <a:rPr kumimoji="1" lang="en-US" altLang="ja-JP" sz="1400" b="1" dirty="0" smtClean="0">
                <a:solidFill>
                  <a:schemeClr val="tx1"/>
                </a:solidFill>
              </a:rPr>
              <a:t>5GHz</a:t>
            </a:r>
            <a:r>
              <a:rPr kumimoji="1" lang="en-US" altLang="ja-JP" sz="1400" dirty="0" smtClean="0">
                <a:solidFill>
                  <a:schemeClr val="tx1"/>
                </a:solidFill>
              </a:rPr>
              <a:t>)</a:t>
            </a:r>
            <a:endParaRPr kumimoji="1" lang="ja-JP" altLang="en-US" sz="1400" dirty="0">
              <a:solidFill>
                <a:schemeClr val="tx1"/>
              </a:solidFill>
            </a:endParaRPr>
          </a:p>
        </p:txBody>
      </p:sp>
      <p:sp>
        <p:nvSpPr>
          <p:cNvPr id="15" name="円/楕円 14"/>
          <p:cNvSpPr/>
          <p:nvPr/>
        </p:nvSpPr>
        <p:spPr bwMode="auto">
          <a:xfrm>
            <a:off x="3200400" y="5694641"/>
            <a:ext cx="1600200" cy="304800"/>
          </a:xfrm>
          <a:prstGeom prst="ellipse">
            <a:avLst/>
          </a:prstGeom>
          <a:noFill/>
          <a:ln w="28575" cap="flat" cmpd="sng" algn="ctr">
            <a:solidFill>
              <a:srgbClr val="FF9933"/>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テキスト ボックス 15"/>
          <p:cNvSpPr txBox="1"/>
          <p:nvPr/>
        </p:nvSpPr>
        <p:spPr>
          <a:xfrm>
            <a:off x="3200400" y="5961600"/>
            <a:ext cx="1447799" cy="523220"/>
          </a:xfrm>
          <a:prstGeom prst="rect">
            <a:avLst/>
          </a:prstGeom>
          <a:noFill/>
        </p:spPr>
        <p:txBody>
          <a:bodyPr wrap="square" rtlCol="0">
            <a:spAutoFit/>
          </a:bodyPr>
          <a:lstStyle/>
          <a:p>
            <a:r>
              <a:rPr kumimoji="1" lang="en-US" altLang="ja-JP" sz="1400" dirty="0" smtClean="0">
                <a:solidFill>
                  <a:schemeClr val="tx1"/>
                </a:solidFill>
              </a:rPr>
              <a:t>IEEE 802 system (</a:t>
            </a:r>
            <a:r>
              <a:rPr kumimoji="1" lang="en-US" altLang="ja-JP" sz="1400" b="1" dirty="0" smtClean="0">
                <a:solidFill>
                  <a:schemeClr val="tx1"/>
                </a:solidFill>
              </a:rPr>
              <a:t>5GHz</a:t>
            </a:r>
            <a:r>
              <a:rPr kumimoji="1" lang="en-US" altLang="ja-JP" sz="1400" dirty="0" smtClean="0">
                <a:solidFill>
                  <a:schemeClr val="tx1"/>
                </a:solidFill>
              </a:rPr>
              <a:t>)</a:t>
            </a:r>
            <a:endParaRPr kumimoji="1" lang="ja-JP" altLang="en-US" sz="1400" dirty="0">
              <a:solidFill>
                <a:schemeClr val="tx1"/>
              </a:solidFill>
            </a:endParaRPr>
          </a:p>
        </p:txBody>
      </p:sp>
      <p:pic>
        <p:nvPicPr>
          <p:cNvPr id="5124" name="Picture 4" descr="C:\Users\0000139129\Pictures\Trash\Microsoft クリップ オーガナイザー\CG219D.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93665" y="5678048"/>
            <a:ext cx="338029" cy="412237"/>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C:\Users\0000139129\Pictures\Trash\Microsoft クリップ オーガナイザー\CG219D.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1089" y="5630899"/>
            <a:ext cx="338029" cy="412237"/>
          </a:xfrm>
          <a:prstGeom prst="rect">
            <a:avLst/>
          </a:prstGeom>
          <a:noFill/>
          <a:extLst>
            <a:ext uri="{909E8E84-426E-40DD-AFC4-6F175D3DCCD1}">
              <a14:hiddenFill xmlns:a14="http://schemas.microsoft.com/office/drawing/2010/main">
                <a:solidFill>
                  <a:srgbClr val="FFFFFF"/>
                </a:solidFill>
              </a14:hiddenFill>
            </a:ext>
          </a:extLst>
        </p:spPr>
      </p:pic>
      <p:sp>
        <p:nvSpPr>
          <p:cNvPr id="11" name="下矢印 10"/>
          <p:cNvSpPr/>
          <p:nvPr/>
        </p:nvSpPr>
        <p:spPr bwMode="auto">
          <a:xfrm rot="3223936">
            <a:off x="6859623" y="4319306"/>
            <a:ext cx="304800" cy="1684387"/>
          </a:xfrm>
          <a:prstGeom prst="downArrow">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下矢印 19"/>
          <p:cNvSpPr/>
          <p:nvPr/>
        </p:nvSpPr>
        <p:spPr bwMode="auto">
          <a:xfrm rot="17840295">
            <a:off x="5684266" y="5366281"/>
            <a:ext cx="304800" cy="576431"/>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下矢印 20"/>
          <p:cNvSpPr/>
          <p:nvPr/>
        </p:nvSpPr>
        <p:spPr bwMode="auto">
          <a:xfrm rot="2992351">
            <a:off x="3506733" y="5213165"/>
            <a:ext cx="304800" cy="636000"/>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512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4851" y="5427941"/>
            <a:ext cx="190500" cy="571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4"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61620" y="5296601"/>
            <a:ext cx="190500" cy="571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9" name="グループ化 48"/>
          <p:cNvGrpSpPr/>
          <p:nvPr/>
        </p:nvGrpSpPr>
        <p:grpSpPr>
          <a:xfrm>
            <a:off x="318792" y="3296577"/>
            <a:ext cx="3991354" cy="1808823"/>
            <a:chOff x="1058187" y="3142577"/>
            <a:chExt cx="3991354" cy="1808823"/>
          </a:xfrm>
        </p:grpSpPr>
        <p:sp>
          <p:nvSpPr>
            <p:cNvPr id="28" name="下矢印 27"/>
            <p:cNvSpPr/>
            <p:nvPr/>
          </p:nvSpPr>
          <p:spPr bwMode="auto">
            <a:xfrm rot="16200000">
              <a:off x="1379092" y="3064240"/>
              <a:ext cx="304800" cy="632291"/>
            </a:xfrm>
            <a:prstGeom prst="downArrow">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下矢印 28"/>
            <p:cNvSpPr/>
            <p:nvPr/>
          </p:nvSpPr>
          <p:spPr bwMode="auto">
            <a:xfrm rot="16200000">
              <a:off x="1379093" y="3461242"/>
              <a:ext cx="304800" cy="632291"/>
            </a:xfrm>
            <a:prstGeom prst="downArrow">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テキスト ボックス 16"/>
            <p:cNvSpPr txBox="1"/>
            <p:nvPr/>
          </p:nvSpPr>
          <p:spPr>
            <a:xfrm>
              <a:off x="1847639" y="3215281"/>
              <a:ext cx="1733167" cy="338554"/>
            </a:xfrm>
            <a:prstGeom prst="rect">
              <a:avLst/>
            </a:prstGeom>
            <a:noFill/>
          </p:spPr>
          <p:txBody>
            <a:bodyPr wrap="none" rtlCol="0">
              <a:spAutoFit/>
            </a:bodyPr>
            <a:lstStyle/>
            <a:p>
              <a:r>
                <a:rPr kumimoji="1" lang="en-US" altLang="ja-JP" sz="1600" dirty="0" smtClean="0">
                  <a:solidFill>
                    <a:schemeClr val="tx1"/>
                  </a:solidFill>
                </a:rPr>
                <a:t>Licensed spectrum</a:t>
              </a:r>
              <a:endParaRPr kumimoji="1" lang="ja-JP" altLang="en-US" sz="1600" dirty="0">
                <a:solidFill>
                  <a:schemeClr val="tx1"/>
                </a:solidFill>
              </a:endParaRPr>
            </a:p>
          </p:txBody>
        </p:sp>
        <p:sp>
          <p:nvSpPr>
            <p:cNvPr id="31" name="テキスト ボックス 30"/>
            <p:cNvSpPr txBox="1"/>
            <p:nvPr/>
          </p:nvSpPr>
          <p:spPr>
            <a:xfrm>
              <a:off x="1847639" y="3591234"/>
              <a:ext cx="2305439" cy="338554"/>
            </a:xfrm>
            <a:prstGeom prst="rect">
              <a:avLst/>
            </a:prstGeom>
            <a:noFill/>
          </p:spPr>
          <p:txBody>
            <a:bodyPr wrap="none" rtlCol="0">
              <a:spAutoFit/>
            </a:bodyPr>
            <a:lstStyle/>
            <a:p>
              <a:r>
                <a:rPr kumimoji="1" lang="en-US" altLang="ja-JP" sz="1600" dirty="0" smtClean="0">
                  <a:solidFill>
                    <a:schemeClr val="tx1"/>
                  </a:solidFill>
                </a:rPr>
                <a:t>License-exempt spectrum</a:t>
              </a:r>
              <a:endParaRPr kumimoji="1" lang="ja-JP" altLang="en-US" sz="1600" dirty="0">
                <a:solidFill>
                  <a:schemeClr val="tx1"/>
                </a:solidFill>
              </a:endParaRPr>
            </a:p>
          </p:txBody>
        </p:sp>
        <p:pic>
          <p:nvPicPr>
            <p:cNvPr id="512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168" y="4459439"/>
              <a:ext cx="163987" cy="4919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9804" y="3909470"/>
              <a:ext cx="167112" cy="5013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6" name="テキスト ボックス 55"/>
            <p:cNvSpPr txBox="1"/>
            <p:nvPr/>
          </p:nvSpPr>
          <p:spPr>
            <a:xfrm>
              <a:off x="1847639" y="4003356"/>
              <a:ext cx="3201902" cy="338554"/>
            </a:xfrm>
            <a:prstGeom prst="rect">
              <a:avLst/>
            </a:prstGeom>
            <a:noFill/>
          </p:spPr>
          <p:txBody>
            <a:bodyPr wrap="none" rtlCol="0">
              <a:spAutoFit/>
            </a:bodyPr>
            <a:lstStyle/>
            <a:p>
              <a:r>
                <a:rPr kumimoji="1" lang="en-US" altLang="ja-JP" sz="1600" dirty="0" smtClean="0">
                  <a:solidFill>
                    <a:schemeClr val="tx1"/>
                  </a:solidFill>
                </a:rPr>
                <a:t>Unlicensed device (LTE small eNB)</a:t>
              </a:r>
              <a:endParaRPr kumimoji="1" lang="ja-JP" altLang="en-US" sz="1600" dirty="0">
                <a:solidFill>
                  <a:schemeClr val="tx1"/>
                </a:solidFill>
              </a:endParaRPr>
            </a:p>
          </p:txBody>
        </p:sp>
        <p:sp>
          <p:nvSpPr>
            <p:cNvPr id="57" name="テキスト ボックス 56"/>
            <p:cNvSpPr txBox="1"/>
            <p:nvPr/>
          </p:nvSpPr>
          <p:spPr>
            <a:xfrm>
              <a:off x="1847639" y="4536142"/>
              <a:ext cx="3119637" cy="338554"/>
            </a:xfrm>
            <a:prstGeom prst="rect">
              <a:avLst/>
            </a:prstGeom>
            <a:noFill/>
          </p:spPr>
          <p:txBody>
            <a:bodyPr wrap="none" rtlCol="0">
              <a:spAutoFit/>
            </a:bodyPr>
            <a:lstStyle/>
            <a:p>
              <a:r>
                <a:rPr kumimoji="1" lang="en-US" altLang="ja-JP" sz="1600" dirty="0" smtClean="0">
                  <a:solidFill>
                    <a:schemeClr val="tx1"/>
                  </a:solidFill>
                </a:rPr>
                <a:t>Unlicensed</a:t>
              </a:r>
              <a:r>
                <a:rPr kumimoji="1" lang="en-US" altLang="ja-JP" sz="1600" dirty="0">
                  <a:solidFill>
                    <a:schemeClr val="tx1"/>
                  </a:solidFill>
                </a:rPr>
                <a:t> device</a:t>
              </a:r>
              <a:r>
                <a:rPr kumimoji="1" lang="en-US" altLang="ja-JP" sz="1600" dirty="0" smtClean="0">
                  <a:solidFill>
                    <a:schemeClr val="tx1"/>
                  </a:solidFill>
                </a:rPr>
                <a:t> (802 system AP)</a:t>
              </a:r>
              <a:endParaRPr kumimoji="1" lang="ja-JP" altLang="en-US" sz="1600" dirty="0">
                <a:solidFill>
                  <a:schemeClr val="tx1"/>
                </a:solidFill>
              </a:endParaRPr>
            </a:p>
          </p:txBody>
        </p:sp>
        <p:sp>
          <p:nvSpPr>
            <p:cNvPr id="48" name="正方形/長方形 47"/>
            <p:cNvSpPr/>
            <p:nvPr/>
          </p:nvSpPr>
          <p:spPr bwMode="auto">
            <a:xfrm>
              <a:off x="1058187" y="3142577"/>
              <a:ext cx="3886200" cy="180882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cxnSp>
        <p:nvCxnSpPr>
          <p:cNvPr id="52" name="直線矢印コネクタ 51"/>
          <p:cNvCxnSpPr/>
          <p:nvPr/>
        </p:nvCxnSpPr>
        <p:spPr bwMode="auto">
          <a:xfrm flipH="1">
            <a:off x="4310146" y="4874695"/>
            <a:ext cx="795254" cy="512062"/>
          </a:xfrm>
          <a:prstGeom prst="straightConnector1">
            <a:avLst/>
          </a:prstGeom>
          <a:solidFill>
            <a:srgbClr val="00B8FF"/>
          </a:solidFill>
          <a:ln w="9525" cap="flat" cmpd="sng" algn="ctr">
            <a:solidFill>
              <a:srgbClr val="FF0000"/>
            </a:solidFill>
            <a:prstDash val="solid"/>
            <a:round/>
            <a:headEnd type="none" w="med" len="med"/>
            <a:tailEnd type="arrow"/>
          </a:ln>
          <a:effectLst/>
        </p:spPr>
      </p:cxnSp>
      <p:cxnSp>
        <p:nvCxnSpPr>
          <p:cNvPr id="62" name="直線矢印コネクタ 61"/>
          <p:cNvCxnSpPr/>
          <p:nvPr/>
        </p:nvCxnSpPr>
        <p:spPr bwMode="auto">
          <a:xfrm>
            <a:off x="5105400" y="4874695"/>
            <a:ext cx="76200" cy="664462"/>
          </a:xfrm>
          <a:prstGeom prst="straightConnector1">
            <a:avLst/>
          </a:prstGeom>
          <a:solidFill>
            <a:srgbClr val="00B8FF"/>
          </a:solidFill>
          <a:ln w="9525" cap="flat" cmpd="sng" algn="ctr">
            <a:solidFill>
              <a:srgbClr val="FF0000"/>
            </a:solidFill>
            <a:prstDash val="solid"/>
            <a:round/>
            <a:headEnd type="none" w="med" len="med"/>
            <a:tailEnd type="arrow"/>
          </a:ln>
          <a:effectLst/>
        </p:spPr>
      </p:cxnSp>
      <p:sp>
        <p:nvSpPr>
          <p:cNvPr id="65" name="テキスト ボックス 64"/>
          <p:cNvSpPr txBox="1"/>
          <p:nvPr/>
        </p:nvSpPr>
        <p:spPr>
          <a:xfrm>
            <a:off x="4316730" y="4459438"/>
            <a:ext cx="2361544" cy="400110"/>
          </a:xfrm>
          <a:prstGeom prst="rect">
            <a:avLst/>
          </a:prstGeom>
          <a:noFill/>
        </p:spPr>
        <p:txBody>
          <a:bodyPr wrap="none" rtlCol="0">
            <a:spAutoFit/>
          </a:bodyPr>
          <a:lstStyle/>
          <a:p>
            <a:r>
              <a:rPr kumimoji="1" lang="en-US" altLang="ja-JP" sz="2000" b="1" dirty="0" smtClean="0">
                <a:solidFill>
                  <a:srgbClr val="FF0000"/>
                </a:solidFill>
              </a:rPr>
              <a:t>Necessary to coexist</a:t>
            </a:r>
            <a:endParaRPr kumimoji="1" lang="ja-JP" altLang="en-US" sz="2000" b="1" dirty="0">
              <a:solidFill>
                <a:srgbClr val="FF0000"/>
              </a:solidFill>
            </a:endParaRPr>
          </a:p>
        </p:txBody>
      </p:sp>
    </p:spTree>
    <p:extLst>
      <p:ext uri="{BB962C8B-B14F-4D97-AF65-F5344CB8AC3E}">
        <p14:creationId xmlns:p14="http://schemas.microsoft.com/office/powerpoint/2010/main" val="3731296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altLang="ja-JP" dirty="0" smtClean="0"/>
              <a:t>January </a:t>
            </a:r>
            <a:r>
              <a:rPr lang="en-US" altLang="ja-JP" dirty="0"/>
              <a:t>2015</a:t>
            </a:r>
            <a:endParaRPr lang="en-GB" altLang="ja-JP" dirty="0"/>
          </a:p>
        </p:txBody>
      </p:sp>
      <p:sp>
        <p:nvSpPr>
          <p:cNvPr id="5" name="Footer Placeholder 4"/>
          <p:cNvSpPr>
            <a:spLocks noGrp="1"/>
          </p:cNvSpPr>
          <p:nvPr>
            <p:ph type="ftr" idx="14"/>
          </p:nvPr>
        </p:nvSpPr>
        <p:spPr>
          <a:xfrm>
            <a:off x="6553213" y="6907108"/>
            <a:ext cx="2558615" cy="193040"/>
          </a:xfrm>
        </p:spPr>
        <p:txBody>
          <a:bodyPr/>
          <a:lstStyle/>
          <a:p>
            <a:r>
              <a:rPr lang="en-US" altLang="ja-JP" dirty="0"/>
              <a:t>Sho Furuichi</a:t>
            </a:r>
            <a:r>
              <a:rPr lang="en-GB" altLang="ja-JP" dirty="0"/>
              <a:t>, Sony</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noAutofit/>
          </a:bodyPr>
          <a:lstStyle/>
          <a:p>
            <a:r>
              <a:rPr lang="en-US" sz="2800" dirty="0" smtClean="0"/>
              <a:t>Example 2: Coexistence in Generalized </a:t>
            </a:r>
            <a:r>
              <a:rPr lang="en-US" sz="2800" dirty="0"/>
              <a:t>Authorized Access (GAA) </a:t>
            </a:r>
            <a:r>
              <a:rPr lang="en-US" sz="2800" dirty="0" smtClean="0"/>
              <a:t>tier in </a:t>
            </a:r>
            <a:r>
              <a:rPr lang="en-US" sz="2800" dirty="0"/>
              <a:t>the </a:t>
            </a:r>
            <a:r>
              <a:rPr lang="en-US" sz="2800" dirty="0" smtClean="0"/>
              <a:t>3.5GHz Band of US</a:t>
            </a:r>
            <a:endParaRPr lang="en-US" sz="2800" dirty="0"/>
          </a:p>
        </p:txBody>
      </p:sp>
      <p:sp>
        <p:nvSpPr>
          <p:cNvPr id="10242" name="Rectangle 2"/>
          <p:cNvSpPr>
            <a:spLocks noGrp="1" noChangeArrowheads="1"/>
          </p:cNvSpPr>
          <p:nvPr>
            <p:ph type="body" idx="1"/>
          </p:nvPr>
        </p:nvSpPr>
        <p:spPr>
          <a:xfrm>
            <a:off x="731520" y="2113281"/>
            <a:ext cx="8290560" cy="4489027"/>
          </a:xfrm>
          <a:ln/>
        </p:spPr>
        <p:txBody>
          <a:bodyPr/>
          <a:lstStyle/>
          <a:p>
            <a:r>
              <a:rPr lang="en-US" dirty="0" smtClean="0"/>
              <a:t>FCC is now making new rule (i.e. Part 96) for a three-tiered authorization framework</a:t>
            </a:r>
            <a:r>
              <a:rPr lang="en-US" altLang="ja-JP" dirty="0" smtClean="0"/>
              <a:t> </a:t>
            </a:r>
            <a:r>
              <a:rPr lang="en-US" altLang="ja-JP" dirty="0"/>
              <a:t>in the </a:t>
            </a:r>
            <a:r>
              <a:rPr lang="en-US" altLang="ja-JP" dirty="0" smtClean="0"/>
              <a:t>3.5GHz Band to realize the Citizens Broadband Radio Service </a:t>
            </a:r>
            <a:r>
              <a:rPr lang="en-US" altLang="ja-JP" dirty="0" smtClean="0"/>
              <a:t>[3].</a:t>
            </a:r>
            <a:endParaRPr lang="en-US" dirty="0" smtClean="0"/>
          </a:p>
          <a:p>
            <a:pPr lvl="1"/>
            <a:r>
              <a:rPr lang="en-US" dirty="0" smtClean="0"/>
              <a:t>Incumbent Access, Priority Access and GAA tiers.</a:t>
            </a:r>
          </a:p>
          <a:p>
            <a:endParaRPr lang="en-US" dirty="0"/>
          </a:p>
          <a:p>
            <a:r>
              <a:rPr lang="en-US" dirty="0" smtClean="0"/>
              <a:t>In the GAA tier, wireless systems operate as unlicensed systems. IEEE 802 systems may be included in the GAA tier.</a:t>
            </a:r>
          </a:p>
          <a:p>
            <a:endParaRPr lang="en-US" dirty="0"/>
          </a:p>
          <a:p>
            <a:r>
              <a:rPr lang="en-US" dirty="0" smtClean="0"/>
              <a:t>Then, </a:t>
            </a:r>
            <a:r>
              <a:rPr lang="en-US" altLang="ja-JP" dirty="0"/>
              <a:t>IEEE 802 </a:t>
            </a:r>
            <a:r>
              <a:rPr lang="en-US" altLang="ja-JP" dirty="0" smtClean="0"/>
              <a:t>systems </a:t>
            </a:r>
            <a:r>
              <a:rPr lang="en-US" dirty="0" smtClean="0"/>
              <a:t>will have to coexist with various non 802 systems, not only among IEEE 802 systems.</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Information exchange</a:t>
            </a:r>
            <a:endParaRPr kumimoji="1" lang="ja-JP" altLang="en-US" dirty="0"/>
          </a:p>
        </p:txBody>
      </p:sp>
      <p:sp>
        <p:nvSpPr>
          <p:cNvPr id="3" name="コンテンツ プレースホルダー 2"/>
          <p:cNvSpPr>
            <a:spLocks noGrp="1"/>
          </p:cNvSpPr>
          <p:nvPr>
            <p:ph idx="1"/>
          </p:nvPr>
        </p:nvSpPr>
        <p:spPr>
          <a:xfrm>
            <a:off x="731520" y="1905000"/>
            <a:ext cx="8288868" cy="4876800"/>
          </a:xfrm>
        </p:spPr>
        <p:txBody>
          <a:bodyPr>
            <a:normAutofit fontScale="85000" lnSpcReduction="20000"/>
          </a:bodyPr>
          <a:lstStyle/>
          <a:p>
            <a:r>
              <a:rPr kumimoji="1" lang="en-US" altLang="ja-JP" dirty="0" smtClean="0"/>
              <a:t>Information sharing enables intelligent channel selection/allocation for same and/or different managed RATs</a:t>
            </a:r>
            <a:endParaRPr kumimoji="1" lang="en-US" altLang="ja-JP" dirty="0"/>
          </a:p>
          <a:p>
            <a:pPr lvl="1">
              <a:buFont typeface="Arial" panose="020B0604020202020204" pitchFamily="34" charset="0"/>
              <a:buChar char="•"/>
            </a:pPr>
            <a:r>
              <a:rPr kumimoji="1" lang="en-US" altLang="ja-JP" dirty="0" smtClean="0"/>
              <a:t>Coexistence among different managed </a:t>
            </a:r>
            <a:r>
              <a:rPr kumimoji="1" lang="en-US" altLang="ja-JP" dirty="0"/>
              <a:t>RATs within a single operator</a:t>
            </a:r>
            <a:endParaRPr kumimoji="1" lang="en-US" altLang="ja-JP" dirty="0" smtClean="0"/>
          </a:p>
          <a:p>
            <a:pPr lvl="2"/>
            <a:r>
              <a:rPr kumimoji="1" lang="en-US" altLang="ja-JP" dirty="0"/>
              <a:t>Expanding network planning to take </a:t>
            </a:r>
            <a:r>
              <a:rPr kumimoji="1" lang="en-US" altLang="ja-JP" dirty="0" smtClean="0"/>
              <a:t>LTE </a:t>
            </a:r>
            <a:r>
              <a:rPr kumimoji="1" lang="en-US" altLang="ja-JP" dirty="0"/>
              <a:t>and managed Wi-Fi access points into </a:t>
            </a:r>
            <a:r>
              <a:rPr kumimoji="1" lang="en-US" altLang="ja-JP" dirty="0" smtClean="0"/>
              <a:t>account</a:t>
            </a:r>
          </a:p>
          <a:p>
            <a:pPr lvl="2"/>
            <a:endParaRPr kumimoji="1" lang="en-US" altLang="ja-JP" dirty="0" smtClean="0"/>
          </a:p>
          <a:p>
            <a:pPr lvl="1">
              <a:buFont typeface="Arial" panose="020B0604020202020204" pitchFamily="34" charset="0"/>
              <a:buChar char="•"/>
            </a:pPr>
            <a:r>
              <a:rPr kumimoji="1" lang="en-US" altLang="ja-JP" dirty="0"/>
              <a:t>Coexistence between </a:t>
            </a:r>
            <a:r>
              <a:rPr kumimoji="1" lang="en-US" altLang="ja-JP" dirty="0" smtClean="0"/>
              <a:t>same managed RAT with </a:t>
            </a:r>
            <a:r>
              <a:rPr kumimoji="1" lang="en-US" altLang="ja-JP" dirty="0" smtClean="0">
                <a:solidFill>
                  <a:srgbClr val="FF0000"/>
                </a:solidFill>
              </a:rPr>
              <a:t>multiple operators</a:t>
            </a:r>
          </a:p>
          <a:p>
            <a:pPr lvl="2"/>
            <a:r>
              <a:rPr kumimoji="1" lang="en-US" altLang="ja-JP" dirty="0"/>
              <a:t>Intelligent information sharing of channel allocations </a:t>
            </a:r>
            <a:r>
              <a:rPr kumimoji="1" lang="en-US" altLang="ja-JP" dirty="0" smtClean="0"/>
              <a:t>of managed RATs in </a:t>
            </a:r>
            <a:r>
              <a:rPr kumimoji="1" lang="en-US" altLang="ja-JP" dirty="0"/>
              <a:t>the </a:t>
            </a:r>
            <a:r>
              <a:rPr kumimoji="1" lang="en-US" altLang="ja-JP" dirty="0" smtClean="0"/>
              <a:t>5GHz U-NII Bands (unlicensed)</a:t>
            </a:r>
            <a:endParaRPr kumimoji="1" lang="en-US" altLang="ja-JP" dirty="0"/>
          </a:p>
          <a:p>
            <a:pPr lvl="2"/>
            <a:r>
              <a:rPr kumimoji="1" lang="en-US" altLang="ja-JP" dirty="0"/>
              <a:t>Providing an interrogation mechanism cross operator borders whilst keeping deployment information internal to all involved </a:t>
            </a:r>
            <a:r>
              <a:rPr kumimoji="1" lang="en-US" altLang="ja-JP" dirty="0" smtClean="0"/>
              <a:t>parties</a:t>
            </a:r>
          </a:p>
          <a:p>
            <a:pPr lvl="2"/>
            <a:endParaRPr kumimoji="1" lang="en-US" altLang="ja-JP" dirty="0"/>
          </a:p>
          <a:p>
            <a:pPr lvl="1">
              <a:buFont typeface="Arial" panose="020B0604020202020204" pitchFamily="34" charset="0"/>
              <a:buChar char="•"/>
            </a:pPr>
            <a:r>
              <a:rPr kumimoji="1" lang="en-US" altLang="ja-JP" dirty="0"/>
              <a:t>Coexistence between different managed RATs with </a:t>
            </a:r>
            <a:r>
              <a:rPr kumimoji="1" lang="en-US" altLang="ja-JP" dirty="0">
                <a:solidFill>
                  <a:srgbClr val="FF0000"/>
                </a:solidFill>
              </a:rPr>
              <a:t>multiple operators</a:t>
            </a:r>
            <a:endParaRPr kumimoji="1" lang="en-US" altLang="ja-JP" dirty="0" smtClean="0">
              <a:solidFill>
                <a:srgbClr val="FF0000"/>
              </a:solidFill>
            </a:endParaRPr>
          </a:p>
          <a:p>
            <a:pPr lvl="2"/>
            <a:r>
              <a:rPr kumimoji="1" lang="en-US" altLang="ja-JP" dirty="0"/>
              <a:t>Expanding network planning to take LTE and managed Wi-Fi access points into account</a:t>
            </a:r>
            <a:endParaRPr kumimoji="1" lang="en-US" altLang="ja-JP" dirty="0" smtClean="0"/>
          </a:p>
          <a:p>
            <a:pPr lvl="2"/>
            <a:r>
              <a:rPr kumimoji="1" lang="en-US" altLang="ja-JP" dirty="0" smtClean="0"/>
              <a:t>Intelligent </a:t>
            </a:r>
            <a:r>
              <a:rPr kumimoji="1" lang="en-US" altLang="ja-JP" dirty="0"/>
              <a:t>information sharing of channel allocations of managed RATs in the 5GHz U-NII Bands (unlicensed)</a:t>
            </a:r>
          </a:p>
          <a:p>
            <a:pPr lvl="2"/>
            <a:r>
              <a:rPr kumimoji="1" lang="en-US" altLang="ja-JP" dirty="0"/>
              <a:t>Providing an interrogation mechanism cross operator borders whilst keeping deployment information internal to all involved </a:t>
            </a:r>
            <a:r>
              <a:rPr kumimoji="1" lang="en-US" altLang="ja-JP" dirty="0" smtClean="0"/>
              <a:t>parties</a:t>
            </a:r>
          </a:p>
          <a:p>
            <a:pPr lvl="2"/>
            <a:r>
              <a:rPr kumimoji="1" lang="en-US" altLang="ja-JP" dirty="0" smtClean="0">
                <a:solidFill>
                  <a:srgbClr val="0000FF"/>
                </a:solidFill>
              </a:rPr>
              <a:t>Each RAT measures spectrum environment requested by the intra-network (core network) and report its channel information, interference power level, geo-location information, etc. to database managed by operator</a:t>
            </a:r>
            <a:endParaRPr kumimoji="1" lang="en-US" altLang="ja-JP" dirty="0">
              <a:solidFill>
                <a:srgbClr val="0000FF"/>
              </a:solidFill>
            </a:endParaRPr>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US" altLang="ja-JP" dirty="0"/>
              <a:t>Sho Furuichi</a:t>
            </a:r>
            <a:r>
              <a:rPr lang="en-GB" altLang="ja-JP" dirty="0"/>
              <a:t>, Sony</a:t>
            </a:r>
          </a:p>
        </p:txBody>
      </p:sp>
      <p:sp>
        <p:nvSpPr>
          <p:cNvPr id="6" name="日付プレースホルダー 5"/>
          <p:cNvSpPr>
            <a:spLocks noGrp="1"/>
          </p:cNvSpPr>
          <p:nvPr>
            <p:ph type="dt" idx="15"/>
          </p:nvPr>
        </p:nvSpPr>
        <p:spPr/>
        <p:txBody>
          <a:bodyPr/>
          <a:lstStyle/>
          <a:p>
            <a:r>
              <a:rPr lang="en-US" altLang="ja-JP" dirty="0" smtClean="0"/>
              <a:t>January </a:t>
            </a:r>
            <a:r>
              <a:rPr lang="en-US" altLang="ja-JP" dirty="0"/>
              <a:t>2015</a:t>
            </a:r>
            <a:endParaRPr lang="en-GB" altLang="ja-JP" dirty="0"/>
          </a:p>
        </p:txBody>
      </p:sp>
    </p:spTree>
    <p:extLst>
      <p:ext uri="{BB962C8B-B14F-4D97-AF65-F5344CB8AC3E}">
        <p14:creationId xmlns:p14="http://schemas.microsoft.com/office/powerpoint/2010/main" val="2439807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5237</TotalTime>
  <Words>1220</Words>
  <Application>Microsoft Office PowerPoint</Application>
  <PresentationFormat>ユーザー設定</PresentationFormat>
  <Paragraphs>201</Paragraphs>
  <Slides>14</Slides>
  <Notes>4</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6" baseType="lpstr">
      <vt:lpstr>Office Theme</vt:lpstr>
      <vt:lpstr>Document</vt:lpstr>
      <vt:lpstr>Coexistence Scenario and Use Cases</vt:lpstr>
      <vt:lpstr>Abstract</vt:lpstr>
      <vt:lpstr>Coexistence in TV band Whitespace (TVWS) provided by IEEE 802.19.1 system</vt:lpstr>
      <vt:lpstr>Service types defined in IEEE 802.19.1[1]</vt:lpstr>
      <vt:lpstr>Coexistence Scenarios in the specific frequency bands</vt:lpstr>
      <vt:lpstr>Coexistence Use Cases -System</vt:lpstr>
      <vt:lpstr>Example 1: Coexistence between IEEE 802 system and non 802 system in 5GHz U-NII Bands</vt:lpstr>
      <vt:lpstr>Example 2: Coexistence in Generalized Authorized Access (GAA) tier in the 3.5GHz Band of US</vt:lpstr>
      <vt:lpstr>Information exchange</vt:lpstr>
      <vt:lpstr>Implementation example of coexistence between different managed RATs with multiple operators [4]</vt:lpstr>
      <vt:lpstr>Regulations in 5GHz Bands</vt:lpstr>
      <vt:lpstr> Solutions</vt:lpstr>
      <vt:lpstr>Summary</vt:lpstr>
      <vt:lpstr>References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Furuichi, Sho</cp:lastModifiedBy>
  <cp:revision>121</cp:revision>
  <cp:lastPrinted>2014-11-08T20:15:38Z</cp:lastPrinted>
  <dcterms:created xsi:type="dcterms:W3CDTF">2014-10-30T17:06:39Z</dcterms:created>
  <dcterms:modified xsi:type="dcterms:W3CDTF">2015-01-13T20:03:35Z</dcterms:modified>
</cp:coreProperties>
</file>