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316" r:id="rId3"/>
    <p:sldId id="321" r:id="rId4"/>
    <p:sldId id="322" r:id="rId5"/>
    <p:sldId id="320" r:id="rId6"/>
    <p:sldId id="318" r:id="rId7"/>
    <p:sldId id="319" r:id="rId8"/>
    <p:sldId id="323" r:id="rId9"/>
    <p:sldId id="311" r:id="rId10"/>
    <p:sldId id="304" r:id="rId11"/>
    <p:sldId id="314" r:id="rId1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May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May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802.19-15/0044r0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May 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smtClean="0"/>
              <a:t>Proposed project timeline</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2015-05-14</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39807118"/>
              </p:ext>
            </p:extLst>
          </p:nvPr>
        </p:nvGraphicFramePr>
        <p:xfrm>
          <a:off x="538163" y="2438400"/>
          <a:ext cx="8443912" cy="2590800"/>
        </p:xfrm>
        <a:graphic>
          <a:graphicData uri="http://schemas.openxmlformats.org/presentationml/2006/ole">
            <mc:AlternateContent xmlns:mc="http://schemas.openxmlformats.org/markup-compatibility/2006">
              <mc:Choice xmlns:v="urn:schemas-microsoft-com:vml" Requires="v">
                <p:oleObj spid="_x0000_s3209"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38163" y="2438400"/>
                        <a:ext cx="8443912" cy="2590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GB" dirty="0" smtClean="0"/>
              <a:t>Schedule plan details</a:t>
            </a:r>
            <a:endParaRPr kumimoji="1" lang="en-GB" dirty="0"/>
          </a:p>
        </p:txBody>
      </p:sp>
      <p:sp>
        <p:nvSpPr>
          <p:cNvPr id="3" name="コンテンツ プレースホルダー 2"/>
          <p:cNvSpPr>
            <a:spLocks noGrp="1"/>
          </p:cNvSpPr>
          <p:nvPr>
            <p:ph idx="1"/>
          </p:nvPr>
        </p:nvSpPr>
        <p:spPr/>
        <p:txBody>
          <a:bodyPr>
            <a:normAutofit fontScale="92500" lnSpcReduction="10000"/>
          </a:bodyPr>
          <a:lstStyle/>
          <a:p>
            <a:r>
              <a:rPr kumimoji="1" lang="en-GB" dirty="0" smtClean="0"/>
              <a:t>PAR/CSD submission			June 17, 2015</a:t>
            </a:r>
          </a:p>
          <a:p>
            <a:r>
              <a:rPr kumimoji="1" lang="en-GB" dirty="0" smtClean="0"/>
              <a:t>PAR/CSD Approval</a:t>
            </a:r>
          </a:p>
          <a:p>
            <a:pPr lvl="1"/>
            <a:r>
              <a:rPr kumimoji="1" lang="en-GB" dirty="0" smtClean="0"/>
              <a:t>EC						July 17, 2015</a:t>
            </a:r>
          </a:p>
          <a:p>
            <a:pPr lvl="1"/>
            <a:r>
              <a:rPr kumimoji="1" lang="en-GB" dirty="0" err="1" smtClean="0"/>
              <a:t>NesCom</a:t>
            </a:r>
            <a:r>
              <a:rPr kumimoji="1" lang="en-GB" dirty="0" smtClean="0"/>
              <a:t>					September 2, 2015</a:t>
            </a:r>
          </a:p>
          <a:p>
            <a:r>
              <a:rPr kumimoji="1" lang="en-GB" dirty="0" smtClean="0"/>
              <a:t>WG Letter Ballot</a:t>
            </a:r>
          </a:p>
          <a:p>
            <a:pPr lvl="1"/>
            <a:r>
              <a:rPr kumimoji="1" lang="en-GB" dirty="0" smtClean="0"/>
              <a:t>Initial						November, 2016</a:t>
            </a:r>
          </a:p>
          <a:p>
            <a:pPr lvl="1"/>
            <a:r>
              <a:rPr kumimoji="1" lang="en-GB" dirty="0" smtClean="0"/>
              <a:t>1</a:t>
            </a:r>
            <a:r>
              <a:rPr kumimoji="1" lang="en-GB" baseline="30000" dirty="0" smtClean="0"/>
              <a:t>st</a:t>
            </a:r>
            <a:r>
              <a:rPr kumimoji="1" lang="en-GB" dirty="0"/>
              <a:t> </a:t>
            </a:r>
            <a:r>
              <a:rPr kumimoji="1" lang="en-GB" dirty="0" err="1" smtClean="0"/>
              <a:t>Recirc</a:t>
            </a:r>
            <a:r>
              <a:rPr kumimoji="1" lang="en-GB" dirty="0" smtClean="0"/>
              <a:t>.					March, 2017</a:t>
            </a:r>
          </a:p>
          <a:p>
            <a:pPr lvl="1"/>
            <a:r>
              <a:rPr kumimoji="1" lang="en-GB" dirty="0" smtClean="0"/>
              <a:t>2</a:t>
            </a:r>
            <a:r>
              <a:rPr kumimoji="1" lang="en-GB" baseline="30000" dirty="0" smtClean="0"/>
              <a:t>nd</a:t>
            </a:r>
            <a:r>
              <a:rPr kumimoji="1" lang="en-GB" dirty="0" smtClean="0"/>
              <a:t> </a:t>
            </a:r>
            <a:r>
              <a:rPr kumimoji="1" lang="en-GB" dirty="0" err="1" smtClean="0"/>
              <a:t>Recirc</a:t>
            </a:r>
            <a:r>
              <a:rPr kumimoji="1" lang="en-GB" dirty="0" smtClean="0"/>
              <a:t>.					May, 2017</a:t>
            </a:r>
          </a:p>
          <a:p>
            <a:r>
              <a:rPr kumimoji="1" lang="en-GB" dirty="0" smtClean="0"/>
              <a:t>Form Sponsor Ballot Pool	</a:t>
            </a:r>
            <a:r>
              <a:rPr kumimoji="1" lang="en-GB" dirty="0"/>
              <a:t> 	</a:t>
            </a:r>
            <a:r>
              <a:rPr kumimoji="1" lang="en-GB" dirty="0" smtClean="0"/>
              <a:t>July, 2017</a:t>
            </a:r>
            <a:endParaRPr kumimoji="1" lang="en-GB" b="0" dirty="0" smtClean="0"/>
          </a:p>
          <a:p>
            <a:r>
              <a:rPr kumimoji="1" lang="en-GB" dirty="0" smtClean="0"/>
              <a:t>IEEE-SA Sponsor Ballot</a:t>
            </a:r>
          </a:p>
          <a:p>
            <a:pPr lvl="1"/>
            <a:r>
              <a:rPr kumimoji="1" lang="en-GB" dirty="0" smtClean="0"/>
              <a:t>Initial						August, 2017</a:t>
            </a:r>
          </a:p>
          <a:p>
            <a:pPr lvl="1"/>
            <a:r>
              <a:rPr kumimoji="1" lang="en-GB" dirty="0" smtClean="0"/>
              <a:t>1</a:t>
            </a:r>
            <a:r>
              <a:rPr kumimoji="1" lang="en-GB" baseline="30000" dirty="0" smtClean="0"/>
              <a:t>st</a:t>
            </a:r>
            <a:r>
              <a:rPr kumimoji="1" lang="en-GB" dirty="0" smtClean="0"/>
              <a:t> </a:t>
            </a:r>
            <a:r>
              <a:rPr kumimoji="1" lang="en-GB" dirty="0" err="1" smtClean="0"/>
              <a:t>Recirc</a:t>
            </a:r>
            <a:r>
              <a:rPr kumimoji="1" lang="en-GB" dirty="0" smtClean="0"/>
              <a:t>.					November, 2017</a:t>
            </a:r>
          </a:p>
          <a:p>
            <a:pPr lvl="1"/>
            <a:r>
              <a:rPr kumimoji="1" lang="en-GB" dirty="0" smtClean="0"/>
              <a:t>2</a:t>
            </a:r>
            <a:r>
              <a:rPr kumimoji="1" lang="en-GB" baseline="30000" dirty="0" smtClean="0"/>
              <a:t>nd</a:t>
            </a:r>
            <a:r>
              <a:rPr kumimoji="1" lang="en-GB" dirty="0" smtClean="0"/>
              <a:t> </a:t>
            </a:r>
            <a:r>
              <a:rPr kumimoji="1" lang="en-GB" dirty="0" err="1" smtClean="0"/>
              <a:t>Recirc</a:t>
            </a:r>
            <a:r>
              <a:rPr kumimoji="1" lang="en-GB" dirty="0" smtClean="0"/>
              <a:t>.					January, 2018</a:t>
            </a:r>
          </a:p>
          <a:p>
            <a:r>
              <a:rPr kumimoji="1" lang="en-GB" dirty="0" smtClean="0"/>
              <a:t>Final WG and EC approval		March, 2018</a:t>
            </a:r>
          </a:p>
          <a:p>
            <a:r>
              <a:rPr kumimoji="1" lang="en-GB" dirty="0" smtClean="0"/>
              <a:t>Final </a:t>
            </a:r>
            <a:r>
              <a:rPr kumimoji="1" lang="en-GB" dirty="0" err="1" smtClean="0"/>
              <a:t>RevCom</a:t>
            </a:r>
            <a:r>
              <a:rPr kumimoji="1" lang="en-GB" dirty="0" smtClean="0"/>
              <a:t> approval		May, 2018</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2015</a:t>
            </a:r>
            <a:endParaRPr lang="en-GB" dirty="0"/>
          </a:p>
        </p:txBody>
      </p:sp>
    </p:spTree>
    <p:extLst>
      <p:ext uri="{BB962C8B-B14F-4D97-AF65-F5344CB8AC3E}">
        <p14:creationId xmlns:p14="http://schemas.microsoft.com/office/powerpoint/2010/main" val="30775595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Letter Ballot details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November 2016 Session</a:t>
            </a:r>
          </a:p>
          <a:p>
            <a:pPr lvl="1"/>
            <a:r>
              <a:rPr kumimoji="1" lang="en-US" altLang="ja-JP" dirty="0">
                <a:solidFill>
                  <a:schemeClr val="tx1"/>
                </a:solidFill>
              </a:rPr>
              <a:t>The TG and WG move to submit draft specification to Letter Ballot.</a:t>
            </a:r>
          </a:p>
          <a:p>
            <a:pPr lvl="1"/>
            <a:r>
              <a:rPr kumimoji="1" lang="en-US" altLang="ja-JP" dirty="0">
                <a:solidFill>
                  <a:schemeClr val="tx1"/>
                </a:solidFill>
              </a:rPr>
              <a:t>WG submits to Letter Ballot at the end of the </a:t>
            </a:r>
            <a:r>
              <a:rPr kumimoji="1" lang="en-US" altLang="ja-JP" dirty="0" smtClean="0">
                <a:solidFill>
                  <a:schemeClr val="tx1"/>
                </a:solidFill>
              </a:rPr>
              <a:t>session</a:t>
            </a:r>
            <a:endParaRPr kumimoji="1" lang="en-US" altLang="ja-JP" dirty="0">
              <a:solidFill>
                <a:schemeClr val="tx1"/>
              </a:solidFill>
            </a:endParaRPr>
          </a:p>
          <a:p>
            <a:pPr lvl="1"/>
            <a:r>
              <a:rPr kumimoji="1" lang="en-US" altLang="ja-JP" dirty="0">
                <a:solidFill>
                  <a:schemeClr val="tx1"/>
                </a:solidFill>
              </a:rPr>
              <a:t>30 days to issue all </a:t>
            </a:r>
            <a:r>
              <a:rPr kumimoji="1" lang="en-US" altLang="ja-JP" dirty="0" smtClean="0">
                <a:solidFill>
                  <a:schemeClr val="tx1"/>
                </a:solidFill>
              </a:rPr>
              <a:t>comments</a:t>
            </a:r>
          </a:p>
          <a:p>
            <a:pPr lvl="1"/>
            <a:endParaRPr kumimoji="1" lang="en-US" altLang="ja-JP" dirty="0" smtClean="0">
              <a:solidFill>
                <a:schemeClr val="tx1"/>
              </a:solidFill>
            </a:endParaRPr>
          </a:p>
          <a:p>
            <a:r>
              <a:rPr kumimoji="1" lang="en-US" altLang="ja-JP" dirty="0" smtClean="0">
                <a:solidFill>
                  <a:schemeClr val="tx1"/>
                </a:solidFill>
              </a:rPr>
              <a:t>January 2017 Session</a:t>
            </a:r>
            <a:endParaRPr kumimoji="1" lang="en-US" altLang="ja-JP" dirty="0">
              <a:solidFill>
                <a:schemeClr val="tx1"/>
              </a:solidFill>
            </a:endParaRPr>
          </a:p>
          <a:p>
            <a:pPr lvl="1"/>
            <a:r>
              <a:rPr kumimoji="1" lang="en-US" altLang="ja-JP" dirty="0">
                <a:solidFill>
                  <a:schemeClr val="tx1"/>
                </a:solidFill>
              </a:rPr>
              <a:t>TG responds to all comments (as long as it takes</a:t>
            </a:r>
            <a:r>
              <a:rPr kumimoji="1" lang="en-US" altLang="ja-JP" dirty="0" smtClean="0">
                <a:solidFill>
                  <a:schemeClr val="tx1"/>
                </a:solidFill>
              </a:rPr>
              <a:t>)</a:t>
            </a:r>
          </a:p>
          <a:p>
            <a:pPr lvl="1"/>
            <a:endParaRPr kumimoji="1" lang="en-US" altLang="ja-JP" dirty="0" smtClean="0">
              <a:solidFill>
                <a:schemeClr val="tx1"/>
              </a:solidFill>
            </a:endParaRPr>
          </a:p>
          <a:p>
            <a:r>
              <a:rPr kumimoji="1" lang="en-US" altLang="ja-JP" dirty="0" smtClean="0">
                <a:solidFill>
                  <a:schemeClr val="tx1"/>
                </a:solidFill>
              </a:rPr>
              <a:t>March 2017 Session</a:t>
            </a:r>
            <a:endParaRPr kumimoji="1" lang="en-US" altLang="ja-JP" dirty="0">
              <a:solidFill>
                <a:schemeClr val="tx1"/>
              </a:solidFill>
            </a:endParaRPr>
          </a:p>
          <a:p>
            <a:pPr lvl="1"/>
            <a:r>
              <a:rPr kumimoji="1" lang="en-US" altLang="ja-JP" dirty="0">
                <a:solidFill>
                  <a:schemeClr val="tx1"/>
                </a:solidFill>
              </a:rPr>
              <a:t>TG responds to all comments (as long as it takes</a:t>
            </a:r>
            <a:r>
              <a:rPr kumimoji="1" lang="en-US" altLang="ja-JP" dirty="0" smtClean="0">
                <a:solidFill>
                  <a:schemeClr val="tx1"/>
                </a:solidFill>
              </a:rPr>
              <a:t>)</a:t>
            </a:r>
          </a:p>
          <a:p>
            <a:pPr lvl="1"/>
            <a:r>
              <a:rPr kumimoji="1" lang="en-US" altLang="ja-JP" dirty="0" smtClean="0">
                <a:solidFill>
                  <a:schemeClr val="tx1"/>
                </a:solidFill>
              </a:rPr>
              <a:t>1</a:t>
            </a:r>
            <a:r>
              <a:rPr kumimoji="1" lang="en-US" altLang="ja-JP" baseline="30000" dirty="0" smtClean="0">
                <a:solidFill>
                  <a:schemeClr val="tx1"/>
                </a:solidFill>
              </a:rPr>
              <a:t>st</a:t>
            </a:r>
            <a:r>
              <a:rPr kumimoji="1" lang="en-US" altLang="ja-JP" dirty="0">
                <a:solidFill>
                  <a:schemeClr val="tx1"/>
                </a:solidFill>
              </a:rPr>
              <a:t> r</a:t>
            </a:r>
            <a:r>
              <a:rPr kumimoji="1" lang="en-US" altLang="ja-JP" dirty="0" smtClean="0">
                <a:solidFill>
                  <a:schemeClr val="tx1"/>
                </a:solidFill>
              </a:rPr>
              <a:t>ecirculate draft specification at the end of the session</a:t>
            </a:r>
            <a:endParaRPr kumimoji="1" lang="en-US" altLang="ja-JP" dirty="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2015</a:t>
            </a:r>
            <a:endParaRPr lang="en-GB" dirty="0"/>
          </a:p>
        </p:txBody>
      </p:sp>
    </p:spTree>
    <p:extLst>
      <p:ext uri="{BB962C8B-B14F-4D97-AF65-F5344CB8AC3E}">
        <p14:creationId xmlns:p14="http://schemas.microsoft.com/office/powerpoint/2010/main" val="5488117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Study Group Action </a:t>
            </a:r>
            <a:r>
              <a:rPr kumimoji="1" lang="en-US" altLang="ja-JP" dirty="0"/>
              <a:t>items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From “March 2015 CUB SG Minutes” (19-15/0031r0)</a:t>
            </a:r>
          </a:p>
          <a:p>
            <a:pPr lvl="1"/>
            <a:r>
              <a:rPr kumimoji="1" lang="en-US" altLang="ja-JP" dirty="0">
                <a:solidFill>
                  <a:srgbClr val="FF0000"/>
                </a:solidFill>
              </a:rPr>
              <a:t>Need to develop a timeline for the </a:t>
            </a:r>
            <a:r>
              <a:rPr kumimoji="1" lang="en-US" altLang="ja-JP" dirty="0" smtClean="0">
                <a:solidFill>
                  <a:srgbClr val="FF0000"/>
                </a:solidFill>
              </a:rPr>
              <a:t>project</a:t>
            </a:r>
            <a:r>
              <a:rPr kumimoji="1" lang="ja-JP" altLang="en-US" dirty="0">
                <a:solidFill>
                  <a:srgbClr val="FF0000"/>
                </a:solidFill>
              </a:rPr>
              <a:t> </a:t>
            </a:r>
            <a:r>
              <a:rPr kumimoji="1" lang="en-US" altLang="ja-JP" dirty="0" smtClean="0">
                <a:solidFill>
                  <a:srgbClr val="FF0000"/>
                </a:solidFill>
              </a:rPr>
              <a:t>(</a:t>
            </a:r>
            <a:r>
              <a:rPr kumimoji="1" lang="en-US" altLang="ja-JP" dirty="0" smtClean="0">
                <a:solidFill>
                  <a:srgbClr val="FF0000"/>
                </a:solidFill>
              </a:rPr>
              <a:t>19-15/0044r0</a:t>
            </a:r>
            <a:r>
              <a:rPr kumimoji="1" lang="en-US" altLang="ja-JP" dirty="0" smtClean="0">
                <a:solidFill>
                  <a:srgbClr val="FF0000"/>
                </a:solidFill>
              </a:rPr>
              <a:t>)</a:t>
            </a:r>
            <a:endParaRPr kumimoji="1" lang="en-US" altLang="ja-JP" dirty="0">
              <a:solidFill>
                <a:srgbClr val="FF0000"/>
              </a:solidFill>
            </a:endParaRPr>
          </a:p>
          <a:p>
            <a:pPr lvl="1"/>
            <a:r>
              <a:rPr kumimoji="1" lang="en-US" altLang="ja-JP" dirty="0">
                <a:solidFill>
                  <a:schemeClr val="bg1">
                    <a:lumMod val="50000"/>
                  </a:schemeClr>
                </a:solidFill>
              </a:rPr>
              <a:t>Need to decide between two approaches to the title of the </a:t>
            </a:r>
            <a:r>
              <a:rPr kumimoji="1" lang="en-US" altLang="ja-JP" dirty="0" smtClean="0">
                <a:solidFill>
                  <a:schemeClr val="bg1">
                    <a:lumMod val="50000"/>
                  </a:schemeClr>
                </a:solidFill>
              </a:rPr>
              <a:t>PAR (19-15/0034r0)</a:t>
            </a:r>
            <a:endParaRPr kumimoji="1" lang="en-US" altLang="ja-JP" dirty="0">
              <a:solidFill>
                <a:schemeClr val="bg1">
                  <a:lumMod val="50000"/>
                </a:schemeClr>
              </a:solidFill>
            </a:endParaRPr>
          </a:p>
          <a:p>
            <a:pPr lvl="2"/>
            <a:r>
              <a:rPr kumimoji="1" lang="en-US" altLang="ja-JP" dirty="0">
                <a:solidFill>
                  <a:schemeClr val="bg1">
                    <a:lumMod val="50000"/>
                  </a:schemeClr>
                </a:solidFill>
              </a:rPr>
              <a:t>List frequencies (e.g. TVWS, 3.5 GHz, 5 GHz</a:t>
            </a:r>
            <a:r>
              <a:rPr kumimoji="1" lang="en-US" altLang="ja-JP" dirty="0" smtClean="0">
                <a:solidFill>
                  <a:schemeClr val="bg1">
                    <a:lumMod val="50000"/>
                  </a:schemeClr>
                </a:solidFill>
              </a:rPr>
              <a:t>)</a:t>
            </a:r>
            <a:endParaRPr kumimoji="1" lang="en-US" altLang="ja-JP" dirty="0">
              <a:solidFill>
                <a:schemeClr val="bg1">
                  <a:lumMod val="50000"/>
                </a:schemeClr>
              </a:solidFill>
            </a:endParaRPr>
          </a:p>
          <a:p>
            <a:pPr lvl="2"/>
            <a:r>
              <a:rPr kumimoji="1" lang="en-US" altLang="ja-JP" dirty="0">
                <a:solidFill>
                  <a:schemeClr val="bg1">
                    <a:lumMod val="50000"/>
                  </a:schemeClr>
                </a:solidFill>
              </a:rPr>
              <a:t>Describe regulatory constraints (e.g. “database </a:t>
            </a:r>
            <a:r>
              <a:rPr kumimoji="1" lang="en-US" altLang="ja-JP" dirty="0" smtClean="0">
                <a:solidFill>
                  <a:schemeClr val="bg1">
                    <a:lumMod val="50000"/>
                  </a:schemeClr>
                </a:solidFill>
              </a:rPr>
              <a:t>managed </a:t>
            </a:r>
            <a:r>
              <a:rPr kumimoji="1" lang="en-US" altLang="ja-JP" dirty="0">
                <a:solidFill>
                  <a:schemeClr val="bg1">
                    <a:lumMod val="50000"/>
                  </a:schemeClr>
                </a:solidFill>
              </a:rPr>
              <a:t>bands”)</a:t>
            </a:r>
          </a:p>
          <a:p>
            <a:pPr lvl="1"/>
            <a:r>
              <a:rPr kumimoji="1" lang="en-US" altLang="ja-JP" dirty="0">
                <a:solidFill>
                  <a:schemeClr val="bg1">
                    <a:lumMod val="50000"/>
                  </a:schemeClr>
                </a:solidFill>
              </a:rPr>
              <a:t>Develop one to two slides giving a concise describing the need for new amendment to the current 802.19.1 standard (19-15/0032r0)</a:t>
            </a:r>
          </a:p>
          <a:p>
            <a:pPr lvl="1"/>
            <a:r>
              <a:rPr kumimoji="1" lang="en-US" altLang="ja-JP" dirty="0">
                <a:solidFill>
                  <a:schemeClr val="tx1"/>
                </a:solidFill>
              </a:rPr>
              <a:t>Develop a draft press release for the July </a:t>
            </a:r>
            <a:r>
              <a:rPr kumimoji="1" lang="en-US" altLang="ja-JP" dirty="0" smtClean="0">
                <a:solidFill>
                  <a:schemeClr val="tx1"/>
                </a:solidFill>
              </a:rPr>
              <a:t>plenary (</a:t>
            </a:r>
            <a:r>
              <a:rPr kumimoji="1" lang="en-US" altLang="ja-JP" dirty="0" smtClean="0">
                <a:solidFill>
                  <a:schemeClr val="tx1"/>
                </a:solidFill>
              </a:rPr>
              <a:t>19-15/0045r0</a:t>
            </a:r>
            <a:r>
              <a:rPr kumimoji="1" lang="en-US" altLang="ja-JP" dirty="0" smtClean="0">
                <a:solidFill>
                  <a:schemeClr val="tx1"/>
                </a:solidFill>
              </a:rPr>
              <a:t>)</a:t>
            </a:r>
            <a:endParaRPr kumimoji="1" lang="en-US" altLang="ja-JP" dirty="0">
              <a:solidFill>
                <a:schemeClr val="tx1"/>
              </a:solidFill>
            </a:endParaRPr>
          </a:p>
          <a:p>
            <a:pPr lvl="1"/>
            <a:r>
              <a:rPr kumimoji="1" lang="en-US" altLang="ja-JP" dirty="0">
                <a:solidFill>
                  <a:schemeClr val="bg1">
                    <a:lumMod val="65000"/>
                  </a:schemeClr>
                </a:solidFill>
              </a:rPr>
              <a:t>Finalized the PAR and </a:t>
            </a:r>
            <a:r>
              <a:rPr kumimoji="1" lang="en-US" altLang="ja-JP" dirty="0" smtClean="0">
                <a:solidFill>
                  <a:schemeClr val="bg1">
                    <a:lumMod val="65000"/>
                  </a:schemeClr>
                </a:solidFill>
              </a:rPr>
              <a:t>CSD</a:t>
            </a:r>
            <a:endParaRPr kumimoji="1" lang="en-US" altLang="ja-JP" dirty="0">
              <a:solidFill>
                <a:schemeClr val="bg1">
                  <a:lumMod val="65000"/>
                </a:schemeClr>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2015</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D</a:t>
            </a:r>
            <a:r>
              <a:rPr kumimoji="1" lang="en-US" altLang="ja-JP" dirty="0" smtClean="0"/>
              <a:t>raft development process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D</a:t>
            </a:r>
            <a:r>
              <a:rPr kumimoji="1" lang="en-US" altLang="ja-JP" dirty="0" smtClean="0"/>
              <a:t>ocuments for draft development</a:t>
            </a:r>
          </a:p>
          <a:p>
            <a:pPr lvl="1"/>
            <a:r>
              <a:rPr kumimoji="1" lang="en-US" altLang="ja-JP" dirty="0" smtClean="0"/>
              <a:t>System design document</a:t>
            </a:r>
          </a:p>
          <a:p>
            <a:pPr lvl="1"/>
            <a:r>
              <a:rPr kumimoji="1" lang="en-US" altLang="ja-JP" dirty="0" smtClean="0"/>
              <a:t>Technical guidance document</a:t>
            </a:r>
          </a:p>
          <a:p>
            <a:pPr lvl="1"/>
            <a:r>
              <a:rPr kumimoji="1" lang="en-US" altLang="ja-JP" dirty="0" smtClean="0"/>
              <a:t>Use case document</a:t>
            </a:r>
          </a:p>
          <a:p>
            <a:pPr lvl="1"/>
            <a:r>
              <a:rPr kumimoji="1" lang="en-US" altLang="ja-JP" dirty="0" smtClean="0"/>
              <a:t>…</a:t>
            </a:r>
          </a:p>
          <a:p>
            <a:endParaRPr kumimoji="1" lang="en-US" altLang="ja-JP" dirty="0" smtClean="0"/>
          </a:p>
          <a:p>
            <a:r>
              <a:rPr kumimoji="1" lang="en-US" altLang="ja-JP" dirty="0" smtClean="0"/>
              <a:t>Contribution approach of text proposal</a:t>
            </a:r>
          </a:p>
          <a:p>
            <a:pPr lvl="1"/>
            <a:r>
              <a:rPr kumimoji="1" lang="en-US" altLang="ja-JP" dirty="0" smtClean="0"/>
              <a:t>Contributions </a:t>
            </a:r>
            <a:r>
              <a:rPr kumimoji="1" lang="en-US" altLang="ja-JP" dirty="0"/>
              <a:t>on different parts of </a:t>
            </a:r>
            <a:r>
              <a:rPr kumimoji="1" lang="en-US" altLang="ja-JP" dirty="0" smtClean="0"/>
              <a:t>standards</a:t>
            </a:r>
          </a:p>
          <a:p>
            <a:pPr lvl="1"/>
            <a:r>
              <a:rPr kumimoji="1" lang="en-US" altLang="ja-JP" dirty="0" smtClean="0"/>
              <a:t>Full proposal</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2015</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GB" altLang="ja-JP" dirty="0" smtClean="0"/>
              <a:t>Schedule 1</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2015</a:t>
            </a:r>
            <a:endParaRPr lang="en-GB" dirty="0"/>
          </a:p>
        </p:txBody>
      </p:sp>
    </p:spTree>
    <p:extLst>
      <p:ext uri="{BB962C8B-B14F-4D97-AF65-F5344CB8AC3E}">
        <p14:creationId xmlns:p14="http://schemas.microsoft.com/office/powerpoint/2010/main" val="18003258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GB" dirty="0" smtClean="0"/>
              <a:t>Proposed call for proposal</a:t>
            </a:r>
            <a:endParaRPr kumimoji="1" lang="en-GB"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2015</a:t>
            </a:r>
            <a:endParaRPr lang="en-GB" dirty="0"/>
          </a:p>
        </p:txBody>
      </p:sp>
      <p:sp>
        <p:nvSpPr>
          <p:cNvPr id="21" name="Down Arrow Callout 3"/>
          <p:cNvSpPr/>
          <p:nvPr/>
        </p:nvSpPr>
        <p:spPr>
          <a:xfrm>
            <a:off x="1905000" y="2286000"/>
            <a:ext cx="1143000" cy="1461608"/>
          </a:xfrm>
          <a:prstGeom prst="downArrowCallout">
            <a:avLst/>
          </a:prstGeom>
          <a:solidFill>
            <a:srgbClr val="FFFFFF"/>
          </a:solidFill>
          <a:ln w="25400" cap="flat">
            <a:solidFill>
              <a:srgbClr val="0070C0"/>
            </a:solidFill>
            <a:prstDash val="solid"/>
            <a:bevel/>
          </a:ln>
          <a:effectLst/>
        </p:spPr>
        <p:txBody>
          <a:bodyPr rot="0" spcFirstLastPara="1" vertOverflow="overflow" horzOverflow="overflow" vert="horz" wrap="square" lIns="45719" tIns="45719" rIns="45719" bIns="45719"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lang="en-US" sz="2400" kern="0" dirty="0" smtClean="0">
                <a:solidFill>
                  <a:srgbClr val="000000"/>
                </a:solidFill>
                <a:latin typeface="Calibri" panose="020F0502020204030204" pitchFamily="34" charset="0"/>
                <a:ea typeface="Arial"/>
                <a:cs typeface="Arial"/>
                <a:sym typeface="Arial"/>
              </a:rPr>
              <a:t>Sep.</a:t>
            </a:r>
            <a:endParaRPr kumimoji="0" lang="en-US" sz="24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lang="en-US" sz="1600" kern="0" dirty="0" smtClean="0">
                <a:solidFill>
                  <a:srgbClr val="000000"/>
                </a:solidFill>
                <a:latin typeface="Calibri" panose="020F0502020204030204" pitchFamily="34" charset="0"/>
                <a:cs typeface="Arial"/>
                <a:sym typeface="Arial"/>
              </a:rPr>
              <a:t>Bangkok</a:t>
            </a:r>
            <a:endPar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t>13-18</a:t>
            </a:r>
          </a:p>
        </p:txBody>
      </p:sp>
      <p:sp>
        <p:nvSpPr>
          <p:cNvPr id="22" name="Down Arrow Callout 4"/>
          <p:cNvSpPr/>
          <p:nvPr/>
        </p:nvSpPr>
        <p:spPr>
          <a:xfrm>
            <a:off x="4267200" y="2286000"/>
            <a:ext cx="1143000" cy="1461608"/>
          </a:xfrm>
          <a:prstGeom prst="downArrowCallout">
            <a:avLst/>
          </a:prstGeom>
          <a:solidFill>
            <a:srgbClr val="FFFFFF"/>
          </a:solidFill>
          <a:ln w="25400" cap="flat">
            <a:solidFill>
              <a:srgbClr val="0070C0"/>
            </a:solidFill>
            <a:prstDash val="solid"/>
            <a:bevel/>
          </a:ln>
          <a:effectLst/>
        </p:spPr>
        <p:txBody>
          <a:bodyPr rot="0" spcFirstLastPara="1" vertOverflow="overflow" horzOverflow="overflow" vert="horz" wrap="square" lIns="45719" tIns="45719" rIns="45719" bIns="45719"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lang="en-US" sz="2400" kern="0" dirty="0" smtClean="0">
                <a:solidFill>
                  <a:srgbClr val="000000"/>
                </a:solidFill>
                <a:latin typeface="Calibri" panose="020F0502020204030204" pitchFamily="34" charset="0"/>
                <a:ea typeface="Arial"/>
                <a:cs typeface="Arial"/>
                <a:sym typeface="Arial"/>
              </a:rPr>
              <a:t>Nov.</a:t>
            </a:r>
            <a:endParaRPr kumimoji="0" lang="en-US" sz="24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lang="en-US" sz="1600" kern="0" dirty="0" smtClean="0">
                <a:solidFill>
                  <a:srgbClr val="000000"/>
                </a:solidFill>
                <a:latin typeface="Calibri" panose="020F0502020204030204" pitchFamily="34" charset="0"/>
                <a:cs typeface="Arial"/>
                <a:sym typeface="Arial"/>
              </a:rPr>
              <a:t>Dallas</a:t>
            </a:r>
            <a:r>
              <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t/>
            </a:r>
            <a:br>
              <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br>
            <a:r>
              <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t>8-13</a:t>
            </a:r>
          </a:p>
        </p:txBody>
      </p:sp>
      <p:sp>
        <p:nvSpPr>
          <p:cNvPr id="23" name="Down Arrow Callout 5"/>
          <p:cNvSpPr/>
          <p:nvPr/>
        </p:nvSpPr>
        <p:spPr>
          <a:xfrm>
            <a:off x="6705600" y="2286000"/>
            <a:ext cx="1143000" cy="1461608"/>
          </a:xfrm>
          <a:prstGeom prst="downArrowCallout">
            <a:avLst/>
          </a:prstGeom>
          <a:solidFill>
            <a:srgbClr val="FFFFFF"/>
          </a:solidFill>
          <a:ln w="25400" cap="flat">
            <a:solidFill>
              <a:srgbClr val="0070C0"/>
            </a:solidFill>
            <a:prstDash val="solid"/>
            <a:bevel/>
          </a:ln>
          <a:effectLst/>
        </p:spPr>
        <p:txBody>
          <a:bodyPr rot="0" spcFirstLastPara="1" vertOverflow="overflow" horzOverflow="overflow" vert="horz" wrap="square" lIns="45719" tIns="45719" rIns="45719" bIns="45719"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lang="en-US" sz="2400" kern="0" dirty="0" smtClean="0">
                <a:solidFill>
                  <a:srgbClr val="000000"/>
                </a:solidFill>
                <a:latin typeface="Calibri" panose="020F0502020204030204" pitchFamily="34" charset="0"/>
                <a:ea typeface="Arial"/>
                <a:cs typeface="Arial"/>
                <a:sym typeface="Arial"/>
              </a:rPr>
              <a:t>Jan.</a:t>
            </a:r>
            <a:endParaRPr kumimoji="0" lang="en-US" sz="24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lang="en-US" sz="1600" kern="0" dirty="0" smtClean="0">
                <a:solidFill>
                  <a:srgbClr val="000000"/>
                </a:solidFill>
                <a:latin typeface="Calibri" panose="020F0502020204030204" pitchFamily="34" charset="0"/>
                <a:cs typeface="Arial"/>
                <a:sym typeface="Arial"/>
              </a:rPr>
              <a:t>Atlanta</a:t>
            </a:r>
            <a:endPar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t>17-22</a:t>
            </a:r>
          </a:p>
        </p:txBody>
      </p:sp>
      <p:cxnSp>
        <p:nvCxnSpPr>
          <p:cNvPr id="24" name="Straight Arrow Connector 7"/>
          <p:cNvCxnSpPr>
            <a:stCxn id="28" idx="6"/>
            <a:endCxn id="29" idx="2"/>
          </p:cNvCxnSpPr>
          <p:nvPr/>
        </p:nvCxnSpPr>
        <p:spPr>
          <a:xfrm>
            <a:off x="5562600" y="4145876"/>
            <a:ext cx="838200" cy="0"/>
          </a:xfrm>
          <a:prstGeom prst="straightConnector1">
            <a:avLst/>
          </a:prstGeom>
          <a:noFill/>
          <a:ln w="25400" cap="flat">
            <a:solidFill>
              <a:srgbClr val="0070C0"/>
            </a:solidFill>
            <a:prstDash val="solid"/>
            <a:bevel/>
            <a:tailEnd type="arrow"/>
          </a:ln>
          <a:effectLst>
            <a:outerShdw blurRad="38100" dist="20000" dir="5400000" rotWithShape="0">
              <a:srgbClr val="000000">
                <a:alpha val="38000"/>
              </a:srgbClr>
            </a:outerShdw>
          </a:effectLst>
        </p:spPr>
      </p:cxnSp>
      <p:cxnSp>
        <p:nvCxnSpPr>
          <p:cNvPr id="25" name="Straight Connector 9"/>
          <p:cNvCxnSpPr>
            <a:stCxn id="21" idx="2"/>
          </p:cNvCxnSpPr>
          <p:nvPr/>
        </p:nvCxnSpPr>
        <p:spPr>
          <a:xfrm>
            <a:off x="24765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cxnSp>
      <p:cxnSp>
        <p:nvCxnSpPr>
          <p:cNvPr id="26" name="Straight Connector 10"/>
          <p:cNvCxnSpPr/>
          <p:nvPr/>
        </p:nvCxnSpPr>
        <p:spPr>
          <a:xfrm>
            <a:off x="48387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cxnSp>
      <p:cxnSp>
        <p:nvCxnSpPr>
          <p:cNvPr id="27" name="Straight Connector 11"/>
          <p:cNvCxnSpPr/>
          <p:nvPr/>
        </p:nvCxnSpPr>
        <p:spPr>
          <a:xfrm>
            <a:off x="72771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cxnSp>
      <p:sp>
        <p:nvSpPr>
          <p:cNvPr id="28" name="Oval 13"/>
          <p:cNvSpPr/>
          <p:nvPr/>
        </p:nvSpPr>
        <p:spPr>
          <a:xfrm>
            <a:off x="4114800" y="3886200"/>
            <a:ext cx="1447800" cy="519351"/>
          </a:xfrm>
          <a:prstGeom prst="ellipse">
            <a:avLst/>
          </a:prstGeom>
          <a:solidFill>
            <a:srgbClr val="FFFFFF"/>
          </a:solidFill>
          <a:ln w="25400" cap="flat">
            <a:solidFill>
              <a:srgbClr val="FFC000"/>
            </a:solidFill>
            <a:prstDash val="solid"/>
            <a:bevel/>
          </a:ln>
          <a:effectLst/>
        </p:spPr>
        <p:txBody>
          <a:bodyPr rot="0" spcFirstLastPara="1" vertOverflow="overflow" horzOverflow="overflow" vert="horz" wrap="square" lIns="0" tIns="0" rIns="0" bIns="0"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t>Initial</a:t>
            </a:r>
            <a:endPar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Presentations</a:t>
            </a:r>
          </a:p>
        </p:txBody>
      </p:sp>
      <p:sp>
        <p:nvSpPr>
          <p:cNvPr id="29" name="Oval 14"/>
          <p:cNvSpPr/>
          <p:nvPr/>
        </p:nvSpPr>
        <p:spPr>
          <a:xfrm>
            <a:off x="6400800" y="3886200"/>
            <a:ext cx="990600" cy="519351"/>
          </a:xfrm>
          <a:prstGeom prst="ellipse">
            <a:avLst/>
          </a:prstGeom>
          <a:solidFill>
            <a:srgbClr val="FFFFFF"/>
          </a:solidFill>
          <a:ln w="25400" cap="flat">
            <a:solidFill>
              <a:srgbClr val="FF0000"/>
            </a:solidFill>
            <a:prstDash val="solid"/>
            <a:bevel/>
          </a:ln>
          <a:effectLst/>
        </p:spPr>
        <p:txBody>
          <a:bodyPr rot="0" spcFirstLastPara="1" vertOverflow="overflow" horzOverflow="overflow" vert="horz" wrap="square" lIns="0" tIns="0" rIns="0" bIns="0"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Deadline</a:t>
            </a:r>
            <a:b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b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Jan.</a:t>
            </a:r>
            <a:r>
              <a:rPr kumimoji="0" lang="en-US" sz="1200" b="0" i="0" u="none" strike="noStrike" kern="0" cap="none" spc="0" normalizeH="0" noProof="0" dirty="0" smtClean="0">
                <a:ln>
                  <a:noFill/>
                </a:ln>
                <a:solidFill>
                  <a:srgbClr val="000000"/>
                </a:solidFill>
                <a:effectLst/>
                <a:uLnTx/>
                <a:uFillTx/>
                <a:latin typeface="Calibri" panose="020F0502020204030204" pitchFamily="34" charset="0"/>
                <a:ea typeface="Arial"/>
                <a:cs typeface="Arial"/>
                <a:sym typeface="Arial"/>
              </a:rPr>
              <a:t> 10</a:t>
            </a:r>
            <a:endPar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p:txBody>
      </p:sp>
      <p:sp>
        <p:nvSpPr>
          <p:cNvPr id="30" name="Oval 19"/>
          <p:cNvSpPr/>
          <p:nvPr/>
        </p:nvSpPr>
        <p:spPr>
          <a:xfrm>
            <a:off x="2362200" y="3886200"/>
            <a:ext cx="990600" cy="519351"/>
          </a:xfrm>
          <a:prstGeom prst="ellipse">
            <a:avLst/>
          </a:prstGeom>
          <a:solidFill>
            <a:srgbClr val="FFFFFF"/>
          </a:solidFill>
          <a:ln w="25400" cap="flat">
            <a:solidFill>
              <a:srgbClr val="00B050"/>
            </a:solidFill>
            <a:prstDash val="solid"/>
            <a:bevel/>
          </a:ln>
          <a:effectLst/>
        </p:spPr>
        <p:txBody>
          <a:bodyPr rot="0" spcFirstLastPara="1" vertOverflow="overflow" horzOverflow="overflow" vert="horz" wrap="square" lIns="0" tIns="0" rIns="0" bIns="0"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Issue Call</a:t>
            </a:r>
            <a:b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b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Sep.</a:t>
            </a:r>
            <a:r>
              <a:rPr kumimoji="0" lang="en-US" sz="1200" b="0" i="0" u="none" strike="noStrike" kern="0" cap="none" spc="0" normalizeH="0" noProof="0" dirty="0" smtClean="0">
                <a:ln>
                  <a:noFill/>
                </a:ln>
                <a:solidFill>
                  <a:srgbClr val="000000"/>
                </a:solidFill>
                <a:effectLst/>
                <a:uLnTx/>
                <a:uFillTx/>
                <a:latin typeface="Calibri" panose="020F0502020204030204" pitchFamily="34" charset="0"/>
                <a:ea typeface="Arial"/>
                <a:cs typeface="Arial"/>
                <a:sym typeface="Arial"/>
              </a:rPr>
              <a:t> 17</a:t>
            </a:r>
            <a:endPar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p:txBody>
      </p:sp>
      <p:cxnSp>
        <p:nvCxnSpPr>
          <p:cNvPr id="31" name="Straight Arrow Connector 20"/>
          <p:cNvCxnSpPr>
            <a:stCxn id="30" idx="6"/>
            <a:endCxn id="28" idx="2"/>
          </p:cNvCxnSpPr>
          <p:nvPr/>
        </p:nvCxnSpPr>
        <p:spPr>
          <a:xfrm>
            <a:off x="3352800" y="4145876"/>
            <a:ext cx="762000" cy="0"/>
          </a:xfrm>
          <a:prstGeom prst="straightConnector1">
            <a:avLst/>
          </a:prstGeom>
          <a:noFill/>
          <a:ln w="25400" cap="flat">
            <a:solidFill>
              <a:srgbClr val="0070C0"/>
            </a:solidFill>
            <a:prstDash val="solid"/>
            <a:bevel/>
            <a:tailEnd type="arrow"/>
          </a:ln>
          <a:effectLst>
            <a:outerShdw blurRad="38100" dist="20000" dir="5400000" rotWithShape="0">
              <a:srgbClr val="000000">
                <a:alpha val="38000"/>
              </a:srgbClr>
            </a:outerShdw>
          </a:effectLst>
        </p:spPr>
      </p:cxnSp>
      <p:sp>
        <p:nvSpPr>
          <p:cNvPr id="32" name="Right Arrow 31"/>
          <p:cNvSpPr/>
          <p:nvPr/>
        </p:nvSpPr>
        <p:spPr>
          <a:xfrm>
            <a:off x="914400" y="3886200"/>
            <a:ext cx="1447800" cy="550243"/>
          </a:xfrm>
          <a:prstGeom prst="rightArrow">
            <a:avLst/>
          </a:prstGeom>
          <a:solidFill>
            <a:srgbClr val="FFFFFF"/>
          </a:solidFill>
          <a:ln w="25400" cap="flat">
            <a:solidFill>
              <a:srgbClr val="0070C0"/>
            </a:solidFill>
            <a:prstDash val="solid"/>
            <a:bevel/>
          </a:ln>
          <a:effectLst/>
        </p:spPr>
        <p:txBody>
          <a:bodyPr rot="0" spcFirstLastPara="1" vertOverflow="overflow" horzOverflow="overflow" vert="horz" wrap="square" lIns="45719" tIns="45719" rIns="45719" bIns="45719" numCol="1" spcCol="38100" rtlCol="0" anchor="t">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Call for Proposals</a:t>
            </a:r>
          </a:p>
        </p:txBody>
      </p:sp>
      <p:sp>
        <p:nvSpPr>
          <p:cNvPr id="33" name="Oval 16"/>
          <p:cNvSpPr/>
          <p:nvPr/>
        </p:nvSpPr>
        <p:spPr>
          <a:xfrm>
            <a:off x="6553200" y="4319228"/>
            <a:ext cx="1447800" cy="519351"/>
          </a:xfrm>
          <a:prstGeom prst="ellipse">
            <a:avLst/>
          </a:prstGeom>
          <a:solidFill>
            <a:srgbClr val="FFFFFF"/>
          </a:solidFill>
          <a:ln w="25400" cap="flat">
            <a:solidFill>
              <a:srgbClr val="FFC000"/>
            </a:solidFill>
            <a:prstDash val="solid"/>
            <a:bevel/>
          </a:ln>
          <a:effectLst/>
        </p:spPr>
        <p:txBody>
          <a:bodyPr rot="0" spcFirstLastPara="1" vertOverflow="overflow" horzOverflow="overflow" vert="horz" wrap="square" lIns="0" tIns="0" rIns="0" bIns="0"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t>Full</a:t>
            </a:r>
            <a:endPar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Presentations</a:t>
            </a:r>
          </a:p>
        </p:txBody>
      </p:sp>
    </p:spTree>
    <p:extLst>
      <p:ext uri="{BB962C8B-B14F-4D97-AF65-F5344CB8AC3E}">
        <p14:creationId xmlns:p14="http://schemas.microsoft.com/office/powerpoint/2010/main" val="1311692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GB" dirty="0" smtClean="0"/>
              <a:t>Schedule plan details</a:t>
            </a:r>
            <a:endParaRPr kumimoji="1" lang="en-GB" dirty="0"/>
          </a:p>
        </p:txBody>
      </p:sp>
      <p:sp>
        <p:nvSpPr>
          <p:cNvPr id="3" name="コンテンツ プレースホルダー 2"/>
          <p:cNvSpPr>
            <a:spLocks noGrp="1"/>
          </p:cNvSpPr>
          <p:nvPr>
            <p:ph idx="1"/>
          </p:nvPr>
        </p:nvSpPr>
        <p:spPr/>
        <p:txBody>
          <a:bodyPr>
            <a:normAutofit fontScale="92500" lnSpcReduction="10000"/>
          </a:bodyPr>
          <a:lstStyle/>
          <a:p>
            <a:r>
              <a:rPr kumimoji="1" lang="en-GB" dirty="0" smtClean="0"/>
              <a:t>PAR/CSD submission			June 17, 2015</a:t>
            </a:r>
          </a:p>
          <a:p>
            <a:r>
              <a:rPr kumimoji="1" lang="en-GB" dirty="0" smtClean="0"/>
              <a:t>PAR/CSD Approval</a:t>
            </a:r>
          </a:p>
          <a:p>
            <a:pPr lvl="1"/>
            <a:r>
              <a:rPr kumimoji="1" lang="en-GB" dirty="0" smtClean="0"/>
              <a:t>EC						July 17, 2015</a:t>
            </a:r>
          </a:p>
          <a:p>
            <a:pPr lvl="1"/>
            <a:r>
              <a:rPr kumimoji="1" lang="en-GB" dirty="0" err="1" smtClean="0"/>
              <a:t>NesCom</a:t>
            </a:r>
            <a:r>
              <a:rPr kumimoji="1" lang="en-GB" dirty="0" smtClean="0"/>
              <a:t>					September 2, 2015</a:t>
            </a:r>
          </a:p>
          <a:p>
            <a:r>
              <a:rPr kumimoji="1" lang="en-GB" dirty="0" smtClean="0"/>
              <a:t>WG Letter Ballot</a:t>
            </a:r>
          </a:p>
          <a:p>
            <a:pPr lvl="1"/>
            <a:r>
              <a:rPr kumimoji="1" lang="en-GB" dirty="0" smtClean="0"/>
              <a:t>Initial						May, 2016</a:t>
            </a:r>
          </a:p>
          <a:p>
            <a:pPr lvl="1"/>
            <a:r>
              <a:rPr kumimoji="1" lang="en-GB" dirty="0" smtClean="0"/>
              <a:t>1</a:t>
            </a:r>
            <a:r>
              <a:rPr kumimoji="1" lang="en-GB" baseline="30000" dirty="0" smtClean="0"/>
              <a:t>st</a:t>
            </a:r>
            <a:r>
              <a:rPr kumimoji="1" lang="en-GB" dirty="0"/>
              <a:t> </a:t>
            </a:r>
            <a:r>
              <a:rPr kumimoji="1" lang="en-GB" dirty="0" err="1" smtClean="0"/>
              <a:t>Recirc</a:t>
            </a:r>
            <a:r>
              <a:rPr kumimoji="1" lang="en-GB" dirty="0" smtClean="0"/>
              <a:t>.					September, 2016</a:t>
            </a:r>
          </a:p>
          <a:p>
            <a:pPr lvl="1"/>
            <a:r>
              <a:rPr kumimoji="1" lang="en-GB" dirty="0" smtClean="0"/>
              <a:t>2</a:t>
            </a:r>
            <a:r>
              <a:rPr kumimoji="1" lang="en-GB" baseline="30000" dirty="0" smtClean="0"/>
              <a:t>nd</a:t>
            </a:r>
            <a:r>
              <a:rPr kumimoji="1" lang="en-GB" dirty="0" smtClean="0"/>
              <a:t> </a:t>
            </a:r>
            <a:r>
              <a:rPr kumimoji="1" lang="en-GB" dirty="0" err="1" smtClean="0"/>
              <a:t>Recirc</a:t>
            </a:r>
            <a:r>
              <a:rPr kumimoji="1" lang="en-GB" dirty="0" smtClean="0"/>
              <a:t>.					November, 2016</a:t>
            </a:r>
          </a:p>
          <a:p>
            <a:r>
              <a:rPr kumimoji="1" lang="en-GB" dirty="0" smtClean="0"/>
              <a:t>Form Sponsor Ballot Pool	</a:t>
            </a:r>
            <a:r>
              <a:rPr kumimoji="1" lang="en-GB" dirty="0"/>
              <a:t> 	</a:t>
            </a:r>
            <a:r>
              <a:rPr kumimoji="1" lang="en-GB" dirty="0" smtClean="0"/>
              <a:t>January, 2017</a:t>
            </a:r>
            <a:endParaRPr kumimoji="1" lang="en-GB" b="0" dirty="0" smtClean="0"/>
          </a:p>
          <a:p>
            <a:r>
              <a:rPr kumimoji="1" lang="en-GB" dirty="0" smtClean="0"/>
              <a:t>IEEE-SA Sponsor Ballot</a:t>
            </a:r>
          </a:p>
          <a:p>
            <a:pPr lvl="1"/>
            <a:r>
              <a:rPr kumimoji="1" lang="en-GB" dirty="0" smtClean="0"/>
              <a:t>Initial						January, 2017</a:t>
            </a:r>
          </a:p>
          <a:p>
            <a:pPr lvl="1"/>
            <a:r>
              <a:rPr kumimoji="1" lang="en-GB" dirty="0" smtClean="0"/>
              <a:t>1</a:t>
            </a:r>
            <a:r>
              <a:rPr kumimoji="1" lang="en-GB" baseline="30000" dirty="0" smtClean="0"/>
              <a:t>st</a:t>
            </a:r>
            <a:r>
              <a:rPr kumimoji="1" lang="en-GB" dirty="0" smtClean="0"/>
              <a:t> </a:t>
            </a:r>
            <a:r>
              <a:rPr kumimoji="1" lang="en-GB" dirty="0" err="1" smtClean="0"/>
              <a:t>Recirc</a:t>
            </a:r>
            <a:r>
              <a:rPr kumimoji="1" lang="en-GB" dirty="0" smtClean="0"/>
              <a:t>.					May, 2017</a:t>
            </a:r>
          </a:p>
          <a:p>
            <a:pPr lvl="1"/>
            <a:r>
              <a:rPr kumimoji="1" lang="en-GB" dirty="0" smtClean="0"/>
              <a:t>2</a:t>
            </a:r>
            <a:r>
              <a:rPr kumimoji="1" lang="en-GB" baseline="30000" dirty="0" smtClean="0"/>
              <a:t>nd</a:t>
            </a:r>
            <a:r>
              <a:rPr kumimoji="1" lang="en-GB" dirty="0" smtClean="0"/>
              <a:t> </a:t>
            </a:r>
            <a:r>
              <a:rPr kumimoji="1" lang="en-GB" dirty="0" err="1" smtClean="0"/>
              <a:t>Recirc</a:t>
            </a:r>
            <a:r>
              <a:rPr kumimoji="1" lang="en-GB" dirty="0" smtClean="0"/>
              <a:t>.					July, 2017</a:t>
            </a:r>
          </a:p>
          <a:p>
            <a:r>
              <a:rPr kumimoji="1" lang="en-GB" dirty="0" smtClean="0"/>
              <a:t>Final WG and EC approval		November, 2017</a:t>
            </a:r>
          </a:p>
          <a:p>
            <a:r>
              <a:rPr kumimoji="1" lang="en-GB" dirty="0" smtClean="0"/>
              <a:t>Final </a:t>
            </a:r>
            <a:r>
              <a:rPr kumimoji="1" lang="en-GB" dirty="0" err="1" smtClean="0"/>
              <a:t>RevCom</a:t>
            </a:r>
            <a:r>
              <a:rPr kumimoji="1" lang="en-GB" dirty="0" smtClean="0"/>
              <a:t> approval		January, 2018</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2015</a:t>
            </a:r>
            <a:endParaRPr lang="en-GB" dirty="0"/>
          </a:p>
        </p:txBody>
      </p:sp>
    </p:spTree>
    <p:extLst>
      <p:ext uri="{BB962C8B-B14F-4D97-AF65-F5344CB8AC3E}">
        <p14:creationId xmlns:p14="http://schemas.microsoft.com/office/powerpoint/2010/main" val="39476004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Letter Ballot details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May 2016 Session</a:t>
            </a:r>
          </a:p>
          <a:p>
            <a:pPr lvl="1"/>
            <a:r>
              <a:rPr kumimoji="1" lang="en-US" altLang="ja-JP" dirty="0">
                <a:solidFill>
                  <a:schemeClr val="tx1"/>
                </a:solidFill>
              </a:rPr>
              <a:t>The TG and WG move to submit draft specification to Letter Ballot.</a:t>
            </a:r>
          </a:p>
          <a:p>
            <a:pPr lvl="1"/>
            <a:r>
              <a:rPr kumimoji="1" lang="en-US" altLang="ja-JP" dirty="0">
                <a:solidFill>
                  <a:schemeClr val="tx1"/>
                </a:solidFill>
              </a:rPr>
              <a:t>WG submits to Letter Ballot at the end of the </a:t>
            </a:r>
            <a:r>
              <a:rPr kumimoji="1" lang="en-US" altLang="ja-JP" dirty="0" smtClean="0">
                <a:solidFill>
                  <a:schemeClr val="tx1"/>
                </a:solidFill>
              </a:rPr>
              <a:t>session</a:t>
            </a:r>
            <a:endParaRPr kumimoji="1" lang="en-US" altLang="ja-JP" dirty="0">
              <a:solidFill>
                <a:schemeClr val="tx1"/>
              </a:solidFill>
            </a:endParaRPr>
          </a:p>
          <a:p>
            <a:pPr lvl="1"/>
            <a:r>
              <a:rPr kumimoji="1" lang="en-US" altLang="ja-JP" dirty="0">
                <a:solidFill>
                  <a:schemeClr val="tx1"/>
                </a:solidFill>
              </a:rPr>
              <a:t>30 days to issue all </a:t>
            </a:r>
            <a:r>
              <a:rPr kumimoji="1" lang="en-US" altLang="ja-JP" dirty="0" smtClean="0">
                <a:solidFill>
                  <a:schemeClr val="tx1"/>
                </a:solidFill>
              </a:rPr>
              <a:t>comments</a:t>
            </a:r>
          </a:p>
          <a:p>
            <a:pPr lvl="1"/>
            <a:endParaRPr kumimoji="1" lang="en-US" altLang="ja-JP" dirty="0" smtClean="0">
              <a:solidFill>
                <a:schemeClr val="tx1"/>
              </a:solidFill>
            </a:endParaRPr>
          </a:p>
          <a:p>
            <a:r>
              <a:rPr kumimoji="1" lang="en-US" altLang="ja-JP" dirty="0" smtClean="0">
                <a:solidFill>
                  <a:schemeClr val="tx1"/>
                </a:solidFill>
              </a:rPr>
              <a:t>July 2016 Session</a:t>
            </a:r>
            <a:endParaRPr kumimoji="1" lang="en-US" altLang="ja-JP" dirty="0">
              <a:solidFill>
                <a:schemeClr val="tx1"/>
              </a:solidFill>
            </a:endParaRPr>
          </a:p>
          <a:p>
            <a:pPr lvl="1"/>
            <a:r>
              <a:rPr kumimoji="1" lang="en-US" altLang="ja-JP" dirty="0">
                <a:solidFill>
                  <a:schemeClr val="tx1"/>
                </a:solidFill>
              </a:rPr>
              <a:t>TG responds to all comments (as long as it takes</a:t>
            </a:r>
            <a:r>
              <a:rPr kumimoji="1" lang="en-US" altLang="ja-JP" dirty="0" smtClean="0">
                <a:solidFill>
                  <a:schemeClr val="tx1"/>
                </a:solidFill>
              </a:rPr>
              <a:t>)</a:t>
            </a:r>
          </a:p>
          <a:p>
            <a:pPr lvl="1"/>
            <a:endParaRPr kumimoji="1" lang="en-US" altLang="ja-JP" dirty="0" smtClean="0">
              <a:solidFill>
                <a:schemeClr val="tx1"/>
              </a:solidFill>
            </a:endParaRPr>
          </a:p>
          <a:p>
            <a:r>
              <a:rPr kumimoji="1" lang="en-US" altLang="ja-JP" dirty="0" smtClean="0">
                <a:solidFill>
                  <a:schemeClr val="tx1"/>
                </a:solidFill>
              </a:rPr>
              <a:t>September 2016 Session</a:t>
            </a:r>
            <a:endParaRPr kumimoji="1" lang="en-US" altLang="ja-JP" dirty="0">
              <a:solidFill>
                <a:schemeClr val="tx1"/>
              </a:solidFill>
            </a:endParaRPr>
          </a:p>
          <a:p>
            <a:pPr lvl="1"/>
            <a:r>
              <a:rPr kumimoji="1" lang="en-US" altLang="ja-JP" dirty="0">
                <a:solidFill>
                  <a:schemeClr val="tx1"/>
                </a:solidFill>
              </a:rPr>
              <a:t>TG responds to all comments (as long as it takes</a:t>
            </a:r>
            <a:r>
              <a:rPr kumimoji="1" lang="en-US" altLang="ja-JP" dirty="0" smtClean="0">
                <a:solidFill>
                  <a:schemeClr val="tx1"/>
                </a:solidFill>
              </a:rPr>
              <a:t>)</a:t>
            </a:r>
          </a:p>
          <a:p>
            <a:pPr lvl="1"/>
            <a:r>
              <a:rPr kumimoji="1" lang="en-US" altLang="ja-JP" dirty="0" smtClean="0">
                <a:solidFill>
                  <a:schemeClr val="tx1"/>
                </a:solidFill>
              </a:rPr>
              <a:t>1</a:t>
            </a:r>
            <a:r>
              <a:rPr kumimoji="1" lang="en-US" altLang="ja-JP" baseline="30000" dirty="0" smtClean="0">
                <a:solidFill>
                  <a:schemeClr val="tx1"/>
                </a:solidFill>
              </a:rPr>
              <a:t>st</a:t>
            </a:r>
            <a:r>
              <a:rPr kumimoji="1" lang="en-US" altLang="ja-JP" dirty="0">
                <a:solidFill>
                  <a:schemeClr val="tx1"/>
                </a:solidFill>
              </a:rPr>
              <a:t> r</a:t>
            </a:r>
            <a:r>
              <a:rPr kumimoji="1" lang="en-US" altLang="ja-JP" dirty="0" smtClean="0">
                <a:solidFill>
                  <a:schemeClr val="tx1"/>
                </a:solidFill>
              </a:rPr>
              <a:t>ecirculate draft specification at the end of the session</a:t>
            </a:r>
            <a:endParaRPr kumimoji="1" lang="en-US" altLang="ja-JP" dirty="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2015</a:t>
            </a:r>
            <a:endParaRPr lang="en-GB" dirty="0"/>
          </a:p>
        </p:txBody>
      </p:sp>
    </p:spTree>
    <p:extLst>
      <p:ext uri="{BB962C8B-B14F-4D97-AF65-F5344CB8AC3E}">
        <p14:creationId xmlns:p14="http://schemas.microsoft.com/office/powerpoint/2010/main" val="12667697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GB" altLang="ja-JP" dirty="0" smtClean="0"/>
              <a:t>Schedule 2</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2015</a:t>
            </a:r>
            <a:endParaRPr lang="en-GB" dirty="0"/>
          </a:p>
        </p:txBody>
      </p:sp>
    </p:spTree>
    <p:extLst>
      <p:ext uri="{BB962C8B-B14F-4D97-AF65-F5344CB8AC3E}">
        <p14:creationId xmlns:p14="http://schemas.microsoft.com/office/powerpoint/2010/main" val="24294415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GB" dirty="0" smtClean="0"/>
              <a:t>Proposed call for proposal</a:t>
            </a:r>
            <a:endParaRPr kumimoji="1" lang="en-GB"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2015</a:t>
            </a:r>
            <a:endParaRPr lang="en-GB" dirty="0"/>
          </a:p>
        </p:txBody>
      </p:sp>
      <p:sp>
        <p:nvSpPr>
          <p:cNvPr id="21" name="Down Arrow Callout 3"/>
          <p:cNvSpPr/>
          <p:nvPr/>
        </p:nvSpPr>
        <p:spPr>
          <a:xfrm>
            <a:off x="1905000" y="2286000"/>
            <a:ext cx="1143000" cy="1461608"/>
          </a:xfrm>
          <a:prstGeom prst="downArrowCallout">
            <a:avLst/>
          </a:prstGeom>
          <a:solidFill>
            <a:srgbClr val="FFFFFF"/>
          </a:solidFill>
          <a:ln w="25400" cap="flat">
            <a:solidFill>
              <a:srgbClr val="0070C0"/>
            </a:solidFill>
            <a:prstDash val="solid"/>
            <a:bevel/>
          </a:ln>
          <a:effectLst/>
        </p:spPr>
        <p:txBody>
          <a:bodyPr rot="0" spcFirstLastPara="1" vertOverflow="overflow" horzOverflow="overflow" vert="horz" wrap="square" lIns="45719" tIns="45719" rIns="45719" bIns="45719"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lang="en-US" sz="2400" kern="0" dirty="0" smtClean="0">
                <a:solidFill>
                  <a:srgbClr val="000000"/>
                </a:solidFill>
                <a:latin typeface="Calibri" panose="020F0502020204030204" pitchFamily="34" charset="0"/>
                <a:ea typeface="Arial"/>
                <a:cs typeface="Arial"/>
                <a:sym typeface="Arial"/>
              </a:rPr>
              <a:t>Nov.</a:t>
            </a:r>
            <a:endParaRPr kumimoji="0" lang="en-US" sz="24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lang="en-US" sz="1600" kern="0" dirty="0" smtClean="0">
                <a:solidFill>
                  <a:srgbClr val="000000"/>
                </a:solidFill>
                <a:latin typeface="Calibri" panose="020F0502020204030204" pitchFamily="34" charset="0"/>
                <a:cs typeface="Arial"/>
                <a:sym typeface="Arial"/>
              </a:rPr>
              <a:t>Dallas</a:t>
            </a:r>
            <a:endPar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lang="en-US" sz="1600" kern="0" noProof="0" dirty="0" smtClean="0">
                <a:solidFill>
                  <a:srgbClr val="000000"/>
                </a:solidFill>
                <a:latin typeface="Calibri" panose="020F0502020204030204" pitchFamily="34" charset="0"/>
                <a:cs typeface="Arial"/>
                <a:sym typeface="Arial"/>
              </a:rPr>
              <a:t>8</a:t>
            </a:r>
            <a:r>
              <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t>-13</a:t>
            </a:r>
          </a:p>
        </p:txBody>
      </p:sp>
      <p:sp>
        <p:nvSpPr>
          <p:cNvPr id="22" name="Down Arrow Callout 4"/>
          <p:cNvSpPr/>
          <p:nvPr/>
        </p:nvSpPr>
        <p:spPr>
          <a:xfrm>
            <a:off x="4267200" y="2286000"/>
            <a:ext cx="1143000" cy="1461608"/>
          </a:xfrm>
          <a:prstGeom prst="downArrowCallout">
            <a:avLst/>
          </a:prstGeom>
          <a:solidFill>
            <a:srgbClr val="FFFFFF"/>
          </a:solidFill>
          <a:ln w="25400" cap="flat">
            <a:solidFill>
              <a:srgbClr val="0070C0"/>
            </a:solidFill>
            <a:prstDash val="solid"/>
            <a:bevel/>
          </a:ln>
          <a:effectLst/>
        </p:spPr>
        <p:txBody>
          <a:bodyPr rot="0" spcFirstLastPara="1" vertOverflow="overflow" horzOverflow="overflow" vert="horz" wrap="square" lIns="45719" tIns="45719" rIns="45719" bIns="45719"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lang="en-US" sz="2400" kern="0" dirty="0" smtClean="0">
                <a:solidFill>
                  <a:srgbClr val="000000"/>
                </a:solidFill>
                <a:latin typeface="Calibri" panose="020F0502020204030204" pitchFamily="34" charset="0"/>
                <a:ea typeface="Arial"/>
                <a:cs typeface="Arial"/>
                <a:sym typeface="Arial"/>
              </a:rPr>
              <a:t>Jan.</a:t>
            </a:r>
            <a:endParaRPr kumimoji="0" lang="en-US" sz="24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lang="en-US" sz="1600" kern="0" noProof="0" dirty="0" smtClean="0">
                <a:solidFill>
                  <a:srgbClr val="000000"/>
                </a:solidFill>
                <a:latin typeface="Calibri" panose="020F0502020204030204" pitchFamily="34" charset="0"/>
                <a:cs typeface="Arial"/>
                <a:sym typeface="Arial"/>
              </a:rPr>
              <a:t>Atlanta</a:t>
            </a:r>
            <a:r>
              <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t/>
            </a:r>
            <a:br>
              <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br>
            <a:r>
              <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t>17-22</a:t>
            </a:r>
          </a:p>
        </p:txBody>
      </p:sp>
      <p:sp>
        <p:nvSpPr>
          <p:cNvPr id="23" name="Down Arrow Callout 5"/>
          <p:cNvSpPr/>
          <p:nvPr/>
        </p:nvSpPr>
        <p:spPr>
          <a:xfrm>
            <a:off x="6705600" y="2286000"/>
            <a:ext cx="1143000" cy="1461608"/>
          </a:xfrm>
          <a:prstGeom prst="downArrowCallout">
            <a:avLst/>
          </a:prstGeom>
          <a:solidFill>
            <a:srgbClr val="FFFFFF"/>
          </a:solidFill>
          <a:ln w="25400" cap="flat">
            <a:solidFill>
              <a:srgbClr val="0070C0"/>
            </a:solidFill>
            <a:prstDash val="solid"/>
            <a:bevel/>
          </a:ln>
          <a:effectLst/>
        </p:spPr>
        <p:txBody>
          <a:bodyPr rot="0" spcFirstLastPara="1" vertOverflow="overflow" horzOverflow="overflow" vert="horz" wrap="square" lIns="45719" tIns="45719" rIns="45719" bIns="45719"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lang="en-US" sz="2400" kern="0" dirty="0" smtClean="0">
                <a:solidFill>
                  <a:srgbClr val="000000"/>
                </a:solidFill>
                <a:latin typeface="Calibri" panose="020F0502020204030204" pitchFamily="34" charset="0"/>
                <a:ea typeface="Arial"/>
                <a:cs typeface="Arial"/>
                <a:sym typeface="Arial"/>
              </a:rPr>
              <a:t>Mar.</a:t>
            </a:r>
            <a:endParaRPr kumimoji="0" lang="en-US" sz="24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lang="en-US" sz="1600" kern="0" noProof="0" dirty="0" smtClean="0">
                <a:solidFill>
                  <a:srgbClr val="000000"/>
                </a:solidFill>
                <a:latin typeface="Calibri" panose="020F0502020204030204" pitchFamily="34" charset="0"/>
                <a:cs typeface="Arial"/>
                <a:sym typeface="Arial"/>
              </a:rPr>
              <a:t>Macau</a:t>
            </a:r>
            <a:endPar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t>13-18</a:t>
            </a:r>
          </a:p>
        </p:txBody>
      </p:sp>
      <p:cxnSp>
        <p:nvCxnSpPr>
          <p:cNvPr id="24" name="Straight Arrow Connector 7"/>
          <p:cNvCxnSpPr>
            <a:stCxn id="28" idx="6"/>
            <a:endCxn id="29" idx="2"/>
          </p:cNvCxnSpPr>
          <p:nvPr/>
        </p:nvCxnSpPr>
        <p:spPr>
          <a:xfrm>
            <a:off x="5562600" y="4145876"/>
            <a:ext cx="838200" cy="0"/>
          </a:xfrm>
          <a:prstGeom prst="straightConnector1">
            <a:avLst/>
          </a:prstGeom>
          <a:noFill/>
          <a:ln w="25400" cap="flat">
            <a:solidFill>
              <a:srgbClr val="0070C0"/>
            </a:solidFill>
            <a:prstDash val="solid"/>
            <a:bevel/>
            <a:tailEnd type="arrow"/>
          </a:ln>
          <a:effectLst>
            <a:outerShdw blurRad="38100" dist="20000" dir="5400000" rotWithShape="0">
              <a:srgbClr val="000000">
                <a:alpha val="38000"/>
              </a:srgbClr>
            </a:outerShdw>
          </a:effectLst>
        </p:spPr>
      </p:cxnSp>
      <p:cxnSp>
        <p:nvCxnSpPr>
          <p:cNvPr id="25" name="Straight Connector 9"/>
          <p:cNvCxnSpPr>
            <a:stCxn id="21" idx="2"/>
          </p:cNvCxnSpPr>
          <p:nvPr/>
        </p:nvCxnSpPr>
        <p:spPr>
          <a:xfrm>
            <a:off x="24765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cxnSp>
      <p:cxnSp>
        <p:nvCxnSpPr>
          <p:cNvPr id="26" name="Straight Connector 10"/>
          <p:cNvCxnSpPr/>
          <p:nvPr/>
        </p:nvCxnSpPr>
        <p:spPr>
          <a:xfrm>
            <a:off x="48387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cxnSp>
      <p:cxnSp>
        <p:nvCxnSpPr>
          <p:cNvPr id="27" name="Straight Connector 11"/>
          <p:cNvCxnSpPr/>
          <p:nvPr/>
        </p:nvCxnSpPr>
        <p:spPr>
          <a:xfrm>
            <a:off x="72771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cxnSp>
      <p:sp>
        <p:nvSpPr>
          <p:cNvPr id="28" name="Oval 13"/>
          <p:cNvSpPr/>
          <p:nvPr/>
        </p:nvSpPr>
        <p:spPr>
          <a:xfrm>
            <a:off x="4114800" y="3886200"/>
            <a:ext cx="1447800" cy="519351"/>
          </a:xfrm>
          <a:prstGeom prst="ellipse">
            <a:avLst/>
          </a:prstGeom>
          <a:solidFill>
            <a:srgbClr val="FFFFFF"/>
          </a:solidFill>
          <a:ln w="25400" cap="flat">
            <a:solidFill>
              <a:srgbClr val="FFC000"/>
            </a:solidFill>
            <a:prstDash val="solid"/>
            <a:bevel/>
          </a:ln>
          <a:effectLst/>
        </p:spPr>
        <p:txBody>
          <a:bodyPr rot="0" spcFirstLastPara="1" vertOverflow="overflow" horzOverflow="overflow" vert="horz" wrap="square" lIns="0" tIns="0" rIns="0" bIns="0"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t>Initial</a:t>
            </a:r>
            <a:endPar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Presentations</a:t>
            </a:r>
          </a:p>
        </p:txBody>
      </p:sp>
      <p:sp>
        <p:nvSpPr>
          <p:cNvPr id="29" name="Oval 14"/>
          <p:cNvSpPr/>
          <p:nvPr/>
        </p:nvSpPr>
        <p:spPr>
          <a:xfrm>
            <a:off x="6400800" y="3886200"/>
            <a:ext cx="990600" cy="519351"/>
          </a:xfrm>
          <a:prstGeom prst="ellipse">
            <a:avLst/>
          </a:prstGeom>
          <a:solidFill>
            <a:srgbClr val="FFFFFF"/>
          </a:solidFill>
          <a:ln w="25400" cap="flat">
            <a:solidFill>
              <a:srgbClr val="FF0000"/>
            </a:solidFill>
            <a:prstDash val="solid"/>
            <a:bevel/>
          </a:ln>
          <a:effectLst/>
        </p:spPr>
        <p:txBody>
          <a:bodyPr rot="0" spcFirstLastPara="1" vertOverflow="overflow" horzOverflow="overflow" vert="horz" wrap="square" lIns="0" tIns="0" rIns="0" bIns="0"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Deadline</a:t>
            </a:r>
            <a:b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b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Jan.</a:t>
            </a:r>
            <a:r>
              <a:rPr kumimoji="0" lang="en-US" sz="1200" b="0" i="0" u="none" strike="noStrike" kern="0" cap="none" spc="0" normalizeH="0" noProof="0" dirty="0" smtClean="0">
                <a:ln>
                  <a:noFill/>
                </a:ln>
                <a:solidFill>
                  <a:srgbClr val="000000"/>
                </a:solidFill>
                <a:effectLst/>
                <a:uLnTx/>
                <a:uFillTx/>
                <a:latin typeface="Calibri" panose="020F0502020204030204" pitchFamily="34" charset="0"/>
                <a:ea typeface="Arial"/>
                <a:cs typeface="Arial"/>
                <a:sym typeface="Arial"/>
              </a:rPr>
              <a:t> 10</a:t>
            </a:r>
            <a:endPar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p:txBody>
      </p:sp>
      <p:sp>
        <p:nvSpPr>
          <p:cNvPr id="30" name="Oval 19"/>
          <p:cNvSpPr/>
          <p:nvPr/>
        </p:nvSpPr>
        <p:spPr>
          <a:xfrm>
            <a:off x="2362200" y="3886200"/>
            <a:ext cx="990600" cy="519351"/>
          </a:xfrm>
          <a:prstGeom prst="ellipse">
            <a:avLst/>
          </a:prstGeom>
          <a:solidFill>
            <a:srgbClr val="FFFFFF"/>
          </a:solidFill>
          <a:ln w="25400" cap="flat">
            <a:solidFill>
              <a:srgbClr val="00B050"/>
            </a:solidFill>
            <a:prstDash val="solid"/>
            <a:bevel/>
          </a:ln>
          <a:effectLst/>
        </p:spPr>
        <p:txBody>
          <a:bodyPr rot="0" spcFirstLastPara="1" vertOverflow="overflow" horzOverflow="overflow" vert="horz" wrap="square" lIns="0" tIns="0" rIns="0" bIns="0"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Issue Call</a:t>
            </a:r>
            <a:b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b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Sep.</a:t>
            </a:r>
            <a:r>
              <a:rPr kumimoji="0" lang="en-US" sz="1200" b="0" i="0" u="none" strike="noStrike" kern="0" cap="none" spc="0" normalizeH="0" noProof="0" dirty="0" smtClean="0">
                <a:ln>
                  <a:noFill/>
                </a:ln>
                <a:solidFill>
                  <a:srgbClr val="000000"/>
                </a:solidFill>
                <a:effectLst/>
                <a:uLnTx/>
                <a:uFillTx/>
                <a:latin typeface="Calibri" panose="020F0502020204030204" pitchFamily="34" charset="0"/>
                <a:ea typeface="Arial"/>
                <a:cs typeface="Arial"/>
                <a:sym typeface="Arial"/>
              </a:rPr>
              <a:t> 17</a:t>
            </a:r>
            <a:endPar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p:txBody>
      </p:sp>
      <p:cxnSp>
        <p:nvCxnSpPr>
          <p:cNvPr id="31" name="Straight Arrow Connector 20"/>
          <p:cNvCxnSpPr>
            <a:stCxn id="30" idx="6"/>
            <a:endCxn id="28" idx="2"/>
          </p:cNvCxnSpPr>
          <p:nvPr/>
        </p:nvCxnSpPr>
        <p:spPr>
          <a:xfrm>
            <a:off x="3352800" y="4145876"/>
            <a:ext cx="762000" cy="0"/>
          </a:xfrm>
          <a:prstGeom prst="straightConnector1">
            <a:avLst/>
          </a:prstGeom>
          <a:noFill/>
          <a:ln w="25400" cap="flat">
            <a:solidFill>
              <a:srgbClr val="0070C0"/>
            </a:solidFill>
            <a:prstDash val="solid"/>
            <a:bevel/>
            <a:tailEnd type="arrow"/>
          </a:ln>
          <a:effectLst>
            <a:outerShdw blurRad="38100" dist="20000" dir="5400000" rotWithShape="0">
              <a:srgbClr val="000000">
                <a:alpha val="38000"/>
              </a:srgbClr>
            </a:outerShdw>
          </a:effectLst>
        </p:spPr>
      </p:cxnSp>
      <p:sp>
        <p:nvSpPr>
          <p:cNvPr id="32" name="Right Arrow 31"/>
          <p:cNvSpPr/>
          <p:nvPr/>
        </p:nvSpPr>
        <p:spPr>
          <a:xfrm>
            <a:off x="914400" y="3886200"/>
            <a:ext cx="1447800" cy="550243"/>
          </a:xfrm>
          <a:prstGeom prst="rightArrow">
            <a:avLst/>
          </a:prstGeom>
          <a:solidFill>
            <a:srgbClr val="FFFFFF"/>
          </a:solidFill>
          <a:ln w="25400" cap="flat">
            <a:solidFill>
              <a:srgbClr val="0070C0"/>
            </a:solidFill>
            <a:prstDash val="solid"/>
            <a:bevel/>
          </a:ln>
          <a:effectLst/>
        </p:spPr>
        <p:txBody>
          <a:bodyPr rot="0" spcFirstLastPara="1" vertOverflow="overflow" horzOverflow="overflow" vert="horz" wrap="square" lIns="45719" tIns="45719" rIns="45719" bIns="45719" numCol="1" spcCol="38100" rtlCol="0" anchor="t">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Call for Proposals</a:t>
            </a:r>
          </a:p>
        </p:txBody>
      </p:sp>
      <p:sp>
        <p:nvSpPr>
          <p:cNvPr id="33" name="Oval 16"/>
          <p:cNvSpPr/>
          <p:nvPr/>
        </p:nvSpPr>
        <p:spPr>
          <a:xfrm>
            <a:off x="6553200" y="4319228"/>
            <a:ext cx="1447800" cy="519351"/>
          </a:xfrm>
          <a:prstGeom prst="ellipse">
            <a:avLst/>
          </a:prstGeom>
          <a:solidFill>
            <a:srgbClr val="FFFFFF"/>
          </a:solidFill>
          <a:ln w="25400" cap="flat">
            <a:solidFill>
              <a:srgbClr val="FFC000"/>
            </a:solidFill>
            <a:prstDash val="solid"/>
            <a:bevel/>
          </a:ln>
          <a:effectLst/>
        </p:spPr>
        <p:txBody>
          <a:bodyPr rot="0" spcFirstLastPara="1" vertOverflow="overflow" horzOverflow="overflow" vert="horz" wrap="square" lIns="0" tIns="0" rIns="0" bIns="0"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t>Full</a:t>
            </a:r>
            <a:endPar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Presentations</a:t>
            </a:r>
          </a:p>
        </p:txBody>
      </p:sp>
    </p:spTree>
    <p:extLst>
      <p:ext uri="{BB962C8B-B14F-4D97-AF65-F5344CB8AC3E}">
        <p14:creationId xmlns:p14="http://schemas.microsoft.com/office/powerpoint/2010/main" val="5207647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6059</TotalTime>
  <Words>525</Words>
  <Application>Microsoft Office PowerPoint</Application>
  <PresentationFormat>ユーザー設定</PresentationFormat>
  <Paragraphs>150</Paragraphs>
  <Slides>11</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11</vt:i4>
      </vt:variant>
    </vt:vector>
  </HeadingPairs>
  <TitlesOfParts>
    <vt:vector size="13" baseType="lpstr">
      <vt:lpstr>Office Theme</vt:lpstr>
      <vt:lpstr>Document</vt:lpstr>
      <vt:lpstr>Proposed project timeline</vt:lpstr>
      <vt:lpstr>Study Group Action items</vt:lpstr>
      <vt:lpstr>Draft development process</vt:lpstr>
      <vt:lpstr>Schedule 1</vt:lpstr>
      <vt:lpstr>Proposed call for proposal</vt:lpstr>
      <vt:lpstr>Schedule plan details</vt:lpstr>
      <vt:lpstr>Letter Ballot details</vt:lpstr>
      <vt:lpstr>Schedule 2</vt:lpstr>
      <vt:lpstr>Proposed call for proposal</vt:lpstr>
      <vt:lpstr>Schedule plan details</vt:lpstr>
      <vt:lpstr>Letter Ballot details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178</cp:revision>
  <cp:lastPrinted>2014-11-08T20:15:38Z</cp:lastPrinted>
  <dcterms:created xsi:type="dcterms:W3CDTF">2014-10-30T17:06:39Z</dcterms:created>
  <dcterms:modified xsi:type="dcterms:W3CDTF">2015-05-14T15:19:42Z</dcterms:modified>
</cp:coreProperties>
</file>