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322" r:id="rId4"/>
    <p:sldId id="320" r:id="rId5"/>
    <p:sldId id="329" r:id="rId6"/>
    <p:sldId id="338" r:id="rId7"/>
    <p:sldId id="324" r:id="rId8"/>
    <p:sldId id="340" r:id="rId9"/>
    <p:sldId id="339" r:id="rId10"/>
    <p:sldId id="308" r:id="rId11"/>
    <p:sldId id="336" r:id="rId12"/>
    <p:sldId id="337" r:id="rId13"/>
    <p:sldId id="334" r:id="rId14"/>
    <p:sldId id="331" r:id="rId15"/>
    <p:sldId id="332" r:id="rId16"/>
    <p:sldId id="335" r:id="rId1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76754" autoAdjust="0"/>
  </p:normalViewPr>
  <p:slideViewPr>
    <p:cSldViewPr>
      <p:cViewPr varScale="1">
        <p:scale>
          <a:sx n="86" d="100"/>
          <a:sy n="86" d="100"/>
        </p:scale>
        <p:origin x="-2316"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756951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64449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67193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727145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err="1" smtClean="0"/>
              <a:t>Sho</a:t>
            </a:r>
            <a:r>
              <a:rPr lang="en-GB" dirty="0" smtClean="0"/>
              <a:t> </a:t>
            </a:r>
            <a:r>
              <a:rPr lang="en-GB" dirty="0" err="1" smtClean="0"/>
              <a:t>Furuichi</a:t>
            </a:r>
            <a:r>
              <a:rPr lang="en-GB" dirty="0" smtClean="0"/>
              <a:t>,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July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ltLang="ja-JP" dirty="0" err="1" smtClean="0"/>
              <a:t>Sho</a:t>
            </a:r>
            <a:r>
              <a:rPr lang="en-GB" altLang="ja-JP" dirty="0" smtClean="0"/>
              <a:t> </a:t>
            </a:r>
            <a:r>
              <a:rPr lang="en-GB" altLang="ja-JP" dirty="0" err="1" smtClean="0"/>
              <a:t>Furuichi</a:t>
            </a:r>
            <a:r>
              <a:rPr lang="en-GB" altLang="ja-JP" dirty="0" smtClean="0"/>
              <a:t>, Sony</a:t>
            </a:r>
            <a:endParaRPr lang="en-GB" altLang="ja-JP"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54</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a:t>July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a:t>Sho Furuichi</a:t>
            </a:r>
            <a:r>
              <a:rPr lang="en-GB" altLang="ja-JP" dirty="0"/>
              <a:t>, </a:t>
            </a:r>
            <a:r>
              <a:rPr lang="en-GB" altLang="ja-JP" dirty="0" smtClean="0"/>
              <a:t>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smtClean="0"/>
              <a:t>Expected Performance Improvement in the New Coexistence Scenario and Use Cases for IEEE 802.19.1</a:t>
            </a:r>
            <a:br>
              <a:rPr lang="en-GB" sz="2800" dirty="0" smtClean="0"/>
            </a:br>
            <a:r>
              <a:rPr lang="en-GB" sz="2800" dirty="0" smtClean="0"/>
              <a:t>- Simulation Result -</a:t>
            </a:r>
            <a:endParaRPr lang="en-GB" sz="2800" dirty="0"/>
          </a:p>
        </p:txBody>
      </p:sp>
      <p:sp>
        <p:nvSpPr>
          <p:cNvPr id="3074" name="Rectangle 2"/>
          <p:cNvSpPr>
            <a:spLocks noGrp="1" noChangeArrowheads="1"/>
          </p:cNvSpPr>
          <p:nvPr>
            <p:ph type="body" idx="1"/>
          </p:nvPr>
        </p:nvSpPr>
        <p:spPr>
          <a:xfrm>
            <a:off x="728345" y="22098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2015-07-</a:t>
            </a:r>
            <a:r>
              <a:rPr lang="en-US" altLang="ja-JP" sz="2133" b="0" dirty="0" smtClean="0"/>
              <a:t>08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31258374"/>
              </p:ext>
            </p:extLst>
          </p:nvPr>
        </p:nvGraphicFramePr>
        <p:xfrm>
          <a:off x="533400" y="2776170"/>
          <a:ext cx="8528050" cy="2620963"/>
        </p:xfrm>
        <a:graphic>
          <a:graphicData uri="http://schemas.openxmlformats.org/presentationml/2006/ole">
            <mc:AlternateContent xmlns:mc="http://schemas.openxmlformats.org/markup-compatibility/2006">
              <mc:Choice xmlns:v="urn:schemas-microsoft-com:vml" Requires="v">
                <p:oleObj spid="_x0000_s3259" name="Document" r:id="rId5" imgW="8236552" imgH="2544668" progId="Word.Document.8">
                  <p:embed/>
                </p:oleObj>
              </mc:Choice>
              <mc:Fallback>
                <p:oleObj name="Document" r:id="rId5" imgW="8236552" imgH="2544668" progId="Word.Document.8">
                  <p:embed/>
                  <p:pic>
                    <p:nvPicPr>
                      <p:cNvPr id="0" name="Picture 3"/>
                      <p:cNvPicPr>
                        <a:picLocks noChangeAspect="1" noChangeArrowheads="1"/>
                      </p:cNvPicPr>
                      <p:nvPr/>
                    </p:nvPicPr>
                    <p:blipFill>
                      <a:blip r:embed="rId6"/>
                      <a:srcRect/>
                      <a:stretch>
                        <a:fillRect/>
                      </a:stretch>
                    </p:blipFill>
                    <p:spPr bwMode="auto">
                      <a:xfrm>
                        <a:off x="533400" y="2776170"/>
                        <a:ext cx="8528050" cy="26209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5785" y="241019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33400" y="2113282"/>
            <a:ext cx="8641080" cy="4387427"/>
          </a:xfrm>
        </p:spPr>
        <p:txBody>
          <a:bodyPr/>
          <a:lstStyle/>
          <a:p>
            <a:pPr marL="0" indent="0">
              <a:buNone/>
            </a:pPr>
            <a:r>
              <a:rPr kumimoji="1" lang="en-US" altLang="ja-JP" dirty="0"/>
              <a:t>[1] IEEE </a:t>
            </a:r>
            <a:r>
              <a:rPr kumimoji="1" lang="en-US" altLang="ja-JP" dirty="0" smtClean="0"/>
              <a:t>802.19-15/0043r0</a:t>
            </a:r>
            <a:r>
              <a:rPr kumimoji="1" lang="en-US" altLang="ja-JP" dirty="0"/>
              <a:t>, </a:t>
            </a:r>
            <a:r>
              <a:rPr kumimoji="1" lang="en-US" altLang="ja-JP" dirty="0" smtClean="0"/>
              <a:t>“</a:t>
            </a:r>
            <a:r>
              <a:rPr lang="en-US" altLang="ja-JP" dirty="0"/>
              <a:t>Expected Performance Improvement in the New Coexistence Scenario and Use Cases for IEEE 802.19.1</a:t>
            </a:r>
            <a:r>
              <a:rPr kumimoji="1" lang="en-US" altLang="ja-JP" dirty="0" smtClean="0"/>
              <a:t>”</a:t>
            </a:r>
          </a:p>
          <a:p>
            <a:pPr marL="0" indent="0">
              <a:buNone/>
            </a:pPr>
            <a:r>
              <a:rPr kumimoji="1" lang="en-US" altLang="ja-JP" dirty="0" smtClean="0"/>
              <a:t>[2] </a:t>
            </a:r>
            <a:r>
              <a:rPr kumimoji="1" lang="en-US" altLang="ja-JP" dirty="0"/>
              <a:t>IEEE </a:t>
            </a:r>
            <a:r>
              <a:rPr kumimoji="1" lang="en-US" altLang="ja-JP" dirty="0" smtClean="0"/>
              <a:t>802.19-15/0028r7, “</a:t>
            </a:r>
            <a:r>
              <a:rPr lang="en-US" altLang="ja-JP" dirty="0" smtClean="0"/>
              <a:t>Draft </a:t>
            </a:r>
            <a:r>
              <a:rPr lang="en-US" altLang="ja-JP" dirty="0"/>
              <a:t>CUB </a:t>
            </a:r>
            <a:r>
              <a:rPr lang="en-US" altLang="ja-JP" dirty="0" smtClean="0"/>
              <a:t>PAR”</a:t>
            </a:r>
            <a:endParaRPr kumimoji="1" lang="en-US" altLang="ja-JP" dirty="0" smtClean="0"/>
          </a:p>
          <a:p>
            <a:pPr marL="0" indent="0">
              <a:buNone/>
            </a:pPr>
            <a:r>
              <a:rPr kumimoji="1" lang="en-US" altLang="ja-JP" dirty="0" smtClean="0"/>
              <a:t>[3] IEEE 802.19-15/0032r0</a:t>
            </a:r>
            <a:r>
              <a:rPr kumimoji="1" lang="en-US" altLang="ja-JP" dirty="0"/>
              <a:t>, </a:t>
            </a:r>
            <a:r>
              <a:rPr kumimoji="1" lang="en-US" altLang="ja-JP" dirty="0" smtClean="0"/>
              <a:t>“</a:t>
            </a:r>
            <a:r>
              <a:rPr lang="en-US" altLang="ja-JP" dirty="0"/>
              <a:t>The new coexistence use cases for IEEE 802.19.1</a:t>
            </a:r>
            <a:r>
              <a:rPr kumimoji="1" lang="en-US" altLang="ja-JP" dirty="0" smtClean="0"/>
              <a:t>”</a:t>
            </a:r>
            <a:endParaRPr kumimoji="1" lang="ja-JP" altLang="en-US" dirty="0"/>
          </a:p>
          <a:p>
            <a:pPr marL="0" indent="0">
              <a:buNone/>
            </a:pPr>
            <a:endParaRPr kumimoji="1" lang="ja-JP" altLang="en-US"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spTree>
    <p:extLst>
      <p:ext uri="{BB962C8B-B14F-4D97-AF65-F5344CB8AC3E}">
        <p14:creationId xmlns:p14="http://schemas.microsoft.com/office/powerpoint/2010/main" val="2673388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Appendix: Simulation parameter candidates</a:t>
            </a:r>
            <a:endParaRPr kumimoji="1" lang="ja-JP" altLang="en-US" sz="3200"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mc:AlternateContent xmlns:mc="http://schemas.openxmlformats.org/markup-compatibility/2006" xmlns:a14="http://schemas.microsoft.com/office/drawing/2010/main">
        <mc:Choice Requires="a14">
          <p:graphicFrame>
            <p:nvGraphicFramePr>
              <p:cNvPr id="7" name="コンテンツ プレースホルダー 5"/>
              <p:cNvGraphicFramePr>
                <a:graphicFrameLocks/>
              </p:cNvGraphicFramePr>
              <p:nvPr>
                <p:extLst>
                  <p:ext uri="{D42A27DB-BD31-4B8C-83A1-F6EECF244321}">
                    <p14:modId xmlns:p14="http://schemas.microsoft.com/office/powerpoint/2010/main" val="1302731116"/>
                  </p:ext>
                </p:extLst>
              </p:nvPr>
            </p:nvGraphicFramePr>
            <p:xfrm>
              <a:off x="609600" y="1752600"/>
              <a:ext cx="8640960" cy="5012436"/>
            </p:xfrm>
            <a:graphic>
              <a:graphicData uri="http://schemas.openxmlformats.org/drawingml/2006/table">
                <a:tbl>
                  <a:tblPr firstRow="1" bandRow="1">
                    <a:tableStyleId>{5C22544A-7EE6-4342-B048-85BDC9FD1C3A}</a:tableStyleId>
                  </a:tblPr>
                  <a:tblGrid>
                    <a:gridCol w="1728192"/>
                    <a:gridCol w="1728192"/>
                    <a:gridCol w="1728192"/>
                    <a:gridCol w="1728192"/>
                    <a:gridCol w="1728192"/>
                  </a:tblGrid>
                  <a:tr h="370840">
                    <a:tc>
                      <a:txBody>
                        <a:bodyPr/>
                        <a:lstStyle/>
                        <a:p>
                          <a:endParaRPr kumimoji="1" lang="ja-JP" altLang="en-US" sz="1050" dirty="0"/>
                        </a:p>
                      </a:txBody>
                      <a:tcPr/>
                    </a:tc>
                    <a:tc>
                      <a:txBody>
                        <a:bodyPr/>
                        <a:lstStyle/>
                        <a:p>
                          <a:r>
                            <a:rPr kumimoji="1" lang="en-US" altLang="ja-JP" sz="1050" dirty="0" smtClean="0"/>
                            <a:t>Scenario 1</a:t>
                          </a:r>
                          <a:endParaRPr kumimoji="1" lang="ja-JP" altLang="en-US" sz="1050" dirty="0"/>
                        </a:p>
                      </a:txBody>
                      <a:tcPr/>
                    </a:tc>
                    <a:tc>
                      <a:txBody>
                        <a:bodyPr/>
                        <a:lstStyle/>
                        <a:p>
                          <a:r>
                            <a:rPr kumimoji="1" lang="en-US" altLang="ja-JP" sz="1050" dirty="0" smtClean="0"/>
                            <a:t>Scenario 2</a:t>
                          </a:r>
                          <a:endParaRPr kumimoji="1" lang="ja-JP" altLang="en-US" sz="1050" dirty="0"/>
                        </a:p>
                      </a:txBody>
                      <a:tcPr/>
                    </a:tc>
                    <a:tc>
                      <a:txBody>
                        <a:bodyPr/>
                        <a:lstStyle/>
                        <a:p>
                          <a:r>
                            <a:rPr kumimoji="1" lang="en-US" altLang="ja-JP" sz="1050" dirty="0" smtClean="0"/>
                            <a:t>Scenario 3</a:t>
                          </a:r>
                          <a:endParaRPr kumimoji="1" lang="ja-JP" altLang="en-US" sz="1050" dirty="0"/>
                        </a:p>
                      </a:txBody>
                      <a:tcPr/>
                    </a:tc>
                    <a:tc>
                      <a:txBody>
                        <a:bodyPr/>
                        <a:lstStyle/>
                        <a:p>
                          <a:r>
                            <a:rPr kumimoji="1" lang="en-US" altLang="ja-JP" sz="1050" dirty="0" smtClean="0"/>
                            <a:t>Scenario</a:t>
                          </a:r>
                          <a:r>
                            <a:rPr kumimoji="1" lang="en-US" altLang="ja-JP" sz="1050" baseline="0" dirty="0" smtClean="0"/>
                            <a:t> 4</a:t>
                          </a:r>
                          <a:endParaRPr kumimoji="1" lang="ja-JP" altLang="en-US" sz="1050" dirty="0"/>
                        </a:p>
                      </a:txBody>
                      <a:tcPr/>
                    </a:tc>
                  </a:tr>
                  <a:tr h="370840">
                    <a:tc>
                      <a:txBody>
                        <a:bodyPr/>
                        <a:lstStyle/>
                        <a:p>
                          <a:r>
                            <a:rPr kumimoji="1" lang="en-US" altLang="ja-JP" sz="1050" b="1" dirty="0" smtClean="0">
                              <a:solidFill>
                                <a:schemeClr val="bg1"/>
                              </a:solidFill>
                            </a:rPr>
                            <a:t>Freq. band</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3.5GHz</a:t>
                          </a:r>
                          <a:endParaRPr kumimoji="1" lang="ja-JP" altLang="en-US" sz="1050" dirty="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840">
                    <a:tc>
                      <a:txBody>
                        <a:bodyPr/>
                        <a:lstStyle/>
                        <a:p>
                          <a:r>
                            <a:rPr kumimoji="1" lang="en-US" altLang="ja-JP" sz="1050" b="1" dirty="0" smtClean="0">
                              <a:solidFill>
                                <a:schemeClr val="bg1"/>
                              </a:solidFill>
                            </a:rPr>
                            <a:t>Num.</a:t>
                          </a:r>
                          <a:r>
                            <a:rPr kumimoji="1" lang="en-US" altLang="ja-JP" sz="1050" b="1" baseline="0" dirty="0" smtClean="0">
                              <a:solidFill>
                                <a:schemeClr val="bg1"/>
                              </a:solidFill>
                            </a:rPr>
                            <a:t> of channel</a:t>
                          </a:r>
                          <a:endParaRPr kumimoji="1" lang="ja-JP" altLang="en-US" sz="1050" b="1" dirty="0">
                            <a:solidFill>
                              <a:schemeClr val="bg1"/>
                            </a:solidFill>
                          </a:endParaRPr>
                        </a:p>
                      </a:txBody>
                      <a:tcPr>
                        <a:solidFill>
                          <a:schemeClr val="accent1"/>
                        </a:solidFill>
                      </a:tcPr>
                    </a:tc>
                    <a:tc>
                      <a:txBody>
                        <a:bodyPr/>
                        <a:lstStyle/>
                        <a:p>
                          <a:pPr algn="ctr"/>
                          <a:r>
                            <a:rPr kumimoji="1" lang="en-US" altLang="ja-JP" sz="1050" dirty="0" smtClean="0"/>
                            <a:t>1</a:t>
                          </a:r>
                          <a:endParaRPr kumimoji="1" lang="ja-JP" altLang="en-US" sz="1050" dirty="0"/>
                        </a:p>
                      </a:txBody>
                      <a:tcPr anchor="ctr"/>
                    </a:tc>
                    <a:tc gridSpan="3">
                      <a:txBody>
                        <a:bodyPr/>
                        <a:lstStyle/>
                        <a:p>
                          <a:pPr algn="ctr"/>
                          <a:r>
                            <a:rPr kumimoji="1" lang="en-US" altLang="ja-JP" sz="1050" dirty="0" smtClean="0"/>
                            <a:t>3</a:t>
                          </a:r>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r>
                            <a:rPr kumimoji="1" lang="en-US" altLang="ja-JP" sz="1050" b="1" dirty="0" smtClean="0">
                              <a:solidFill>
                                <a:schemeClr val="bg1"/>
                              </a:solidFill>
                            </a:rPr>
                            <a:t>Bandwidth per channel</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10MHz</a:t>
                          </a:r>
                          <a:endParaRPr kumimoji="1" lang="ja-JP" altLang="en-US" sz="1050" dirty="0"/>
                        </a:p>
                      </a:txBody>
                      <a:tcPr anchor="ct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r h="370840">
                    <a:tc>
                      <a:txBody>
                        <a:bodyPr/>
                        <a:lstStyle/>
                        <a:p>
                          <a:r>
                            <a:rPr kumimoji="1" lang="en-US" altLang="ja-JP" sz="1050" b="1" dirty="0" smtClean="0">
                              <a:solidFill>
                                <a:schemeClr val="bg1"/>
                              </a:solidFill>
                            </a:rPr>
                            <a:t>Num. of coexistence system</a:t>
                          </a:r>
                          <a:r>
                            <a:rPr kumimoji="1" lang="en-US" altLang="ja-JP" sz="1050" b="1" baseline="0" dirty="0" smtClean="0">
                              <a:solidFill>
                                <a:schemeClr val="bg1"/>
                              </a:solidFill>
                            </a:rPr>
                            <a:t> </a:t>
                          </a:r>
                          <a:r>
                            <a:rPr kumimoji="1" lang="en-US" altLang="ja-JP" sz="1050" b="1" dirty="0" smtClean="0">
                              <a:solidFill>
                                <a:schemeClr val="bg1"/>
                              </a:solidFill>
                            </a:rPr>
                            <a:t>operator</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3</a:t>
                          </a:r>
                          <a:endParaRPr kumimoji="1" lang="ja-JP" altLang="en-US" sz="1050"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r>
                  <a:tr h="370840">
                    <a:tc>
                      <a:txBody>
                        <a:bodyPr/>
                        <a:lstStyle/>
                        <a:p>
                          <a:r>
                            <a:rPr kumimoji="1" lang="en-US" altLang="ja-JP" sz="1050" b="1" dirty="0" smtClean="0">
                              <a:solidFill>
                                <a:schemeClr val="bg1"/>
                              </a:solidFill>
                            </a:rPr>
                            <a:t>Num. of AP</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 ~ 100</a:t>
                          </a:r>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r>
                            <a:rPr kumimoji="1" lang="en-US" altLang="ja-JP" sz="1050" b="1" dirty="0" smtClean="0">
                              <a:solidFill>
                                <a:schemeClr val="bg1"/>
                              </a:solidFill>
                            </a:rPr>
                            <a:t>Minimum</a:t>
                          </a:r>
                          <a:r>
                            <a:rPr kumimoji="1" lang="en-US" altLang="ja-JP" sz="1050" b="1" baseline="0" dirty="0" smtClean="0">
                              <a:solidFill>
                                <a:schemeClr val="bg1"/>
                              </a:solidFill>
                            </a:rPr>
                            <a:t> </a:t>
                          </a:r>
                          <a:r>
                            <a:rPr kumimoji="1" lang="en-US" altLang="ja-JP" sz="1050" b="1" dirty="0" smtClean="0">
                              <a:solidFill>
                                <a:schemeClr val="bg1"/>
                              </a:solidFill>
                            </a:rPr>
                            <a:t>inter-AP</a:t>
                          </a:r>
                          <a:r>
                            <a:rPr kumimoji="1" lang="en-US" altLang="ja-JP" sz="1050" b="1" baseline="0" dirty="0" smtClean="0">
                              <a:solidFill>
                                <a:schemeClr val="bg1"/>
                              </a:solidFill>
                            </a:rPr>
                            <a:t> distance within operator</a:t>
                          </a:r>
                          <a:endParaRPr kumimoji="1" lang="ja-JP" altLang="en-US" sz="1050" b="1" dirty="0">
                            <a:solidFill>
                              <a:schemeClr val="bg1"/>
                            </a:solidFill>
                          </a:endParaRPr>
                        </a:p>
                      </a:txBody>
                      <a:tcPr>
                        <a:solidFill>
                          <a:schemeClr val="accent1"/>
                        </a:solidFill>
                      </a:tcPr>
                    </a:tc>
                    <a:tc>
                      <a:txBody>
                        <a:bodyPr/>
                        <a:lstStyle/>
                        <a:p>
                          <a:pPr algn="ctr"/>
                          <a:r>
                            <a:rPr kumimoji="1" lang="en-US" altLang="ja-JP" sz="1050" dirty="0" smtClean="0"/>
                            <a:t>R= 10,</a:t>
                          </a:r>
                        </a:p>
                        <a:p>
                          <a:pPr algn="ctr"/>
                          <a:r>
                            <a:rPr kumimoji="1" lang="en-US" altLang="ja-JP" sz="1050" b="0" i="1" dirty="0" smtClean="0"/>
                            <a:t>D</a:t>
                          </a:r>
                          <a:r>
                            <a:rPr kumimoji="1" lang="en-US" altLang="ja-JP" sz="1050" b="0" dirty="0" smtClean="0"/>
                            <a:t> = </a:t>
                          </a:r>
                          <a14:m>
                            <m:oMath xmlns:m="http://schemas.openxmlformats.org/officeDocument/2006/math">
                              <m:r>
                                <a:rPr kumimoji="1" lang="en-US" altLang="ja-JP" sz="1050" b="0" i="1" smtClean="0">
                                  <a:latin typeface="Cambria Math"/>
                                </a:rPr>
                                <m:t>2</m:t>
                              </m:r>
                              <m:rad>
                                <m:radPr>
                                  <m:degHide m:val="on"/>
                                  <m:ctrlPr>
                                    <a:rPr kumimoji="1" lang="en-US" altLang="ja-JP" sz="1050" b="0" i="1" smtClean="0">
                                      <a:latin typeface="Cambria Math"/>
                                    </a:rPr>
                                  </m:ctrlPr>
                                </m:radPr>
                                <m:deg/>
                                <m:e>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r>
                                    <a:rPr kumimoji="1" lang="en-US" altLang="ja-JP" sz="1050" b="0" i="1" smtClean="0">
                                      <a:latin typeface="Cambria Math"/>
                                    </a:rPr>
                                    <m:t>−</m:t>
                                  </m:r>
                                  <m:f>
                                    <m:fPr>
                                      <m:ctrlPr>
                                        <a:rPr kumimoji="1" lang="en-US" altLang="ja-JP" sz="1050" b="0" i="1" smtClean="0">
                                          <a:latin typeface="Cambria Math"/>
                                        </a:rPr>
                                      </m:ctrlPr>
                                    </m:fPr>
                                    <m:num>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num>
                                    <m:den>
                                      <m:r>
                                        <a:rPr kumimoji="1" lang="en-US" altLang="ja-JP" sz="1050" b="0" i="1" smtClean="0">
                                          <a:latin typeface="Cambria Math"/>
                                        </a:rPr>
                                        <m:t>4</m:t>
                                      </m:r>
                                    </m:den>
                                  </m:f>
                                </m:e>
                              </m:rad>
                            </m:oMath>
                          </a14:m>
                          <a:endParaRPr kumimoji="1" lang="ja-JP" altLang="en-US" sz="1050" dirty="0"/>
                        </a:p>
                      </a:txBody>
                      <a:tcPr anchor="ctr"/>
                    </a:tc>
                    <a:tc gridSpan="3">
                      <a:txBody>
                        <a:bodyPr/>
                        <a:lstStyle/>
                        <a:p>
                          <a:pPr algn="ctr"/>
                          <a:r>
                            <a:rPr kumimoji="1" lang="en-US" altLang="ja-JP" sz="1050" dirty="0" smtClean="0"/>
                            <a:t>R</a:t>
                          </a:r>
                          <a:r>
                            <a:rPr kumimoji="1" lang="en-US" altLang="ja-JP" sz="1050" baseline="0" dirty="0" smtClean="0"/>
                            <a:t> = 10,</a:t>
                          </a:r>
                          <a:endParaRPr kumimoji="1" lang="en-US" altLang="ja-JP" sz="105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Co-channel:</a:t>
                          </a:r>
                          <a14:m>
                            <m:oMath xmlns:m="http://schemas.openxmlformats.org/officeDocument/2006/math">
                              <m:r>
                                <a:rPr kumimoji="1" lang="en-US" altLang="ja-JP" sz="1050" b="0" i="0" smtClean="0">
                                  <a:latin typeface="Cambria Math"/>
                                </a:rPr>
                                <m:t> </m:t>
                              </m:r>
                              <m:sSub>
                                <m:sSubPr>
                                  <m:ctrlPr>
                                    <a:rPr kumimoji="1" lang="en-US" altLang="ja-JP" sz="1050" b="0" i="1" smtClean="0">
                                      <a:latin typeface="Cambria Math"/>
                                    </a:rPr>
                                  </m:ctrlPr>
                                </m:sSubPr>
                                <m:e>
                                  <m:r>
                                    <a:rPr kumimoji="1" lang="en-US" altLang="ja-JP" sz="1050" b="0" i="1" smtClean="0">
                                      <a:latin typeface="Cambria Math"/>
                                    </a:rPr>
                                    <m:t>𝐷</m:t>
                                  </m:r>
                                </m:e>
                                <m:sub>
                                  <m:r>
                                    <a:rPr kumimoji="1" lang="en-US" altLang="ja-JP" sz="1050" b="0" i="1" smtClean="0">
                                      <a:latin typeface="Cambria Math"/>
                                    </a:rPr>
                                    <m:t>𝑐𝑜</m:t>
                                  </m:r>
                                  <m:r>
                                    <a:rPr kumimoji="1" lang="en-US" altLang="ja-JP" sz="1050" b="0" i="1" smtClean="0">
                                      <a:latin typeface="Cambria Math"/>
                                    </a:rPr>
                                    <m:t>−</m:t>
                                  </m:r>
                                  <m:r>
                                    <a:rPr kumimoji="1" lang="en-US" altLang="ja-JP" sz="1050" b="0" i="1" smtClean="0">
                                      <a:latin typeface="Cambria Math"/>
                                    </a:rPr>
                                    <m:t>𝑐h</m:t>
                                  </m:r>
                                </m:sub>
                              </m:sSub>
                              <m:r>
                                <a:rPr kumimoji="1" lang="en-US" altLang="ja-JP" sz="1050" b="0" i="0" smtClean="0">
                                  <a:latin typeface="Cambria Math"/>
                                </a:rPr>
                                <m:t>=</m:t>
                              </m:r>
                              <m:r>
                                <a:rPr kumimoji="1" lang="en-US" altLang="ja-JP" sz="1050" b="0" i="1" smtClean="0">
                                  <a:latin typeface="Cambria Math"/>
                                </a:rPr>
                                <m:t>4</m:t>
                              </m:r>
                              <m:rad>
                                <m:radPr>
                                  <m:degHide m:val="on"/>
                                  <m:ctrlPr>
                                    <a:rPr kumimoji="1" lang="en-US" altLang="ja-JP" sz="1050" b="0" i="1" smtClean="0">
                                      <a:latin typeface="Cambria Math"/>
                                    </a:rPr>
                                  </m:ctrlPr>
                                </m:radPr>
                                <m:deg/>
                                <m:e>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r>
                                    <a:rPr kumimoji="1" lang="en-US" altLang="ja-JP" sz="1050" b="0" i="1" smtClean="0">
                                      <a:latin typeface="Cambria Math"/>
                                    </a:rPr>
                                    <m:t>−</m:t>
                                  </m:r>
                                  <m:f>
                                    <m:fPr>
                                      <m:ctrlPr>
                                        <a:rPr kumimoji="1" lang="en-US" altLang="ja-JP" sz="1050" b="0" i="1" smtClean="0">
                                          <a:latin typeface="Cambria Math"/>
                                        </a:rPr>
                                      </m:ctrlPr>
                                    </m:fPr>
                                    <m:num>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num>
                                    <m:den>
                                      <m:r>
                                        <a:rPr kumimoji="1" lang="en-US" altLang="ja-JP" sz="1050" b="0" i="1" smtClean="0">
                                          <a:latin typeface="Cambria Math"/>
                                        </a:rPr>
                                        <m:t>4</m:t>
                                      </m:r>
                                    </m:den>
                                  </m:f>
                                </m:e>
                              </m:rad>
                              <m:r>
                                <m:rPr>
                                  <m:sty m:val="p"/>
                                </m:rPr>
                                <a:rPr kumimoji="1" lang="en-US" altLang="ja-JP" sz="1050" b="0" i="0" smtClean="0">
                                  <a:latin typeface="Cambria Math"/>
                                </a:rPr>
                                <m:t>cos</m:t>
                              </m:r>
                              <m:f>
                                <m:fPr>
                                  <m:ctrlPr>
                                    <a:rPr kumimoji="1" lang="en-US" altLang="ja-JP" sz="1050" b="0" i="1" smtClean="0">
                                      <a:latin typeface="Cambria Math"/>
                                    </a:rPr>
                                  </m:ctrlPr>
                                </m:fPr>
                                <m:num>
                                  <m:r>
                                    <a:rPr kumimoji="1" lang="ja-JP" altLang="en-US" sz="1050" b="0" i="1" smtClean="0">
                                      <a:latin typeface="Cambria Math"/>
                                    </a:rPr>
                                    <m:t>𝜋</m:t>
                                  </m:r>
                                </m:num>
                                <m:den>
                                  <m:r>
                                    <a:rPr kumimoji="1" lang="en-US" altLang="ja-JP" sz="1050" b="0" i="1" smtClean="0">
                                      <a:latin typeface="Cambria Math"/>
                                    </a:rPr>
                                    <m:t>6</m:t>
                                  </m:r>
                                </m:den>
                              </m:f>
                            </m:oMath>
                          </a14:m>
                          <a:endParaRPr kumimoji="1" lang="en-US" altLang="ja-JP" sz="1050" dirty="0" smtClean="0"/>
                        </a:p>
                        <a:p>
                          <a:pPr algn="ctr"/>
                          <a:r>
                            <a:rPr kumimoji="1" lang="en-US" altLang="ja-JP" sz="1050" dirty="0" smtClean="0"/>
                            <a:t>Other</a:t>
                          </a:r>
                          <a:r>
                            <a:rPr kumimoji="1" lang="en-US" altLang="ja-JP" sz="1050" baseline="0" dirty="0" smtClean="0"/>
                            <a:t> channel:</a:t>
                          </a:r>
                          <a14:m>
                            <m:oMath xmlns:m="http://schemas.openxmlformats.org/officeDocument/2006/math">
                              <m:sSub>
                                <m:sSubPr>
                                  <m:ctrlPr>
                                    <a:rPr kumimoji="1" lang="en-US" altLang="ja-JP" sz="1050" b="0" i="1" smtClean="0">
                                      <a:latin typeface="Cambria Math"/>
                                    </a:rPr>
                                  </m:ctrlPr>
                                </m:sSubPr>
                                <m:e>
                                  <m:r>
                                    <a:rPr kumimoji="1" lang="en-US" altLang="ja-JP" sz="1050" b="0" i="1" smtClean="0">
                                      <a:latin typeface="Cambria Math"/>
                                    </a:rPr>
                                    <m:t>𝐷</m:t>
                                  </m:r>
                                </m:e>
                                <m:sub>
                                  <m:r>
                                    <a:rPr kumimoji="1" lang="en-US" altLang="ja-JP" sz="1050" b="0" i="1" smtClean="0">
                                      <a:latin typeface="Cambria Math"/>
                                    </a:rPr>
                                    <m:t>𝑜𝑡h𝑒𝑟</m:t>
                                  </m:r>
                                  <m:r>
                                    <a:rPr kumimoji="1" lang="en-US" altLang="ja-JP" sz="1050" b="0" i="1" smtClean="0">
                                      <a:latin typeface="Cambria Math"/>
                                    </a:rPr>
                                    <m:t>−</m:t>
                                  </m:r>
                                  <m:r>
                                    <a:rPr kumimoji="1" lang="en-US" altLang="ja-JP" sz="1050" b="0" i="1" smtClean="0">
                                      <a:latin typeface="Cambria Math"/>
                                    </a:rPr>
                                    <m:t>𝑐h</m:t>
                                  </m:r>
                                </m:sub>
                              </m:sSub>
                              <m:r>
                                <a:rPr kumimoji="1" lang="en-US" altLang="ja-JP" sz="1050" b="0" i="0" smtClean="0">
                                  <a:latin typeface="Cambria Math"/>
                                </a:rPr>
                                <m:t>= </m:t>
                              </m:r>
                              <m:r>
                                <a:rPr kumimoji="1" lang="en-US" altLang="ja-JP" sz="1050" b="0" i="1" smtClean="0">
                                  <a:latin typeface="Cambria Math"/>
                                </a:rPr>
                                <m:t>2</m:t>
                              </m:r>
                              <m:rad>
                                <m:radPr>
                                  <m:degHide m:val="on"/>
                                  <m:ctrlPr>
                                    <a:rPr kumimoji="1" lang="en-US" altLang="ja-JP" sz="1050" b="0" i="1" smtClean="0">
                                      <a:latin typeface="Cambria Math"/>
                                    </a:rPr>
                                  </m:ctrlPr>
                                </m:radPr>
                                <m:deg/>
                                <m:e>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r>
                                    <a:rPr kumimoji="1" lang="en-US" altLang="ja-JP" sz="1050" b="0" i="1" smtClean="0">
                                      <a:latin typeface="Cambria Math"/>
                                    </a:rPr>
                                    <m:t>−</m:t>
                                  </m:r>
                                  <m:f>
                                    <m:fPr>
                                      <m:ctrlPr>
                                        <a:rPr kumimoji="1" lang="en-US" altLang="ja-JP" sz="1050" b="0" i="1" smtClean="0">
                                          <a:latin typeface="Cambria Math"/>
                                        </a:rPr>
                                      </m:ctrlPr>
                                    </m:fPr>
                                    <m:num>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num>
                                    <m:den>
                                      <m:r>
                                        <a:rPr kumimoji="1" lang="en-US" altLang="ja-JP" sz="1050" b="0" i="1" smtClean="0">
                                          <a:latin typeface="Cambria Math"/>
                                        </a:rPr>
                                        <m:t>4</m:t>
                                      </m:r>
                                    </m:den>
                                  </m:f>
                                </m:e>
                              </m:rad>
                            </m:oMath>
                          </a14:m>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solidFill>
                                <a:schemeClr val="bg1"/>
                              </a:solidFill>
                            </a:rPr>
                            <a:t>Considerations</a:t>
                          </a:r>
                          <a:r>
                            <a:rPr kumimoji="1" lang="en-US" altLang="ja-JP" sz="1050" b="1" baseline="0" dirty="0" smtClean="0">
                              <a:solidFill>
                                <a:schemeClr val="bg1"/>
                              </a:solidFill>
                            </a:rPr>
                            <a:t> of </a:t>
                          </a:r>
                          <a:r>
                            <a:rPr kumimoji="1" lang="en-US" altLang="ja-JP" sz="1050" b="1" dirty="0" smtClean="0">
                              <a:solidFill>
                                <a:schemeClr val="bg1"/>
                              </a:solidFill>
                            </a:rPr>
                            <a:t>minimum</a:t>
                          </a:r>
                          <a:r>
                            <a:rPr kumimoji="1" lang="en-US" altLang="ja-JP" sz="1050" b="1" baseline="0" dirty="0" smtClean="0">
                              <a:solidFill>
                                <a:schemeClr val="bg1"/>
                              </a:solidFill>
                            </a:rPr>
                            <a:t> </a:t>
                          </a:r>
                          <a:r>
                            <a:rPr kumimoji="1" lang="en-US" altLang="ja-JP" sz="1050" b="1" dirty="0" smtClean="0">
                              <a:solidFill>
                                <a:schemeClr val="bg1"/>
                              </a:solidFill>
                            </a:rPr>
                            <a:t>inter-AP</a:t>
                          </a:r>
                          <a:r>
                            <a:rPr kumimoji="1" lang="en-US" altLang="ja-JP" sz="1050" b="1" baseline="0" dirty="0" smtClean="0">
                              <a:solidFill>
                                <a:schemeClr val="bg1"/>
                              </a:solidFill>
                            </a:rPr>
                            <a:t> distance with other operators</a:t>
                          </a:r>
                          <a:endParaRPr kumimoji="1" lang="ja-JP" altLang="en-US" sz="1050" b="1" dirty="0" smtClean="0">
                            <a:solidFill>
                              <a:schemeClr val="bg1"/>
                            </a:solidFill>
                          </a:endParaRPr>
                        </a:p>
                      </a:txBody>
                      <a:tcPr>
                        <a:solidFill>
                          <a:schemeClr val="accent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No</a:t>
                          </a:r>
                          <a:r>
                            <a:rPr kumimoji="1" lang="en-US" altLang="ja-JP" sz="1050" baseline="0" dirty="0" smtClean="0"/>
                            <a:t> consideration</a:t>
                          </a:r>
                          <a:endParaRPr kumimoji="1" lang="ja-JP" altLang="en-US" sz="1050" dirty="0" smtClean="0"/>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Operator</a:t>
                          </a:r>
                          <a:r>
                            <a:rPr kumimoji="1" lang="en-US" altLang="ja-JP" sz="1050" baseline="0" dirty="0" smtClean="0"/>
                            <a:t> 1 and 2 considers each other.</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aseline="0" dirty="0" smtClean="0"/>
                            <a:t>Operator 3 doesn’t consider other operators’ AP.</a:t>
                          </a:r>
                          <a:endParaRPr kumimoji="1" lang="ja-JP" altLang="en-US" sz="105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All the operators consider other operators’ AP</a:t>
                          </a:r>
                          <a:endParaRPr kumimoji="1" lang="ja-JP" altLang="en-US" sz="1050" dirty="0" smtClean="0"/>
                        </a:p>
                      </a:txBody>
                      <a:tcPr anchor="ctr"/>
                    </a:tc>
                  </a:tr>
                  <a:tr h="370840">
                    <a:tc>
                      <a:txBody>
                        <a:bodyPr/>
                        <a:lstStyle/>
                        <a:p>
                          <a:r>
                            <a:rPr kumimoji="1" lang="en-US" altLang="ja-JP" sz="1050" b="1" dirty="0" smtClean="0">
                              <a:solidFill>
                                <a:schemeClr val="bg1"/>
                              </a:solidFill>
                            </a:rPr>
                            <a:t>AP distribution area size</a:t>
                          </a:r>
                          <a:endParaRPr kumimoji="1" lang="ja-JP" altLang="en-US" sz="1050" b="1" dirty="0">
                            <a:solidFill>
                              <a:schemeClr val="bg1"/>
                            </a:solidFill>
                          </a:endParaRPr>
                        </a:p>
                      </a:txBody>
                      <a:tcPr>
                        <a:solidFill>
                          <a:schemeClr val="accent1"/>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aseline="0" dirty="0" smtClean="0"/>
                            <a:t>300m x 300m</a:t>
                          </a:r>
                          <a:endParaRPr kumimoji="1" lang="ja-JP" altLang="en-US" sz="1050" dirty="0" smtClean="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solidFill>
                                <a:schemeClr val="bg1"/>
                              </a:solidFill>
                            </a:rPr>
                            <a:t>Geo-location</a:t>
                          </a:r>
                          <a:r>
                            <a:rPr kumimoji="1" lang="en-US" altLang="ja-JP" sz="1050" b="1" baseline="0" dirty="0" smtClean="0">
                              <a:solidFill>
                                <a:schemeClr val="bg1"/>
                              </a:solidFill>
                            </a:rPr>
                            <a:t> of AP</a:t>
                          </a:r>
                          <a:endParaRPr kumimoji="1" lang="ja-JP" altLang="en-US" sz="1050" b="1" dirty="0" smtClean="0">
                            <a:solidFill>
                              <a:schemeClr val="bg1"/>
                            </a:solidFill>
                          </a:endParaRPr>
                        </a:p>
                      </a:txBody>
                      <a:tcPr>
                        <a:solidFill>
                          <a:schemeClr val="accent1"/>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Uniformly and randomly distributed with satisfying the above minimum</a:t>
                          </a:r>
                          <a:r>
                            <a:rPr kumimoji="1" lang="en-US" altLang="ja-JP" sz="1050" baseline="0" dirty="0" smtClean="0"/>
                            <a:t> inter-AP distance and considerations</a:t>
                          </a:r>
                          <a:endParaRPr kumimoji="1" lang="ja-JP" altLang="en-US" sz="1050" dirty="0" smtClean="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r>
                  <a:tr h="370840">
                    <a:tc>
                      <a:txBody>
                        <a:bodyPr/>
                        <a:lstStyle/>
                        <a:p>
                          <a:r>
                            <a:rPr kumimoji="1" lang="en-US" altLang="ja-JP" sz="1050" b="1" dirty="0" smtClean="0">
                              <a:solidFill>
                                <a:schemeClr val="bg1"/>
                              </a:solidFill>
                            </a:rPr>
                            <a:t>Transmission power of AP</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18 </a:t>
                          </a:r>
                          <a:r>
                            <a:rPr kumimoji="1" lang="en-US" altLang="ja-JP" sz="1050" dirty="0" err="1" smtClean="0"/>
                            <a:t>dBm</a:t>
                          </a: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r>
                </a:tbl>
              </a:graphicData>
            </a:graphic>
          </p:graphicFrame>
        </mc:Choice>
        <mc:Fallback xmlns="">
          <p:graphicFrame>
            <p:nvGraphicFramePr>
              <p:cNvPr id="7" name="コンテンツ プレースホルダー 5"/>
              <p:cNvGraphicFramePr>
                <a:graphicFrameLocks/>
              </p:cNvGraphicFramePr>
              <p:nvPr>
                <p:extLst>
                  <p:ext uri="{D42A27DB-BD31-4B8C-83A1-F6EECF244321}">
                    <p14:modId xmlns:p14="http://schemas.microsoft.com/office/powerpoint/2010/main" val="947225775"/>
                  </p:ext>
                </p:extLst>
              </p:nvPr>
            </p:nvGraphicFramePr>
            <p:xfrm>
              <a:off x="609600" y="1752600"/>
              <a:ext cx="8640960" cy="5012436"/>
            </p:xfrm>
            <a:graphic>
              <a:graphicData uri="http://schemas.openxmlformats.org/drawingml/2006/table">
                <a:tbl>
                  <a:tblPr firstRow="1" bandRow="1">
                    <a:tableStyleId>{5C22544A-7EE6-4342-B048-85BDC9FD1C3A}</a:tableStyleId>
                  </a:tblPr>
                  <a:tblGrid>
                    <a:gridCol w="1728192"/>
                    <a:gridCol w="1728192"/>
                    <a:gridCol w="1728192"/>
                    <a:gridCol w="1728192"/>
                    <a:gridCol w="1728192"/>
                  </a:tblGrid>
                  <a:tr h="370840">
                    <a:tc>
                      <a:txBody>
                        <a:bodyPr/>
                        <a:lstStyle/>
                        <a:p>
                          <a:endParaRPr kumimoji="1" lang="ja-JP" altLang="en-US" sz="1050" dirty="0"/>
                        </a:p>
                      </a:txBody>
                      <a:tcPr/>
                    </a:tc>
                    <a:tc>
                      <a:txBody>
                        <a:bodyPr/>
                        <a:lstStyle/>
                        <a:p>
                          <a:r>
                            <a:rPr kumimoji="1" lang="en-US" altLang="ja-JP" sz="1050" dirty="0" smtClean="0"/>
                            <a:t>Scenario 1</a:t>
                          </a:r>
                          <a:endParaRPr kumimoji="1" lang="ja-JP" altLang="en-US" sz="1050" dirty="0"/>
                        </a:p>
                      </a:txBody>
                      <a:tcPr/>
                    </a:tc>
                    <a:tc>
                      <a:txBody>
                        <a:bodyPr/>
                        <a:lstStyle/>
                        <a:p>
                          <a:r>
                            <a:rPr kumimoji="1" lang="en-US" altLang="ja-JP" sz="1050" dirty="0" smtClean="0"/>
                            <a:t>Scenario 2</a:t>
                          </a:r>
                          <a:endParaRPr kumimoji="1" lang="ja-JP" altLang="en-US" sz="1050" dirty="0"/>
                        </a:p>
                      </a:txBody>
                      <a:tcPr/>
                    </a:tc>
                    <a:tc>
                      <a:txBody>
                        <a:bodyPr/>
                        <a:lstStyle/>
                        <a:p>
                          <a:r>
                            <a:rPr kumimoji="1" lang="en-US" altLang="ja-JP" sz="1050" dirty="0" smtClean="0"/>
                            <a:t>Scenario 3</a:t>
                          </a:r>
                          <a:endParaRPr kumimoji="1" lang="ja-JP" altLang="en-US" sz="1050" dirty="0"/>
                        </a:p>
                      </a:txBody>
                      <a:tcPr/>
                    </a:tc>
                    <a:tc>
                      <a:txBody>
                        <a:bodyPr/>
                        <a:lstStyle/>
                        <a:p>
                          <a:r>
                            <a:rPr kumimoji="1" lang="en-US" altLang="ja-JP" sz="1050" dirty="0" smtClean="0"/>
                            <a:t>Scenario</a:t>
                          </a:r>
                          <a:r>
                            <a:rPr kumimoji="1" lang="en-US" altLang="ja-JP" sz="1050" baseline="0" dirty="0" smtClean="0"/>
                            <a:t> 4</a:t>
                          </a:r>
                          <a:endParaRPr kumimoji="1" lang="ja-JP" altLang="en-US" sz="1050" dirty="0"/>
                        </a:p>
                      </a:txBody>
                      <a:tcPr/>
                    </a:tc>
                  </a:tr>
                  <a:tr h="370840">
                    <a:tc>
                      <a:txBody>
                        <a:bodyPr/>
                        <a:lstStyle/>
                        <a:p>
                          <a:r>
                            <a:rPr kumimoji="1" lang="en-US" altLang="ja-JP" sz="1050" b="1" dirty="0" smtClean="0">
                              <a:solidFill>
                                <a:schemeClr val="bg1"/>
                              </a:solidFill>
                            </a:rPr>
                            <a:t>Freq. band</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3.5GHz</a:t>
                          </a:r>
                          <a:endParaRPr kumimoji="1" lang="ja-JP" altLang="en-US" sz="1050" dirty="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840">
                    <a:tc>
                      <a:txBody>
                        <a:bodyPr/>
                        <a:lstStyle/>
                        <a:p>
                          <a:r>
                            <a:rPr kumimoji="1" lang="en-US" altLang="ja-JP" sz="1050" b="1" dirty="0" smtClean="0">
                              <a:solidFill>
                                <a:schemeClr val="bg1"/>
                              </a:solidFill>
                            </a:rPr>
                            <a:t>Num.</a:t>
                          </a:r>
                          <a:r>
                            <a:rPr kumimoji="1" lang="en-US" altLang="ja-JP" sz="1050" b="1" baseline="0" dirty="0" smtClean="0">
                              <a:solidFill>
                                <a:schemeClr val="bg1"/>
                              </a:solidFill>
                            </a:rPr>
                            <a:t> of channel</a:t>
                          </a:r>
                          <a:endParaRPr kumimoji="1" lang="ja-JP" altLang="en-US" sz="1050" b="1" dirty="0">
                            <a:solidFill>
                              <a:schemeClr val="bg1"/>
                            </a:solidFill>
                          </a:endParaRPr>
                        </a:p>
                      </a:txBody>
                      <a:tcPr>
                        <a:solidFill>
                          <a:schemeClr val="accent1"/>
                        </a:solidFill>
                      </a:tcPr>
                    </a:tc>
                    <a:tc>
                      <a:txBody>
                        <a:bodyPr/>
                        <a:lstStyle/>
                        <a:p>
                          <a:pPr algn="ctr"/>
                          <a:r>
                            <a:rPr kumimoji="1" lang="en-US" altLang="ja-JP" sz="1050" dirty="0" smtClean="0"/>
                            <a:t>1</a:t>
                          </a:r>
                          <a:endParaRPr kumimoji="1" lang="ja-JP" altLang="en-US" sz="1050" dirty="0"/>
                        </a:p>
                      </a:txBody>
                      <a:tcPr anchor="ctr"/>
                    </a:tc>
                    <a:tc gridSpan="3">
                      <a:txBody>
                        <a:bodyPr/>
                        <a:lstStyle/>
                        <a:p>
                          <a:pPr algn="ctr"/>
                          <a:r>
                            <a:rPr kumimoji="1" lang="en-US" altLang="ja-JP" sz="1050" dirty="0" smtClean="0"/>
                            <a:t>3</a:t>
                          </a:r>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r>
                            <a:rPr kumimoji="1" lang="en-US" altLang="ja-JP" sz="1050" b="1" dirty="0" smtClean="0">
                              <a:solidFill>
                                <a:schemeClr val="bg1"/>
                              </a:solidFill>
                            </a:rPr>
                            <a:t>Bandwidth per channel</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10MHz</a:t>
                          </a:r>
                          <a:endParaRPr kumimoji="1" lang="ja-JP" altLang="en-US" sz="1050" dirty="0"/>
                        </a:p>
                      </a:txBody>
                      <a:tcPr anchor="ct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r h="411480">
                    <a:tc>
                      <a:txBody>
                        <a:bodyPr/>
                        <a:lstStyle/>
                        <a:p>
                          <a:r>
                            <a:rPr kumimoji="1" lang="en-US" altLang="ja-JP" sz="1050" b="1" dirty="0" smtClean="0">
                              <a:solidFill>
                                <a:schemeClr val="bg1"/>
                              </a:solidFill>
                            </a:rPr>
                            <a:t>Num. of coexistence system</a:t>
                          </a:r>
                          <a:r>
                            <a:rPr kumimoji="1" lang="en-US" altLang="ja-JP" sz="1050" b="1" baseline="0" dirty="0" smtClean="0">
                              <a:solidFill>
                                <a:schemeClr val="bg1"/>
                              </a:solidFill>
                            </a:rPr>
                            <a:t> </a:t>
                          </a:r>
                          <a:r>
                            <a:rPr kumimoji="1" lang="en-US" altLang="ja-JP" sz="1050" b="1" dirty="0" smtClean="0">
                              <a:solidFill>
                                <a:schemeClr val="bg1"/>
                              </a:solidFill>
                            </a:rPr>
                            <a:t>operator</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3</a:t>
                          </a:r>
                          <a:endParaRPr kumimoji="1" lang="ja-JP" altLang="en-US" sz="1050"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r>
                  <a:tr h="370840">
                    <a:tc>
                      <a:txBody>
                        <a:bodyPr/>
                        <a:lstStyle/>
                        <a:p>
                          <a:r>
                            <a:rPr kumimoji="1" lang="en-US" altLang="ja-JP" sz="1050" b="1" dirty="0" smtClean="0">
                              <a:solidFill>
                                <a:schemeClr val="bg1"/>
                              </a:solidFill>
                            </a:rPr>
                            <a:t>Num. of AP</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 ~ 100</a:t>
                          </a:r>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902716">
                    <a:tc>
                      <a:txBody>
                        <a:bodyPr/>
                        <a:lstStyle/>
                        <a:p>
                          <a:r>
                            <a:rPr kumimoji="1" lang="en-US" altLang="ja-JP" sz="1050" b="1" dirty="0" smtClean="0">
                              <a:solidFill>
                                <a:schemeClr val="bg1"/>
                              </a:solidFill>
                            </a:rPr>
                            <a:t>Minimum</a:t>
                          </a:r>
                          <a:r>
                            <a:rPr kumimoji="1" lang="en-US" altLang="ja-JP" sz="1050" b="1" baseline="0" dirty="0" smtClean="0">
                              <a:solidFill>
                                <a:schemeClr val="bg1"/>
                              </a:solidFill>
                            </a:rPr>
                            <a:t> </a:t>
                          </a:r>
                          <a:r>
                            <a:rPr kumimoji="1" lang="en-US" altLang="ja-JP" sz="1050" b="1" dirty="0" smtClean="0">
                              <a:solidFill>
                                <a:schemeClr val="bg1"/>
                              </a:solidFill>
                            </a:rPr>
                            <a:t>inter-AP</a:t>
                          </a:r>
                          <a:r>
                            <a:rPr kumimoji="1" lang="en-US" altLang="ja-JP" sz="1050" b="1" baseline="0" dirty="0" smtClean="0">
                              <a:solidFill>
                                <a:schemeClr val="bg1"/>
                              </a:solidFill>
                            </a:rPr>
                            <a:t> distance within operator</a:t>
                          </a:r>
                          <a:endParaRPr kumimoji="1" lang="ja-JP" altLang="en-US" sz="1050" b="1" dirty="0">
                            <a:solidFill>
                              <a:schemeClr val="bg1"/>
                            </a:solidFill>
                          </a:endParaRPr>
                        </a:p>
                      </a:txBody>
                      <a:tcPr>
                        <a:solidFill>
                          <a:schemeClr val="accent1"/>
                        </a:solidFill>
                      </a:tcPr>
                    </a:tc>
                    <a:tc>
                      <a:txBody>
                        <a:bodyPr/>
                        <a:lstStyle/>
                        <a:p>
                          <a:endParaRPr lang="ja-JP"/>
                        </a:p>
                      </a:txBody>
                      <a:tcPr anchor="ctr">
                        <a:blipFill rotWithShape="1">
                          <a:blip r:embed="rId2"/>
                          <a:stretch>
                            <a:fillRect l="-99648" t="-252027" r="-299648" b="-204054"/>
                          </a:stretch>
                        </a:blipFill>
                      </a:tcPr>
                    </a:tc>
                    <a:tc gridSpan="3">
                      <a:txBody>
                        <a:bodyPr/>
                        <a:lstStyle/>
                        <a:p>
                          <a:endParaRPr lang="ja-JP"/>
                        </a:p>
                      </a:txBody>
                      <a:tcPr anchor="ctr">
                        <a:blipFill rotWithShape="1">
                          <a:blip r:embed="rId2"/>
                          <a:stretch>
                            <a:fillRect l="-66706" t="-252027" r="-118" b="-204054"/>
                          </a:stretch>
                        </a:blipFill>
                      </a:tcP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731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solidFill>
                                <a:schemeClr val="bg1"/>
                              </a:solidFill>
                            </a:rPr>
                            <a:t>Considerations</a:t>
                          </a:r>
                          <a:r>
                            <a:rPr kumimoji="1" lang="en-US" altLang="ja-JP" sz="1050" b="1" baseline="0" dirty="0" smtClean="0">
                              <a:solidFill>
                                <a:schemeClr val="bg1"/>
                              </a:solidFill>
                            </a:rPr>
                            <a:t> of </a:t>
                          </a:r>
                          <a:r>
                            <a:rPr kumimoji="1" lang="en-US" altLang="ja-JP" sz="1050" b="1" dirty="0" smtClean="0">
                              <a:solidFill>
                                <a:schemeClr val="bg1"/>
                              </a:solidFill>
                            </a:rPr>
                            <a:t>minimum</a:t>
                          </a:r>
                          <a:r>
                            <a:rPr kumimoji="1" lang="en-US" altLang="ja-JP" sz="1050" b="1" baseline="0" dirty="0" smtClean="0">
                              <a:solidFill>
                                <a:schemeClr val="bg1"/>
                              </a:solidFill>
                            </a:rPr>
                            <a:t> </a:t>
                          </a:r>
                          <a:r>
                            <a:rPr kumimoji="1" lang="en-US" altLang="ja-JP" sz="1050" b="1" dirty="0" smtClean="0">
                              <a:solidFill>
                                <a:schemeClr val="bg1"/>
                              </a:solidFill>
                            </a:rPr>
                            <a:t>inter-AP</a:t>
                          </a:r>
                          <a:r>
                            <a:rPr kumimoji="1" lang="en-US" altLang="ja-JP" sz="1050" b="1" baseline="0" dirty="0" smtClean="0">
                              <a:solidFill>
                                <a:schemeClr val="bg1"/>
                              </a:solidFill>
                            </a:rPr>
                            <a:t> distance with other operators</a:t>
                          </a:r>
                          <a:endParaRPr kumimoji="1" lang="ja-JP" altLang="en-US" sz="1050" b="1" dirty="0" smtClean="0">
                            <a:solidFill>
                              <a:schemeClr val="bg1"/>
                            </a:solidFill>
                          </a:endParaRPr>
                        </a:p>
                      </a:txBody>
                      <a:tcPr>
                        <a:solidFill>
                          <a:schemeClr val="accent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No</a:t>
                          </a:r>
                          <a:r>
                            <a:rPr kumimoji="1" lang="en-US" altLang="ja-JP" sz="1050" baseline="0" dirty="0" smtClean="0"/>
                            <a:t> consideration</a:t>
                          </a:r>
                          <a:endParaRPr kumimoji="1" lang="ja-JP" altLang="en-US" sz="1050" dirty="0" smtClean="0"/>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Operator</a:t>
                          </a:r>
                          <a:r>
                            <a:rPr kumimoji="1" lang="en-US" altLang="ja-JP" sz="1050" baseline="0" dirty="0" smtClean="0"/>
                            <a:t> 1 and 2 considers each other.</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aseline="0" dirty="0" smtClean="0"/>
                            <a:t>Operator 3 doesn’t consider other operators’ AP.</a:t>
                          </a:r>
                          <a:endParaRPr kumimoji="1" lang="ja-JP" altLang="en-US" sz="105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All the operators consider other operators’ AP</a:t>
                          </a:r>
                          <a:endParaRPr kumimoji="1" lang="ja-JP" altLang="en-US" sz="1050" dirty="0" smtClean="0"/>
                        </a:p>
                      </a:txBody>
                      <a:tcPr anchor="ctr"/>
                    </a:tc>
                  </a:tr>
                  <a:tr h="370840">
                    <a:tc>
                      <a:txBody>
                        <a:bodyPr/>
                        <a:lstStyle/>
                        <a:p>
                          <a:r>
                            <a:rPr kumimoji="1" lang="en-US" altLang="ja-JP" sz="1050" b="1" dirty="0" smtClean="0">
                              <a:solidFill>
                                <a:schemeClr val="bg1"/>
                              </a:solidFill>
                            </a:rPr>
                            <a:t>AP distribution area size</a:t>
                          </a:r>
                          <a:endParaRPr kumimoji="1" lang="ja-JP" altLang="en-US" sz="1050" b="1" dirty="0">
                            <a:solidFill>
                              <a:schemeClr val="bg1"/>
                            </a:solidFill>
                          </a:endParaRPr>
                        </a:p>
                      </a:txBody>
                      <a:tcPr>
                        <a:solidFill>
                          <a:schemeClr val="accent1"/>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aseline="0" dirty="0" smtClean="0"/>
                            <a:t>300m x 300m</a:t>
                          </a:r>
                          <a:endParaRPr kumimoji="1" lang="ja-JP" altLang="en-US" sz="1050" dirty="0" smtClean="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solidFill>
                                <a:schemeClr val="bg1"/>
                              </a:solidFill>
                            </a:rPr>
                            <a:t>Geo-location</a:t>
                          </a:r>
                          <a:r>
                            <a:rPr kumimoji="1" lang="en-US" altLang="ja-JP" sz="1050" b="1" baseline="0" dirty="0" smtClean="0">
                              <a:solidFill>
                                <a:schemeClr val="bg1"/>
                              </a:solidFill>
                            </a:rPr>
                            <a:t> of AP</a:t>
                          </a:r>
                          <a:endParaRPr kumimoji="1" lang="ja-JP" altLang="en-US" sz="1050" b="1" dirty="0" smtClean="0">
                            <a:solidFill>
                              <a:schemeClr val="bg1"/>
                            </a:solidFill>
                          </a:endParaRPr>
                        </a:p>
                      </a:txBody>
                      <a:tcPr>
                        <a:solidFill>
                          <a:schemeClr val="accent1"/>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Uniformly and randomly distributed with satisfying the above minimum</a:t>
                          </a:r>
                          <a:r>
                            <a:rPr kumimoji="1" lang="en-US" altLang="ja-JP" sz="1050" baseline="0" dirty="0" smtClean="0"/>
                            <a:t> inter-AP distance and considerations</a:t>
                          </a:r>
                          <a:endParaRPr kumimoji="1" lang="ja-JP" altLang="en-US" sz="1050" dirty="0" smtClean="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r>
                  <a:tr h="370840">
                    <a:tc>
                      <a:txBody>
                        <a:bodyPr/>
                        <a:lstStyle/>
                        <a:p>
                          <a:r>
                            <a:rPr kumimoji="1" lang="en-US" altLang="ja-JP" sz="1050" b="1" dirty="0" smtClean="0">
                              <a:solidFill>
                                <a:schemeClr val="bg1"/>
                              </a:solidFill>
                            </a:rPr>
                            <a:t>Transmission power of AP</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18 </a:t>
                          </a:r>
                          <a:r>
                            <a:rPr kumimoji="1" lang="en-US" altLang="ja-JP" sz="1050" dirty="0" err="1" smtClean="0"/>
                            <a:t>dBm</a:t>
                          </a: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r>
                </a:tbl>
              </a:graphicData>
            </a:graphic>
          </p:graphicFrame>
        </mc:Fallback>
      </mc:AlternateContent>
    </p:spTree>
    <p:extLst>
      <p:ext uri="{BB962C8B-B14F-4D97-AF65-F5344CB8AC3E}">
        <p14:creationId xmlns:p14="http://schemas.microsoft.com/office/powerpoint/2010/main" val="3029806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Appendix: Simulation parameter candidates (Cont.)</a:t>
            </a:r>
            <a:endParaRPr kumimoji="1" lang="ja-JP" altLang="en-US" sz="3200"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graphicFrame>
        <p:nvGraphicFramePr>
          <p:cNvPr id="8" name="コンテンツ プレースホルダー 5"/>
          <p:cNvGraphicFramePr>
            <a:graphicFrameLocks/>
          </p:cNvGraphicFramePr>
          <p:nvPr>
            <p:extLst>
              <p:ext uri="{D42A27DB-BD31-4B8C-83A1-F6EECF244321}">
                <p14:modId xmlns:p14="http://schemas.microsoft.com/office/powerpoint/2010/main" val="3427363090"/>
              </p:ext>
            </p:extLst>
          </p:nvPr>
        </p:nvGraphicFramePr>
        <p:xfrm>
          <a:off x="609600" y="2133600"/>
          <a:ext cx="8640960" cy="3586480"/>
        </p:xfrm>
        <a:graphic>
          <a:graphicData uri="http://schemas.openxmlformats.org/drawingml/2006/table">
            <a:tbl>
              <a:tblPr firstRow="1" bandRow="1">
                <a:tableStyleId>{5C22544A-7EE6-4342-B048-85BDC9FD1C3A}</a:tableStyleId>
              </a:tblPr>
              <a:tblGrid>
                <a:gridCol w="1728192"/>
                <a:gridCol w="1728192"/>
                <a:gridCol w="1728192"/>
                <a:gridCol w="1728192"/>
                <a:gridCol w="1728192"/>
              </a:tblGrid>
              <a:tr h="370840">
                <a:tc>
                  <a:txBody>
                    <a:bodyPr/>
                    <a:lstStyle/>
                    <a:p>
                      <a:endParaRPr kumimoji="1" lang="ja-JP" altLang="en-US" sz="1400" dirty="0"/>
                    </a:p>
                  </a:txBody>
                  <a:tcPr/>
                </a:tc>
                <a:tc>
                  <a:txBody>
                    <a:bodyPr/>
                    <a:lstStyle/>
                    <a:p>
                      <a:r>
                        <a:rPr kumimoji="1" lang="en-US" altLang="ja-JP" sz="1400" dirty="0" smtClean="0"/>
                        <a:t>Scenario 1</a:t>
                      </a:r>
                      <a:endParaRPr kumimoji="1" lang="ja-JP" altLang="en-US" sz="1400" dirty="0"/>
                    </a:p>
                  </a:txBody>
                  <a:tcPr/>
                </a:tc>
                <a:tc>
                  <a:txBody>
                    <a:bodyPr/>
                    <a:lstStyle/>
                    <a:p>
                      <a:r>
                        <a:rPr kumimoji="1" lang="en-US" altLang="ja-JP" sz="1400" dirty="0" smtClean="0"/>
                        <a:t>Scenario 2</a:t>
                      </a:r>
                      <a:endParaRPr kumimoji="1" lang="ja-JP" altLang="en-US" sz="1400" dirty="0"/>
                    </a:p>
                  </a:txBody>
                  <a:tcPr/>
                </a:tc>
                <a:tc>
                  <a:txBody>
                    <a:bodyPr/>
                    <a:lstStyle/>
                    <a:p>
                      <a:r>
                        <a:rPr kumimoji="1" lang="en-US" altLang="ja-JP" sz="1400" dirty="0" smtClean="0"/>
                        <a:t>Scenario 3</a:t>
                      </a:r>
                      <a:endParaRPr kumimoji="1" lang="ja-JP" altLang="en-US" sz="1400" dirty="0"/>
                    </a:p>
                  </a:txBody>
                  <a:tcPr/>
                </a:tc>
                <a:tc>
                  <a:txBody>
                    <a:bodyPr/>
                    <a:lstStyle/>
                    <a:p>
                      <a:r>
                        <a:rPr kumimoji="1" lang="en-US" altLang="ja-JP" sz="1400" dirty="0" smtClean="0"/>
                        <a:t>Scenario</a:t>
                      </a:r>
                      <a:r>
                        <a:rPr kumimoji="1" lang="en-US" altLang="ja-JP" sz="1400" baseline="0" dirty="0" smtClean="0"/>
                        <a:t> 4</a:t>
                      </a:r>
                      <a:endParaRPr kumimoji="1" lang="ja-JP" altLang="en-US" sz="1400" dirty="0"/>
                    </a:p>
                  </a:txBody>
                  <a:tcPr/>
                </a:tc>
              </a:tr>
              <a:tr h="370840">
                <a:tc>
                  <a:txBody>
                    <a:bodyPr/>
                    <a:lstStyle/>
                    <a:p>
                      <a:r>
                        <a:rPr kumimoji="1" lang="en-US" altLang="ja-JP" sz="1400" b="1" dirty="0" smtClean="0">
                          <a:solidFill>
                            <a:schemeClr val="bg1"/>
                          </a:solidFill>
                        </a:rPr>
                        <a:t>Antenna Height</a:t>
                      </a:r>
                      <a:endParaRPr kumimoji="1" lang="ja-JP" altLang="en-US" sz="1400" b="1" dirty="0">
                        <a:solidFill>
                          <a:schemeClr val="bg1"/>
                        </a:solidFill>
                      </a:endParaRPr>
                    </a:p>
                  </a:txBody>
                  <a:tcPr>
                    <a:solidFill>
                      <a:schemeClr val="accent1"/>
                    </a:solidFill>
                  </a:tcPr>
                </a:tc>
                <a:tc gridSpan="4">
                  <a:txBody>
                    <a:bodyPr/>
                    <a:lstStyle/>
                    <a:p>
                      <a:pPr algn="ctr"/>
                      <a:r>
                        <a:rPr kumimoji="1" lang="en-US" altLang="ja-JP" sz="1400" dirty="0" smtClean="0"/>
                        <a:t>AP: 3.0 m,</a:t>
                      </a:r>
                      <a:r>
                        <a:rPr kumimoji="1" lang="en-US" altLang="ja-JP" sz="1400" baseline="0" dirty="0" smtClean="0"/>
                        <a:t> </a:t>
                      </a:r>
                      <a:r>
                        <a:rPr kumimoji="1" lang="en-US" altLang="ja-JP" sz="1400" dirty="0" smtClean="0"/>
                        <a:t>User terminal: 1.5m</a:t>
                      </a:r>
                      <a:endParaRPr kumimoji="1" lang="ja-JP" altLang="en-US" sz="1400" dirty="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840">
                <a:tc>
                  <a:txBody>
                    <a:bodyPr/>
                    <a:lstStyle/>
                    <a:p>
                      <a:r>
                        <a:rPr kumimoji="1" lang="en-US" altLang="ja-JP" sz="1400" b="1" dirty="0" smtClean="0">
                          <a:solidFill>
                            <a:schemeClr val="bg1"/>
                          </a:solidFill>
                        </a:rPr>
                        <a:t>Channel model</a:t>
                      </a:r>
                      <a:endParaRPr kumimoji="1" lang="ja-JP" altLang="en-US" sz="1400" b="1" dirty="0">
                        <a:solidFill>
                          <a:schemeClr val="bg1"/>
                        </a:solidFill>
                      </a:endParaRPr>
                    </a:p>
                  </a:txBody>
                  <a:tcPr>
                    <a:solidFill>
                      <a:schemeClr val="accent1"/>
                    </a:solidFill>
                  </a:tcPr>
                </a:tc>
                <a:tc gridSpan="4">
                  <a:txBody>
                    <a:bodyPr/>
                    <a:lstStyle/>
                    <a:p>
                      <a:pPr algn="l"/>
                      <a:r>
                        <a:rPr kumimoji="1" lang="en-US" altLang="ja-JP" sz="1400" dirty="0" err="1" smtClean="0"/>
                        <a:t>Pathloss</a:t>
                      </a:r>
                      <a:r>
                        <a:rPr kumimoji="1" lang="en-US" altLang="ja-JP" sz="1400" baseline="0" dirty="0" smtClean="0"/>
                        <a:t> model</a:t>
                      </a:r>
                      <a:endParaRPr kumimoji="1" lang="en-US" altLang="ja-JP" sz="1400" dirty="0" smtClean="0"/>
                    </a:p>
                    <a:p>
                      <a:pPr algn="l"/>
                      <a:r>
                        <a:rPr kumimoji="1" lang="en-US" altLang="ja-JP" sz="1400" dirty="0" smtClean="0"/>
                        <a:t>PL(d) = 40.05 + 20*log10(fc/2.4) + 20*log10(min(d,10)) + (d&gt;10) * 35*log10(d/10) </a:t>
                      </a:r>
                    </a:p>
                    <a:p>
                      <a:pPr algn="l"/>
                      <a:r>
                        <a:rPr kumimoji="1" lang="en-US" altLang="ja-JP" sz="1400" dirty="0" smtClean="0"/>
                        <a:t>–</a:t>
                      </a:r>
                      <a:r>
                        <a:rPr kumimoji="1" lang="ja-JP" altLang="en-US" sz="1400" dirty="0" smtClean="0"/>
                        <a:t>　</a:t>
                      </a:r>
                      <a:r>
                        <a:rPr kumimoji="1" lang="en-US" altLang="ja-JP" sz="1400" dirty="0" smtClean="0"/>
                        <a:t>d = max(3D-distance [m], 1)</a:t>
                      </a:r>
                    </a:p>
                    <a:p>
                      <a:pPr algn="l"/>
                      <a:r>
                        <a:rPr kumimoji="1" lang="en-US" altLang="ja-JP" sz="1400" dirty="0" smtClean="0"/>
                        <a:t>–</a:t>
                      </a:r>
                      <a:r>
                        <a:rPr kumimoji="1" lang="ja-JP" altLang="en-US" sz="1400" dirty="0" smtClean="0"/>
                        <a:t>　</a:t>
                      </a:r>
                      <a:r>
                        <a:rPr kumimoji="1" lang="en-US" altLang="ja-JP" sz="1400" dirty="0" smtClean="0"/>
                        <a:t>fc = frequency [GHz]</a:t>
                      </a:r>
                    </a:p>
                    <a:p>
                      <a:pPr algn="l"/>
                      <a:r>
                        <a:rPr kumimoji="1" lang="en-US" altLang="ja-JP" sz="1400" dirty="0" smtClean="0"/>
                        <a:t>	</a:t>
                      </a:r>
                    </a:p>
                    <a:p>
                      <a:pPr algn="l"/>
                      <a:r>
                        <a:rPr kumimoji="1" lang="en-US" altLang="ja-JP" sz="1400" dirty="0" smtClean="0"/>
                        <a:t>Shadowing</a:t>
                      </a:r>
                    </a:p>
                    <a:p>
                      <a:pPr algn="l"/>
                      <a:r>
                        <a:rPr kumimoji="1" lang="en-US" altLang="ja-JP" sz="1400" dirty="0" smtClean="0"/>
                        <a:t>Log-normal with 5 dB standard deviation, </a:t>
                      </a:r>
                      <a:r>
                        <a:rPr kumimoji="1" lang="en-US" altLang="ja-JP" sz="1400" dirty="0" err="1" smtClean="0"/>
                        <a:t>i.i.d</a:t>
                      </a:r>
                      <a:r>
                        <a:rPr kumimoji="1" lang="en-US" altLang="ja-JP" sz="1400" dirty="0" smtClean="0"/>
                        <a:t> across all links </a:t>
                      </a:r>
                    </a:p>
                  </a:txBody>
                  <a:tcPr anchor="ctr"/>
                </a:tc>
                <a:tc hMerge="1">
                  <a:txBody>
                    <a:bodyPr/>
                    <a:lstStyle/>
                    <a:p>
                      <a:pPr algn="ctr"/>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r>
                        <a:rPr kumimoji="1" lang="en-US" altLang="ja-JP" sz="1400" b="1" dirty="0" smtClean="0">
                          <a:solidFill>
                            <a:schemeClr val="bg1"/>
                          </a:solidFill>
                        </a:rPr>
                        <a:t>Fading model</a:t>
                      </a:r>
                      <a:endParaRPr kumimoji="1" lang="ja-JP" altLang="en-US" sz="1400" b="1" dirty="0">
                        <a:solidFill>
                          <a:schemeClr val="bg1"/>
                        </a:solidFill>
                      </a:endParaRPr>
                    </a:p>
                  </a:txBody>
                  <a:tcPr>
                    <a:solidFill>
                      <a:schemeClr val="accent1"/>
                    </a:solidFill>
                  </a:tcPr>
                </a:tc>
                <a:tc gridSpan="4">
                  <a:txBody>
                    <a:bodyPr/>
                    <a:lstStyle/>
                    <a:p>
                      <a:pPr algn="ctr"/>
                      <a:r>
                        <a:rPr kumimoji="1" lang="en-US" altLang="ja-JP" sz="1400" dirty="0" smtClean="0"/>
                        <a:t>No small-scale fading is assumed.</a:t>
                      </a:r>
                      <a:endParaRPr kumimoji="1" lang="ja-JP" altLang="en-US" sz="1400" dirty="0"/>
                    </a:p>
                  </a:txBody>
                  <a:tcPr anchor="ct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r h="370840">
                <a:tc>
                  <a:txBody>
                    <a:bodyPr/>
                    <a:lstStyle/>
                    <a:p>
                      <a:r>
                        <a:rPr kumimoji="1" lang="en-US" altLang="ja-JP" sz="1400" b="1" dirty="0" smtClean="0">
                          <a:solidFill>
                            <a:schemeClr val="bg1"/>
                          </a:solidFill>
                        </a:rPr>
                        <a:t>AP</a:t>
                      </a:r>
                      <a:r>
                        <a:rPr kumimoji="1" lang="en-US" altLang="ja-JP" sz="1400" b="1" baseline="0" dirty="0" smtClean="0">
                          <a:solidFill>
                            <a:schemeClr val="bg1"/>
                          </a:solidFill>
                        </a:rPr>
                        <a:t> selection criteria</a:t>
                      </a:r>
                      <a:endParaRPr kumimoji="1" lang="ja-JP" altLang="en-US" sz="1400" b="1" dirty="0">
                        <a:solidFill>
                          <a:schemeClr val="bg1"/>
                        </a:solidFill>
                      </a:endParaRPr>
                    </a:p>
                  </a:txBody>
                  <a:tcPr>
                    <a:solidFill>
                      <a:schemeClr val="accent1"/>
                    </a:solidFill>
                  </a:tcPr>
                </a:tc>
                <a:tc gridSpan="4">
                  <a:txBody>
                    <a:bodyPr/>
                    <a:lstStyle/>
                    <a:p>
                      <a:pPr algn="ctr"/>
                      <a:r>
                        <a:rPr kumimoji="1" lang="en-US" altLang="ja-JP" sz="1400" dirty="0" smtClean="0"/>
                        <a:t>Max reception power within</a:t>
                      </a:r>
                      <a:r>
                        <a:rPr kumimoji="1" lang="en-US" altLang="ja-JP" sz="1400" baseline="0" dirty="0" smtClean="0"/>
                        <a:t> the same operator-network</a:t>
                      </a:r>
                      <a:endParaRPr kumimoji="1" lang="ja-JP" altLang="en-US" sz="1400"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r>
              <a:tr h="370840">
                <a:tc>
                  <a:txBody>
                    <a:bodyPr/>
                    <a:lstStyle/>
                    <a:p>
                      <a:r>
                        <a:rPr kumimoji="1" lang="en-US" altLang="ja-JP" sz="1400" b="1" dirty="0" smtClean="0">
                          <a:solidFill>
                            <a:schemeClr val="bg1"/>
                          </a:solidFill>
                        </a:rPr>
                        <a:t>Adjacent channel interference</a:t>
                      </a:r>
                      <a:endParaRPr kumimoji="1" lang="ja-JP" altLang="en-US" sz="1400" b="1" dirty="0">
                        <a:solidFill>
                          <a:schemeClr val="bg1"/>
                        </a:solidFill>
                      </a:endParaRPr>
                    </a:p>
                  </a:txBody>
                  <a:tcPr>
                    <a:solidFill>
                      <a:schemeClr val="accent1"/>
                    </a:solidFill>
                  </a:tcPr>
                </a:tc>
                <a:tc gridSpan="4">
                  <a:txBody>
                    <a:bodyPr/>
                    <a:lstStyle/>
                    <a:p>
                      <a:pPr algn="ctr"/>
                      <a:r>
                        <a:rPr kumimoji="1" lang="en-US" altLang="ja-JP" sz="1400" dirty="0" smtClean="0"/>
                        <a:t>Assumes no</a:t>
                      </a:r>
                      <a:r>
                        <a:rPr kumimoji="1" lang="en-US" altLang="ja-JP" sz="1400" baseline="0" dirty="0" smtClean="0"/>
                        <a:t> interference</a:t>
                      </a:r>
                      <a:endParaRPr kumimoji="1" lang="ja-JP" altLang="en-US" sz="14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bl>
          </a:graphicData>
        </a:graphic>
      </p:graphicFrame>
    </p:spTree>
    <p:extLst>
      <p:ext uri="{BB962C8B-B14F-4D97-AF65-F5344CB8AC3E}">
        <p14:creationId xmlns:p14="http://schemas.microsoft.com/office/powerpoint/2010/main" val="3726878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Backup</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spTree>
    <p:extLst>
      <p:ext uri="{BB962C8B-B14F-4D97-AF65-F5344CB8AC3E}">
        <p14:creationId xmlns:p14="http://schemas.microsoft.com/office/powerpoint/2010/main" val="3304529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Assumption 2: Frequency coordination</a:t>
            </a:r>
            <a:endParaRPr kumimoji="1" lang="ja-JP" altLang="en-US" dirty="0"/>
          </a:p>
        </p:txBody>
      </p:sp>
      <p:sp>
        <p:nvSpPr>
          <p:cNvPr id="3" name="コンテンツ プレースホルダー 2"/>
          <p:cNvSpPr>
            <a:spLocks noGrp="1"/>
          </p:cNvSpPr>
          <p:nvPr>
            <p:ph idx="1"/>
          </p:nvPr>
        </p:nvSpPr>
        <p:spPr>
          <a:xfrm>
            <a:off x="762000" y="1828800"/>
            <a:ext cx="8288868" cy="4387427"/>
          </a:xfrm>
        </p:spPr>
        <p:txBody>
          <a:bodyPr/>
          <a:lstStyle/>
          <a:p>
            <a:r>
              <a:rPr kumimoji="1" lang="en-US" altLang="ja-JP" dirty="0" smtClean="0"/>
              <a:t>Frequency coordination shall be treated as “node deployment coordination” in this simulation.</a:t>
            </a:r>
          </a:p>
          <a:p>
            <a:pPr lvl="1"/>
            <a:r>
              <a:rPr kumimoji="1" lang="en-US" altLang="ja-JP" sz="1800" dirty="0" smtClean="0"/>
              <a:t>The objective of simulation is </a:t>
            </a:r>
            <a:r>
              <a:rPr kumimoji="1" lang="en-US" altLang="ja-JP" sz="1800" dirty="0" smtClean="0">
                <a:solidFill>
                  <a:srgbClr val="FF0000"/>
                </a:solidFill>
              </a:rPr>
              <a:t>NOT</a:t>
            </a:r>
            <a:r>
              <a:rPr kumimoji="1" lang="en-US" altLang="ja-JP" sz="1800" dirty="0" smtClean="0"/>
              <a:t> to evaluate “frequency coordination algorithms”.</a:t>
            </a:r>
          </a:p>
          <a:p>
            <a:pPr lvl="1"/>
            <a:r>
              <a:rPr kumimoji="1" lang="en-US" altLang="ja-JP" sz="1800" dirty="0" smtClean="0"/>
              <a:t>Any frequency coordination algorithm would result in the following situation.</a:t>
            </a:r>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033928"/>
            <a:ext cx="2276475" cy="1937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右矢印 6"/>
          <p:cNvSpPr/>
          <p:nvPr/>
        </p:nvSpPr>
        <p:spPr bwMode="auto">
          <a:xfrm>
            <a:off x="2819400" y="4507623"/>
            <a:ext cx="762000" cy="9906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4112295"/>
            <a:ext cx="3520080" cy="1932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4072471"/>
            <a:ext cx="2451853" cy="19722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271024" y="6324600"/>
            <a:ext cx="2191626" cy="461665"/>
          </a:xfrm>
          <a:prstGeom prst="rect">
            <a:avLst/>
          </a:prstGeom>
          <a:noFill/>
        </p:spPr>
        <p:txBody>
          <a:bodyPr wrap="none" rtlCol="0">
            <a:spAutoFit/>
          </a:bodyPr>
          <a:lstStyle/>
          <a:p>
            <a:r>
              <a:rPr kumimoji="1" lang="en-US" altLang="ja-JP" sz="2400" dirty="0" smtClean="0">
                <a:solidFill>
                  <a:schemeClr val="tx1"/>
                </a:solidFill>
              </a:rPr>
              <a:t>No coordination</a:t>
            </a:r>
            <a:endParaRPr kumimoji="1" lang="ja-JP" altLang="en-US" sz="2400" dirty="0">
              <a:solidFill>
                <a:schemeClr val="tx1"/>
              </a:solidFill>
            </a:endParaRPr>
          </a:p>
        </p:txBody>
      </p:sp>
      <p:sp>
        <p:nvSpPr>
          <p:cNvPr id="12" name="テキスト ボックス 11"/>
          <p:cNvSpPr txBox="1"/>
          <p:nvPr/>
        </p:nvSpPr>
        <p:spPr>
          <a:xfrm>
            <a:off x="4267200" y="6311462"/>
            <a:ext cx="4194738" cy="461665"/>
          </a:xfrm>
          <a:prstGeom prst="rect">
            <a:avLst/>
          </a:prstGeom>
          <a:noFill/>
        </p:spPr>
        <p:txBody>
          <a:bodyPr wrap="none" rtlCol="0">
            <a:spAutoFit/>
          </a:bodyPr>
          <a:lstStyle/>
          <a:p>
            <a:r>
              <a:rPr kumimoji="1" lang="en-US" altLang="ja-JP" sz="2400" dirty="0" smtClean="0">
                <a:solidFill>
                  <a:schemeClr val="tx1"/>
                </a:solidFill>
              </a:rPr>
              <a:t>Two kind of coordination results</a:t>
            </a:r>
            <a:endParaRPr kumimoji="1" lang="ja-JP" altLang="en-US" sz="2400" dirty="0">
              <a:solidFill>
                <a:schemeClr val="tx1"/>
              </a:solidFill>
            </a:endParaRPr>
          </a:p>
        </p:txBody>
      </p:sp>
    </p:spTree>
    <p:extLst>
      <p:ext uri="{BB962C8B-B14F-4D97-AF65-F5344CB8AC3E}">
        <p14:creationId xmlns:p14="http://schemas.microsoft.com/office/powerpoint/2010/main" val="1003583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Assumption 2 (Cont.)</a:t>
            </a:r>
            <a:endParaRPr kumimoji="1" lang="ja-JP" altLang="en-US" dirty="0"/>
          </a:p>
        </p:txBody>
      </p:sp>
      <p:sp>
        <p:nvSpPr>
          <p:cNvPr id="3" name="コンテンツ プレースホルダー 2"/>
          <p:cNvSpPr>
            <a:spLocks noGrp="1"/>
          </p:cNvSpPr>
          <p:nvPr>
            <p:ph idx="1"/>
          </p:nvPr>
        </p:nvSpPr>
        <p:spPr>
          <a:xfrm>
            <a:off x="762000" y="1828800"/>
            <a:ext cx="8288868" cy="4387427"/>
          </a:xfrm>
        </p:spPr>
        <p:txBody>
          <a:bodyPr/>
          <a:lstStyle/>
          <a:p>
            <a:r>
              <a:rPr kumimoji="1" lang="en-US" altLang="ja-JP" dirty="0" smtClean="0"/>
              <a:t>No frequency coordination in this simulation;</a:t>
            </a:r>
          </a:p>
          <a:p>
            <a:pPr lvl="1"/>
            <a:r>
              <a:rPr kumimoji="1" lang="en-US" altLang="ja-JP" dirty="0" smtClean="0"/>
              <a:t>Nodes are uniformly and randomly distributed </a:t>
            </a:r>
            <a:r>
              <a:rPr kumimoji="1" lang="en-US" altLang="ja-JP" dirty="0" smtClean="0">
                <a:solidFill>
                  <a:srgbClr val="FF0000"/>
                </a:solidFill>
              </a:rPr>
              <a:t>without</a:t>
            </a:r>
            <a:r>
              <a:rPr kumimoji="1" lang="en-US" altLang="ja-JP" dirty="0" smtClean="0"/>
              <a:t> any considerations on the </a:t>
            </a:r>
            <a:r>
              <a:rPr kumimoji="1" lang="en-US" altLang="ja-JP" dirty="0" smtClean="0">
                <a:solidFill>
                  <a:srgbClr val="0000FF"/>
                </a:solidFill>
              </a:rPr>
              <a:t>location</a:t>
            </a:r>
            <a:r>
              <a:rPr kumimoji="1" lang="en-US" altLang="ja-JP" dirty="0" smtClean="0"/>
              <a:t> of adjacent nodes and their </a:t>
            </a:r>
            <a:r>
              <a:rPr kumimoji="1" lang="en-US" altLang="ja-JP" dirty="0" smtClean="0">
                <a:solidFill>
                  <a:srgbClr val="0000FF"/>
                </a:solidFill>
              </a:rPr>
              <a:t>channel</a:t>
            </a:r>
            <a:r>
              <a:rPr kumimoji="1" lang="en-US" altLang="ja-JP" dirty="0" smtClean="0"/>
              <a:t>.</a:t>
            </a:r>
          </a:p>
          <a:p>
            <a:r>
              <a:rPr kumimoji="1" lang="en-US" altLang="ja-JP" dirty="0" smtClean="0"/>
              <a:t>Frequency coordination in </a:t>
            </a:r>
            <a:r>
              <a:rPr kumimoji="1" lang="en-US" altLang="ja-JP" dirty="0"/>
              <a:t>this simulation</a:t>
            </a:r>
            <a:r>
              <a:rPr kumimoji="1" lang="en-US" altLang="ja-JP" dirty="0" smtClean="0"/>
              <a:t>;</a:t>
            </a:r>
            <a:endParaRPr kumimoji="1" lang="en-US" altLang="ja-JP" sz="1800" dirty="0" smtClean="0"/>
          </a:p>
          <a:p>
            <a:pPr lvl="1"/>
            <a:r>
              <a:rPr kumimoji="1" lang="en-US" altLang="ja-JP" dirty="0"/>
              <a:t>Nodes are uniformly and randomly distributed </a:t>
            </a:r>
            <a:r>
              <a:rPr kumimoji="1" lang="en-US" altLang="ja-JP" dirty="0" smtClean="0">
                <a:solidFill>
                  <a:srgbClr val="0000FF"/>
                </a:solidFill>
              </a:rPr>
              <a:t>with</a:t>
            </a:r>
            <a:r>
              <a:rPr kumimoji="1" lang="en-US" altLang="ja-JP" dirty="0" smtClean="0"/>
              <a:t> considerations </a:t>
            </a:r>
            <a:r>
              <a:rPr kumimoji="1" lang="en-US" altLang="ja-JP" dirty="0"/>
              <a:t>on the </a:t>
            </a:r>
            <a:r>
              <a:rPr kumimoji="1" lang="en-US" altLang="ja-JP" dirty="0">
                <a:solidFill>
                  <a:srgbClr val="0000FF"/>
                </a:solidFill>
              </a:rPr>
              <a:t>location</a:t>
            </a:r>
            <a:r>
              <a:rPr kumimoji="1" lang="en-US" altLang="ja-JP" dirty="0"/>
              <a:t> of adjacent nodes and their </a:t>
            </a:r>
            <a:r>
              <a:rPr kumimoji="1" lang="en-US" altLang="ja-JP" dirty="0">
                <a:solidFill>
                  <a:srgbClr val="0000FF"/>
                </a:solidFill>
              </a:rPr>
              <a:t>channel</a:t>
            </a:r>
            <a:r>
              <a:rPr kumimoji="1" lang="en-US" altLang="ja-JP" dirty="0"/>
              <a:t>.</a:t>
            </a:r>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033928"/>
            <a:ext cx="2276475" cy="1937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右矢印 6"/>
          <p:cNvSpPr/>
          <p:nvPr/>
        </p:nvSpPr>
        <p:spPr bwMode="auto">
          <a:xfrm>
            <a:off x="2819400" y="4507623"/>
            <a:ext cx="762000" cy="9906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4112295"/>
            <a:ext cx="3520080" cy="1932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4072471"/>
            <a:ext cx="2451853" cy="19722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271024" y="6324600"/>
            <a:ext cx="2191626" cy="461665"/>
          </a:xfrm>
          <a:prstGeom prst="rect">
            <a:avLst/>
          </a:prstGeom>
          <a:noFill/>
        </p:spPr>
        <p:txBody>
          <a:bodyPr wrap="none" rtlCol="0">
            <a:spAutoFit/>
          </a:bodyPr>
          <a:lstStyle/>
          <a:p>
            <a:r>
              <a:rPr kumimoji="1" lang="en-US" altLang="ja-JP" sz="2400" dirty="0" smtClean="0">
                <a:solidFill>
                  <a:schemeClr val="tx1"/>
                </a:solidFill>
              </a:rPr>
              <a:t>No coordination</a:t>
            </a:r>
            <a:endParaRPr kumimoji="1" lang="ja-JP" altLang="en-US" sz="2400" dirty="0">
              <a:solidFill>
                <a:schemeClr val="tx1"/>
              </a:solidFill>
            </a:endParaRPr>
          </a:p>
        </p:txBody>
      </p:sp>
      <p:sp>
        <p:nvSpPr>
          <p:cNvPr id="12" name="テキスト ボックス 11"/>
          <p:cNvSpPr txBox="1"/>
          <p:nvPr/>
        </p:nvSpPr>
        <p:spPr>
          <a:xfrm>
            <a:off x="4267200" y="6311462"/>
            <a:ext cx="4194738" cy="461665"/>
          </a:xfrm>
          <a:prstGeom prst="rect">
            <a:avLst/>
          </a:prstGeom>
          <a:noFill/>
        </p:spPr>
        <p:txBody>
          <a:bodyPr wrap="none" rtlCol="0">
            <a:spAutoFit/>
          </a:bodyPr>
          <a:lstStyle/>
          <a:p>
            <a:r>
              <a:rPr kumimoji="1" lang="en-US" altLang="ja-JP" sz="2400" dirty="0" smtClean="0">
                <a:solidFill>
                  <a:schemeClr val="tx1"/>
                </a:solidFill>
              </a:rPr>
              <a:t>Two kind of coordination results</a:t>
            </a:r>
            <a:endParaRPr kumimoji="1" lang="ja-JP" altLang="en-US" sz="2400" dirty="0">
              <a:solidFill>
                <a:schemeClr val="tx1"/>
              </a:solidFill>
            </a:endParaRPr>
          </a:p>
        </p:txBody>
      </p:sp>
    </p:spTree>
    <p:extLst>
      <p:ext uri="{BB962C8B-B14F-4D97-AF65-F5344CB8AC3E}">
        <p14:creationId xmlns:p14="http://schemas.microsoft.com/office/powerpoint/2010/main" val="415806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SINR at 5-percentile CDF</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sp>
        <p:nvSpPr>
          <p:cNvPr id="8" name="テキスト ボックス 7"/>
          <p:cNvSpPr txBox="1"/>
          <p:nvPr/>
        </p:nvSpPr>
        <p:spPr>
          <a:xfrm>
            <a:off x="2860134" y="6487937"/>
            <a:ext cx="4455066" cy="369332"/>
          </a:xfrm>
          <a:prstGeom prst="rect">
            <a:avLst/>
          </a:prstGeom>
          <a:noFill/>
        </p:spPr>
        <p:txBody>
          <a:bodyPr wrap="none" rtlCol="0">
            <a:spAutoFit/>
          </a:bodyPr>
          <a:lstStyle/>
          <a:p>
            <a:r>
              <a:rPr kumimoji="1" lang="en-US" altLang="ja-JP" sz="1800" dirty="0" smtClean="0">
                <a:solidFill>
                  <a:schemeClr val="tx1"/>
                </a:solidFill>
              </a:rPr>
              <a:t>Number of access points per network operator</a:t>
            </a:r>
            <a:endParaRPr kumimoji="1" lang="ja-JP" altLang="en-US" sz="1800" dirty="0">
              <a:solidFill>
                <a:schemeClr val="tx1"/>
              </a:solidFill>
            </a:endParaRPr>
          </a:p>
        </p:txBody>
      </p:sp>
      <p:sp>
        <p:nvSpPr>
          <p:cNvPr id="9" name="テキスト ボックス 8"/>
          <p:cNvSpPr txBox="1"/>
          <p:nvPr/>
        </p:nvSpPr>
        <p:spPr>
          <a:xfrm rot="16200000">
            <a:off x="26669" y="3707131"/>
            <a:ext cx="2601994" cy="369332"/>
          </a:xfrm>
          <a:prstGeom prst="rect">
            <a:avLst/>
          </a:prstGeom>
          <a:noFill/>
        </p:spPr>
        <p:txBody>
          <a:bodyPr wrap="none" rtlCol="0">
            <a:spAutoFit/>
          </a:bodyPr>
          <a:lstStyle/>
          <a:p>
            <a:r>
              <a:rPr kumimoji="1" lang="en-US" altLang="ja-JP" sz="1800" dirty="0" smtClean="0">
                <a:solidFill>
                  <a:schemeClr val="tx1"/>
                </a:solidFill>
              </a:rPr>
              <a:t>SINR at 5-percentile CDF</a:t>
            </a:r>
            <a:endParaRPr kumimoji="1" lang="ja-JP" altLang="en-US" sz="1800" dirty="0">
              <a:solidFill>
                <a:schemeClr val="tx1"/>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540" y="1371600"/>
            <a:ext cx="8381999" cy="5485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正方形/長方形 6"/>
          <p:cNvSpPr/>
          <p:nvPr/>
        </p:nvSpPr>
        <p:spPr bwMode="auto">
          <a:xfrm>
            <a:off x="1828800" y="3581400"/>
            <a:ext cx="2514600" cy="2590800"/>
          </a:xfrm>
          <a:prstGeom prst="rect">
            <a:avLst/>
          </a:prstGeom>
          <a:noFill/>
          <a:ln w="57150"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テキスト ボックス 9"/>
          <p:cNvSpPr txBox="1"/>
          <p:nvPr/>
        </p:nvSpPr>
        <p:spPr>
          <a:xfrm>
            <a:off x="4368188" y="3900060"/>
            <a:ext cx="3390900" cy="646331"/>
          </a:xfrm>
          <a:prstGeom prst="rect">
            <a:avLst/>
          </a:prstGeom>
          <a:noFill/>
        </p:spPr>
        <p:txBody>
          <a:bodyPr wrap="square" rtlCol="0">
            <a:spAutoFit/>
          </a:bodyPr>
          <a:lstStyle/>
          <a:p>
            <a:r>
              <a:rPr kumimoji="1" lang="en-US" altLang="ja-JP" sz="1800" dirty="0" smtClean="0">
                <a:solidFill>
                  <a:schemeClr val="tx1"/>
                </a:solidFill>
              </a:rPr>
              <a:t>[Slide 8 – 9] Reasonable number range for 300 </a:t>
            </a:r>
            <a:r>
              <a:rPr kumimoji="1" lang="en-US" altLang="ja-JP" sz="1800" dirty="0">
                <a:solidFill>
                  <a:schemeClr val="tx1"/>
                </a:solidFill>
              </a:rPr>
              <a:t>[m] </a:t>
            </a:r>
            <a:r>
              <a:rPr kumimoji="1" lang="en-US" altLang="ja-JP" sz="1800" dirty="0" smtClean="0">
                <a:solidFill>
                  <a:schemeClr val="tx1"/>
                </a:solidFill>
              </a:rPr>
              <a:t>x 300[m] area</a:t>
            </a:r>
            <a:endParaRPr kumimoji="1" lang="ja-JP" altLang="en-US" sz="1800" dirty="0">
              <a:solidFill>
                <a:schemeClr val="tx1"/>
              </a:solidFill>
            </a:endParaRPr>
          </a:p>
        </p:txBody>
      </p:sp>
    </p:spTree>
    <p:extLst>
      <p:ext uri="{BB962C8B-B14F-4D97-AF65-F5344CB8AC3E}">
        <p14:creationId xmlns:p14="http://schemas.microsoft.com/office/powerpoint/2010/main" val="895726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altLang="ja-JP" dirty="0"/>
              <a:t>July </a:t>
            </a:r>
            <a:r>
              <a:rPr lang="en-US" dirty="0" smtClean="0"/>
              <a:t>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US" altLang="ja-JP" dirty="0"/>
              <a:t>Sho Furuichi</a:t>
            </a:r>
            <a:r>
              <a:rPr lang="en-GB" altLang="ja-JP" dirty="0"/>
              <a:t>, </a:t>
            </a:r>
            <a:r>
              <a:rPr lang="en-GB" altLang="ja-JP" dirty="0" smtClean="0"/>
              <a:t>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normAutofit/>
          </a:bodyPr>
          <a:lstStyle/>
          <a:p>
            <a:r>
              <a:rPr lang="en-US" altLang="ko-KR" dirty="0" smtClean="0">
                <a:ea typeface="굴림" charset="-127"/>
              </a:rPr>
              <a:t>This </a:t>
            </a:r>
            <a:r>
              <a:rPr lang="en-US" altLang="ko-KR" dirty="0">
                <a:ea typeface="굴림" charset="-127"/>
              </a:rPr>
              <a:t>document </a:t>
            </a:r>
            <a:r>
              <a:rPr lang="en-US" altLang="ko-KR" dirty="0" smtClean="0">
                <a:ea typeface="굴림" charset="-127"/>
              </a:rPr>
              <a:t>provides simulation result for performance improvement </a:t>
            </a:r>
            <a:r>
              <a:rPr lang="en-US" altLang="ko-KR" dirty="0">
                <a:ea typeface="굴림" charset="-127"/>
              </a:rPr>
              <a:t>in the </a:t>
            </a:r>
            <a:r>
              <a:rPr lang="en-US" altLang="ko-KR" dirty="0" smtClean="0">
                <a:ea typeface="굴림" charset="-127"/>
              </a:rPr>
              <a:t>new coexistence </a:t>
            </a:r>
            <a:r>
              <a:rPr lang="en-US" altLang="ja-JP" dirty="0" smtClean="0">
                <a:ea typeface="굴림" charset="-127"/>
              </a:rPr>
              <a:t>s</a:t>
            </a:r>
            <a:r>
              <a:rPr lang="en-US" altLang="ko-KR" dirty="0" smtClean="0">
                <a:ea typeface="굴림" charset="-127"/>
              </a:rPr>
              <a:t>cenario </a:t>
            </a:r>
            <a:r>
              <a:rPr lang="en-US" altLang="ko-KR" dirty="0">
                <a:ea typeface="굴림" charset="-127"/>
              </a:rPr>
              <a:t>and </a:t>
            </a:r>
            <a:r>
              <a:rPr lang="en-US" altLang="ko-KR" dirty="0" smtClean="0">
                <a:ea typeface="굴림" charset="-127"/>
              </a:rPr>
              <a:t>use cases.</a:t>
            </a:r>
          </a:p>
          <a:p>
            <a:pPr lvl="1"/>
            <a:r>
              <a:rPr lang="en-US" altLang="ko-KR" dirty="0" smtClean="0">
                <a:ea typeface="굴림" charset="-127"/>
              </a:rPr>
              <a:t>Simulation assumption is based on the previous contribution [1].</a:t>
            </a:r>
          </a:p>
          <a:p>
            <a:endParaRPr lang="en-US" altLang="ko-KR" dirty="0" smtClean="0">
              <a:ea typeface="굴림" charset="-127"/>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simulation</a:t>
            </a:r>
            <a:endParaRPr kumimoji="1" lang="ja-JP" altLang="en-US" dirty="0"/>
          </a:p>
        </p:txBody>
      </p:sp>
      <p:sp>
        <p:nvSpPr>
          <p:cNvPr id="3" name="コンテンツ プレースホルダー 2"/>
          <p:cNvSpPr>
            <a:spLocks noGrp="1"/>
          </p:cNvSpPr>
          <p:nvPr>
            <p:ph idx="1"/>
          </p:nvPr>
        </p:nvSpPr>
        <p:spPr>
          <a:xfrm>
            <a:off x="609600" y="2113282"/>
            <a:ext cx="8763000" cy="4387427"/>
          </a:xfrm>
        </p:spPr>
        <p:txBody>
          <a:bodyPr/>
          <a:lstStyle/>
          <a:p>
            <a:r>
              <a:rPr kumimoji="1" lang="en-US" altLang="ja-JP" sz="2800" dirty="0" smtClean="0"/>
              <a:t>To show the necessity of </a:t>
            </a:r>
            <a:r>
              <a:rPr kumimoji="1" lang="en-US" altLang="ja-JP" sz="2800" dirty="0"/>
              <a:t>new work in IEEE </a:t>
            </a:r>
            <a:r>
              <a:rPr kumimoji="1" lang="en-US" altLang="ja-JP" sz="2800" dirty="0" smtClean="0"/>
              <a:t>802.19</a:t>
            </a:r>
          </a:p>
          <a:p>
            <a:pPr lvl="1"/>
            <a:r>
              <a:rPr kumimoji="1" lang="en-US" altLang="ja-JP" sz="2400" dirty="0" smtClean="0"/>
              <a:t>Detail of “new work” is described in draft PAR [2].</a:t>
            </a:r>
          </a:p>
          <a:p>
            <a:pPr lvl="1"/>
            <a:r>
              <a:rPr kumimoji="1" lang="en-US" altLang="ja-JP" sz="2400" dirty="0" smtClean="0"/>
              <a:t>In the previous contribution[3], we showed new coexistence scenarios and use cases for IEEE 802.19.1-2014.</a:t>
            </a:r>
          </a:p>
          <a:p>
            <a:pPr lvl="1"/>
            <a:r>
              <a:rPr kumimoji="1" lang="en-US" altLang="ja-JP" sz="2400" dirty="0" smtClean="0"/>
              <a:t>IEEE </a:t>
            </a:r>
            <a:r>
              <a:rPr kumimoji="1" lang="en-US" altLang="ja-JP" sz="2400" dirty="0"/>
              <a:t>802.19.1-2014 </a:t>
            </a:r>
            <a:r>
              <a:rPr kumimoji="1" lang="en-US" altLang="ja-JP" sz="2400" dirty="0" smtClean="0"/>
              <a:t>system is a kind of frequency coordination system for coexistence.</a:t>
            </a:r>
          </a:p>
          <a:p>
            <a:pPr lvl="1"/>
            <a:r>
              <a:rPr kumimoji="1" lang="en-US" altLang="ja-JP" sz="2400" dirty="0" smtClean="0"/>
              <a:t>We have to compare the expected performance of frequency coordination by the future output of new work with the performance of </a:t>
            </a:r>
            <a:r>
              <a:rPr kumimoji="1" lang="en-US" altLang="ja-JP" sz="2400" dirty="0"/>
              <a:t>IEEE </a:t>
            </a:r>
            <a:r>
              <a:rPr kumimoji="1" lang="en-US" altLang="ja-JP" sz="2400" dirty="0" smtClean="0"/>
              <a:t>802.19.1-2014.</a:t>
            </a:r>
          </a:p>
          <a:p>
            <a:pPr lvl="1"/>
            <a:r>
              <a:rPr kumimoji="1" lang="en-US" altLang="ja-JP" sz="2400" dirty="0" smtClean="0"/>
              <a:t>In this document, we show that simulation result based on the assumptions in [1].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spTree>
    <p:extLst>
      <p:ext uri="{BB962C8B-B14F-4D97-AF65-F5344CB8AC3E}">
        <p14:creationId xmlns:p14="http://schemas.microsoft.com/office/powerpoint/2010/main" val="1459837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[Recap] </a:t>
            </a:r>
            <a:r>
              <a:rPr lang="en-US" altLang="ja-JP" sz="3600" dirty="0"/>
              <a:t>The new coexistence use cases for IEEE </a:t>
            </a:r>
            <a:r>
              <a:rPr lang="en-US" altLang="ja-JP" sz="3600" dirty="0" smtClean="0"/>
              <a:t>802.19.1-2014 [2]</a:t>
            </a:r>
            <a:r>
              <a:rPr kumimoji="1" lang="en-US" altLang="ja-JP" dirty="0" smtClean="0"/>
              <a:t> </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pic>
        <p:nvPicPr>
          <p:cNvPr id="4099"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572" r="12428"/>
          <a:stretch/>
        </p:blipFill>
        <p:spPr bwMode="auto">
          <a:xfrm>
            <a:off x="76200" y="2140892"/>
            <a:ext cx="4724400" cy="3543300"/>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4100" name="Picture 4"/>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2571" r="12501"/>
          <a:stretch/>
        </p:blipFill>
        <p:spPr bwMode="auto">
          <a:xfrm>
            <a:off x="4953000" y="2140892"/>
            <a:ext cx="4719900" cy="3543300"/>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
        <p:nvSpPr>
          <p:cNvPr id="7" name="テキスト ボックス 6"/>
          <p:cNvSpPr txBox="1"/>
          <p:nvPr/>
        </p:nvSpPr>
        <p:spPr>
          <a:xfrm>
            <a:off x="228600" y="5798492"/>
            <a:ext cx="4343400" cy="400110"/>
          </a:xfrm>
          <a:prstGeom prst="rect">
            <a:avLst/>
          </a:prstGeom>
          <a:noFill/>
        </p:spPr>
        <p:txBody>
          <a:bodyPr wrap="square" rtlCol="0">
            <a:spAutoFit/>
          </a:bodyPr>
          <a:lstStyle/>
          <a:p>
            <a:r>
              <a:rPr kumimoji="1" lang="en-US" altLang="ja-JP" sz="2000" dirty="0" smtClean="0">
                <a:solidFill>
                  <a:srgbClr val="0000FF"/>
                </a:solidFill>
              </a:rPr>
              <a:t>IEEE802.19.1-2014 supports the case 1.</a:t>
            </a:r>
            <a:endParaRPr kumimoji="1" lang="ja-JP" altLang="en-US" sz="2000" dirty="0">
              <a:solidFill>
                <a:srgbClr val="0000FF"/>
              </a:solidFill>
            </a:endParaRPr>
          </a:p>
        </p:txBody>
      </p:sp>
      <p:sp>
        <p:nvSpPr>
          <p:cNvPr id="10" name="テキスト ボックス 9"/>
          <p:cNvSpPr txBox="1"/>
          <p:nvPr/>
        </p:nvSpPr>
        <p:spPr>
          <a:xfrm>
            <a:off x="5293650" y="5783751"/>
            <a:ext cx="4038600" cy="707886"/>
          </a:xfrm>
          <a:prstGeom prst="rect">
            <a:avLst/>
          </a:prstGeom>
          <a:noFill/>
        </p:spPr>
        <p:txBody>
          <a:bodyPr wrap="square" rtlCol="0">
            <a:spAutoFit/>
          </a:bodyPr>
          <a:lstStyle/>
          <a:p>
            <a:r>
              <a:rPr kumimoji="1" lang="en-US" altLang="ja-JP" sz="2000" dirty="0" smtClean="0">
                <a:solidFill>
                  <a:srgbClr val="FF0000"/>
                </a:solidFill>
              </a:rPr>
              <a:t>IEEE802.19.1-2014 does not support the case 2.</a:t>
            </a:r>
            <a:endParaRPr kumimoji="1" lang="ja-JP" altLang="en-US" sz="2000" dirty="0">
              <a:solidFill>
                <a:srgbClr val="FF0000"/>
              </a:solidFill>
            </a:endParaRPr>
          </a:p>
        </p:txBody>
      </p:sp>
    </p:spTree>
    <p:extLst>
      <p:ext uri="{BB962C8B-B14F-4D97-AF65-F5344CB8AC3E}">
        <p14:creationId xmlns:p14="http://schemas.microsoft.com/office/powerpoint/2010/main" val="48713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 of Assumptions [1]</a:t>
            </a:r>
            <a:endParaRPr kumimoji="1" lang="ja-JP" altLang="en-US" dirty="0"/>
          </a:p>
        </p:txBody>
      </p:sp>
      <p:sp>
        <p:nvSpPr>
          <p:cNvPr id="3" name="コンテンツ プレースホルダー 2"/>
          <p:cNvSpPr>
            <a:spLocks noGrp="1"/>
          </p:cNvSpPr>
          <p:nvPr>
            <p:ph idx="1"/>
          </p:nvPr>
        </p:nvSpPr>
        <p:spPr>
          <a:xfrm>
            <a:off x="762000" y="1752600"/>
            <a:ext cx="8288868" cy="4387427"/>
          </a:xfrm>
        </p:spPr>
        <p:txBody>
          <a:bodyPr/>
          <a:lstStyle/>
          <a:p>
            <a:r>
              <a:rPr kumimoji="1" lang="en-US" altLang="ja-JP" sz="2000" dirty="0" smtClean="0"/>
              <a:t>1: Scenarios with </a:t>
            </a:r>
            <a:r>
              <a:rPr kumimoji="1" lang="en-US" altLang="ja-JP" sz="2000" dirty="0"/>
              <a:t>or without frequency coordination between different networks (i.e. CMs) with different </a:t>
            </a:r>
            <a:r>
              <a:rPr kumimoji="1" lang="en-US" altLang="ja-JP" sz="2000" dirty="0" smtClean="0"/>
              <a:t>CDISs shall be compared.</a:t>
            </a:r>
            <a:endParaRPr kumimoji="1" lang="en-US" altLang="ja-JP" sz="1400" dirty="0" smtClean="0"/>
          </a:p>
          <a:p>
            <a:r>
              <a:rPr kumimoji="1" lang="en-US" altLang="ja-JP" sz="2000" dirty="0" smtClean="0"/>
              <a:t>2: Frequency </a:t>
            </a:r>
            <a:r>
              <a:rPr kumimoji="1" lang="en-US" altLang="ja-JP" sz="2000" dirty="0"/>
              <a:t>coordination shall be treated as “node deployment coordination” in this simulation.</a:t>
            </a:r>
          </a:p>
          <a:p>
            <a:pPr lvl="1"/>
            <a:r>
              <a:rPr kumimoji="1" lang="en-US" altLang="ja-JP" sz="1600" dirty="0" smtClean="0"/>
              <a:t>Details are shown in backup slides.</a:t>
            </a:r>
          </a:p>
          <a:p>
            <a:r>
              <a:rPr kumimoji="1" lang="en-US" altLang="ja-JP" sz="2000" dirty="0" smtClean="0"/>
              <a:t>3: Following scenarios shall be assumed; </a:t>
            </a:r>
          </a:p>
          <a:p>
            <a:pPr lvl="4"/>
            <a:r>
              <a:rPr kumimoji="1" lang="en-US" altLang="ja-JP" sz="1307" dirty="0" smtClean="0"/>
              <a:t>				</a:t>
            </a:r>
            <a:endParaRPr kumimoji="1" lang="en-US" altLang="ja-JP" sz="1307" dirty="0"/>
          </a:p>
          <a:p>
            <a:endParaRPr kumimoji="1" lang="en-US" altLang="ja-JP" sz="2000" dirty="0" smtClean="0"/>
          </a:p>
          <a:p>
            <a:endParaRPr kumimoji="1" lang="en-US" altLang="ja-JP" sz="2000" dirty="0"/>
          </a:p>
          <a:p>
            <a:endParaRPr kumimoji="1" lang="en-US" altLang="ja-JP" sz="2000" dirty="0" smtClean="0"/>
          </a:p>
          <a:p>
            <a:endParaRPr kumimoji="1" lang="en-US" altLang="ja-JP" sz="2000" dirty="0"/>
          </a:p>
          <a:p>
            <a:pPr lvl="1"/>
            <a:endParaRPr kumimoji="1" lang="en-US" altLang="ja-JP" sz="1600" dirty="0" smtClean="0"/>
          </a:p>
          <a:p>
            <a:endParaRPr kumimoji="1" lang="en-US" altLang="ja-JP" sz="2000" dirty="0" smtClean="0"/>
          </a:p>
          <a:p>
            <a:r>
              <a:rPr kumimoji="1" lang="en-US" altLang="ja-JP" sz="2000" dirty="0" smtClean="0"/>
              <a:t>4</a:t>
            </a:r>
            <a:r>
              <a:rPr kumimoji="1" lang="en-US" altLang="ja-JP" sz="2000" dirty="0"/>
              <a:t>: Evaluation metric shall be “SINR at x-percentile CDF” as a function of “the number of node per operator”.</a:t>
            </a:r>
          </a:p>
          <a:p>
            <a:endParaRPr kumimoji="1" lang="en-US" altLang="ja-JP" sz="2000" dirty="0" smtClean="0"/>
          </a:p>
          <a:p>
            <a:pPr lvl="1"/>
            <a:endParaRPr kumimoji="1" lang="ja-JP" altLang="en-US" sz="1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graphicFrame>
        <p:nvGraphicFramePr>
          <p:cNvPr id="7" name="表 6"/>
          <p:cNvGraphicFramePr>
            <a:graphicFrameLocks noGrp="1"/>
          </p:cNvGraphicFramePr>
          <p:nvPr>
            <p:extLst>
              <p:ext uri="{D42A27DB-BD31-4B8C-83A1-F6EECF244321}">
                <p14:modId xmlns:p14="http://schemas.microsoft.com/office/powerpoint/2010/main" val="475656245"/>
              </p:ext>
            </p:extLst>
          </p:nvPr>
        </p:nvGraphicFramePr>
        <p:xfrm>
          <a:off x="990600" y="3962400"/>
          <a:ext cx="7772400" cy="2062480"/>
        </p:xfrm>
        <a:graphic>
          <a:graphicData uri="http://schemas.openxmlformats.org/drawingml/2006/table">
            <a:tbl>
              <a:tblPr firstRow="1" bandRow="1">
                <a:tableStyleId>{5C22544A-7EE6-4342-B048-85BDC9FD1C3A}</a:tableStyleId>
              </a:tblPr>
              <a:tblGrid>
                <a:gridCol w="1273727"/>
                <a:gridCol w="1088473"/>
                <a:gridCol w="2667000"/>
                <a:gridCol w="2743200"/>
              </a:tblGrid>
              <a:tr h="370840">
                <a:tc>
                  <a:txBody>
                    <a:bodyPr/>
                    <a:lstStyle/>
                    <a:p>
                      <a:r>
                        <a:rPr kumimoji="1" lang="en-US" altLang="ja-JP" sz="1600" dirty="0" smtClean="0"/>
                        <a:t>Scenario</a:t>
                      </a:r>
                      <a:r>
                        <a:rPr kumimoji="1" lang="en-US" altLang="ja-JP" sz="1600" baseline="0" dirty="0" smtClean="0"/>
                        <a:t> #</a:t>
                      </a:r>
                      <a:endParaRPr kumimoji="1" lang="ja-JP" altLang="en-US" sz="1600" dirty="0"/>
                    </a:p>
                  </a:txBody>
                  <a:tcPr/>
                </a:tc>
                <a:tc>
                  <a:txBody>
                    <a:bodyPr/>
                    <a:lstStyle/>
                    <a:p>
                      <a:r>
                        <a:rPr kumimoji="1" lang="en-US" altLang="ja-JP" sz="1600" dirty="0" smtClean="0"/>
                        <a:t>Available</a:t>
                      </a:r>
                      <a:r>
                        <a:rPr kumimoji="1" lang="en-US" altLang="ja-JP" sz="1600" baseline="0" dirty="0" smtClean="0"/>
                        <a:t> channel</a:t>
                      </a:r>
                      <a:endParaRPr kumimoji="1" lang="ja-JP" altLang="en-US" sz="1600" dirty="0"/>
                    </a:p>
                  </a:txBody>
                  <a:tcPr/>
                </a:tc>
                <a:tc>
                  <a:txBody>
                    <a:bodyPr/>
                    <a:lstStyle/>
                    <a:p>
                      <a:r>
                        <a:rPr kumimoji="1" lang="en-US" altLang="ja-JP" sz="1600" dirty="0" smtClean="0"/>
                        <a:t>Intra-operator coordination </a:t>
                      </a:r>
                    </a:p>
                    <a:p>
                      <a:r>
                        <a:rPr kumimoji="1" lang="en-US" altLang="ja-JP" sz="1600" dirty="0" smtClean="0"/>
                        <a:t>by </a:t>
                      </a:r>
                      <a:r>
                        <a:rPr kumimoji="1" lang="en-US" altLang="ja-JP" sz="1600" dirty="0" smtClean="0">
                          <a:solidFill>
                            <a:schemeClr val="bg1"/>
                          </a:solidFill>
                        </a:rPr>
                        <a:t>IEEE 802.19.1-2014</a:t>
                      </a:r>
                      <a:endParaRPr kumimoji="1" lang="ja-JP" altLang="en-US" sz="1600" dirty="0">
                        <a:solidFill>
                          <a:schemeClr val="bg1"/>
                        </a:solidFill>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600" dirty="0" smtClean="0"/>
                        <a:t>Inter-operator coordination </a:t>
                      </a:r>
                    </a:p>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600" dirty="0" smtClean="0"/>
                        <a:t>by new work</a:t>
                      </a:r>
                      <a:endParaRPr kumimoji="1" lang="ja-JP" altLang="en-US" sz="1600" dirty="0" smtClean="0">
                        <a:solidFill>
                          <a:schemeClr val="bg1"/>
                        </a:solidFill>
                      </a:endParaRPr>
                    </a:p>
                  </a:txBody>
                  <a:tcPr/>
                </a:tc>
              </a:tr>
              <a:tr h="370840">
                <a:tc>
                  <a:txBody>
                    <a:bodyPr/>
                    <a:lstStyle/>
                    <a:p>
                      <a:r>
                        <a:rPr lang="en-US" altLang="ja-JP" sz="1600" dirty="0" smtClean="0">
                          <a:solidFill>
                            <a:schemeClr val="bg1"/>
                          </a:solidFill>
                        </a:rPr>
                        <a:t>1</a:t>
                      </a:r>
                      <a:endParaRPr lang="ja-JP" altLang="en-US" sz="1600" dirty="0">
                        <a:solidFill>
                          <a:schemeClr val="bg1"/>
                        </a:solidFill>
                      </a:endParaRPr>
                    </a:p>
                  </a:txBody>
                  <a:tcPr>
                    <a:solidFill>
                      <a:schemeClr val="accent1"/>
                    </a:solidFill>
                  </a:tcPr>
                </a:tc>
                <a:tc>
                  <a:txBody>
                    <a:bodyPr/>
                    <a:lstStyle/>
                    <a:p>
                      <a:r>
                        <a:rPr kumimoji="1" lang="en-US" altLang="ja-JP" sz="1600" dirty="0" smtClean="0"/>
                        <a:t>Single</a:t>
                      </a:r>
                      <a:endParaRPr kumimoji="1" lang="ja-JP" altLang="en-US" sz="1600" dirty="0"/>
                    </a:p>
                  </a:txBody>
                  <a:tcPr/>
                </a:tc>
                <a:tc>
                  <a:txBody>
                    <a:bodyPr/>
                    <a:lstStyle/>
                    <a:p>
                      <a:r>
                        <a:rPr kumimoji="1" lang="en-US" altLang="ja-JP" sz="1600" dirty="0" smtClean="0"/>
                        <a:t>No</a:t>
                      </a:r>
                      <a:endParaRPr kumimoji="1" lang="ja-JP" altLang="en-US" sz="1600" dirty="0"/>
                    </a:p>
                  </a:txBody>
                  <a:tcPr/>
                </a:tc>
                <a:tc>
                  <a:txBody>
                    <a:bodyPr/>
                    <a:lstStyle/>
                    <a:p>
                      <a:r>
                        <a:rPr kumimoji="1" lang="en-US" altLang="ja-JP" sz="1600" dirty="0" smtClean="0"/>
                        <a:t>No</a:t>
                      </a:r>
                      <a:endParaRPr kumimoji="1" lang="ja-JP" altLang="en-US" sz="1600" dirty="0"/>
                    </a:p>
                  </a:txBody>
                  <a:tcPr/>
                </a:tc>
              </a:tr>
              <a:tr h="370840">
                <a:tc>
                  <a:txBody>
                    <a:bodyPr/>
                    <a:lstStyle/>
                    <a:p>
                      <a:r>
                        <a:rPr lang="en-US" altLang="ja-JP" sz="1600" dirty="0" smtClean="0">
                          <a:solidFill>
                            <a:schemeClr val="bg1"/>
                          </a:solidFill>
                        </a:rPr>
                        <a:t>2</a:t>
                      </a:r>
                      <a:endParaRPr lang="ja-JP" altLang="en-US" sz="1600" dirty="0">
                        <a:solidFill>
                          <a:schemeClr val="bg1"/>
                        </a:solidFill>
                      </a:endParaRPr>
                    </a:p>
                  </a:txBody>
                  <a:tcPr>
                    <a:solidFill>
                      <a:schemeClr val="accent1"/>
                    </a:solidFill>
                  </a:tcPr>
                </a:tc>
                <a:tc>
                  <a:txBody>
                    <a:bodyPr/>
                    <a:lstStyle/>
                    <a:p>
                      <a:r>
                        <a:rPr kumimoji="1" lang="en-US" altLang="ja-JP" sz="1600" dirty="0" smtClean="0"/>
                        <a:t>Multiple</a:t>
                      </a:r>
                      <a:endParaRPr kumimoji="1" lang="ja-JP" altLang="en-US" sz="1600" dirty="0"/>
                    </a:p>
                  </a:txBody>
                  <a:tcPr/>
                </a:tc>
                <a:tc>
                  <a:txBody>
                    <a:bodyPr/>
                    <a:lstStyle/>
                    <a:p>
                      <a:r>
                        <a:rPr kumimoji="1" lang="en-US" altLang="ja-JP" sz="1600" dirty="0" smtClean="0"/>
                        <a:t>Yes</a:t>
                      </a:r>
                      <a:endParaRPr kumimoji="1" lang="ja-JP" altLang="en-US" sz="1600" dirty="0"/>
                    </a:p>
                  </a:txBody>
                  <a:tcPr/>
                </a:tc>
                <a:tc>
                  <a:txBody>
                    <a:bodyPr/>
                    <a:lstStyle/>
                    <a:p>
                      <a:r>
                        <a:rPr kumimoji="1" lang="en-US" altLang="ja-JP" sz="1600" dirty="0" smtClean="0"/>
                        <a:t>No</a:t>
                      </a:r>
                      <a:endParaRPr kumimoji="1" lang="ja-JP" altLang="en-US" sz="1600" dirty="0"/>
                    </a:p>
                  </a:txBody>
                  <a:tcPr/>
                </a:tc>
              </a:tr>
              <a:tr h="370840">
                <a:tc>
                  <a:txBody>
                    <a:bodyPr/>
                    <a:lstStyle/>
                    <a:p>
                      <a:r>
                        <a:rPr lang="en-US" altLang="ja-JP" sz="1600" dirty="0" smtClean="0">
                          <a:solidFill>
                            <a:schemeClr val="bg1"/>
                          </a:solidFill>
                        </a:rPr>
                        <a:t>3</a:t>
                      </a:r>
                      <a:endParaRPr lang="ja-JP" altLang="en-US" sz="1600" dirty="0">
                        <a:solidFill>
                          <a:schemeClr val="bg1"/>
                        </a:solidFill>
                      </a:endParaRPr>
                    </a:p>
                  </a:txBody>
                  <a:tcPr>
                    <a:solidFill>
                      <a:schemeClr val="accent1"/>
                    </a:solidFill>
                  </a:tcPr>
                </a:tc>
                <a:tc>
                  <a:txBody>
                    <a:bodyPr/>
                    <a:lstStyle/>
                    <a:p>
                      <a:r>
                        <a:rPr kumimoji="1" lang="en-US" altLang="ja-JP" sz="1600" dirty="0" smtClean="0"/>
                        <a:t>Multiple</a:t>
                      </a:r>
                      <a:endParaRPr kumimoji="1" lang="ja-JP" altLang="en-US" sz="1600" dirty="0"/>
                    </a:p>
                  </a:txBody>
                  <a:tcPr/>
                </a:tc>
                <a:tc>
                  <a:txBody>
                    <a:bodyPr/>
                    <a:lstStyle/>
                    <a:p>
                      <a:r>
                        <a:rPr kumimoji="1" lang="en-US" altLang="ja-JP" sz="1600" dirty="0" smtClean="0"/>
                        <a:t>Yes</a:t>
                      </a:r>
                      <a:endParaRPr kumimoji="1" lang="ja-JP" altLang="en-US" sz="1600" dirty="0"/>
                    </a:p>
                  </a:txBody>
                  <a:tcPr/>
                </a:tc>
                <a:tc>
                  <a:txBody>
                    <a:bodyPr/>
                    <a:lstStyle/>
                    <a:p>
                      <a:r>
                        <a:rPr kumimoji="1" lang="en-US" altLang="ja-JP" sz="1600" dirty="0" smtClean="0"/>
                        <a:t>Partially Yes</a:t>
                      </a:r>
                      <a:endParaRPr kumimoji="1" lang="ja-JP" altLang="en-US" sz="1600" dirty="0"/>
                    </a:p>
                  </a:txBody>
                  <a:tcPr/>
                </a:tc>
              </a:tr>
              <a:tr h="370840">
                <a:tc>
                  <a:txBody>
                    <a:bodyPr/>
                    <a:lstStyle/>
                    <a:p>
                      <a:r>
                        <a:rPr kumimoji="1" lang="en-US" altLang="ja-JP" sz="1600" dirty="0" smtClean="0">
                          <a:solidFill>
                            <a:schemeClr val="bg1"/>
                          </a:solidFill>
                        </a:rPr>
                        <a:t>4</a:t>
                      </a:r>
                      <a:endParaRPr kumimoji="1" lang="ja-JP" altLang="en-US" sz="1600" dirty="0">
                        <a:solidFill>
                          <a:schemeClr val="bg1"/>
                        </a:solidFill>
                      </a:endParaRPr>
                    </a:p>
                  </a:txBody>
                  <a:tcPr>
                    <a:solidFill>
                      <a:schemeClr val="accent1"/>
                    </a:solidFill>
                  </a:tcPr>
                </a:tc>
                <a:tc>
                  <a:txBody>
                    <a:bodyPr/>
                    <a:lstStyle/>
                    <a:p>
                      <a:r>
                        <a:rPr kumimoji="1" lang="en-US" altLang="ja-JP" sz="1600" dirty="0" smtClean="0"/>
                        <a:t>Multiple</a:t>
                      </a:r>
                      <a:endParaRPr kumimoji="1" lang="ja-JP" altLang="en-US" sz="1600" dirty="0"/>
                    </a:p>
                  </a:txBody>
                  <a:tcPr/>
                </a:tc>
                <a:tc>
                  <a:txBody>
                    <a:bodyPr/>
                    <a:lstStyle/>
                    <a:p>
                      <a:r>
                        <a:rPr kumimoji="1" lang="en-US" altLang="ja-JP" sz="1600" dirty="0" smtClean="0"/>
                        <a:t>Yes</a:t>
                      </a:r>
                      <a:endParaRPr kumimoji="1" lang="ja-JP" altLang="en-US" sz="1600" dirty="0"/>
                    </a:p>
                  </a:txBody>
                  <a:tcPr/>
                </a:tc>
                <a:tc>
                  <a:txBody>
                    <a:bodyPr/>
                    <a:lstStyle/>
                    <a:p>
                      <a:r>
                        <a:rPr kumimoji="1" lang="en-US" altLang="ja-JP" sz="1600" dirty="0" smtClean="0"/>
                        <a:t>Yes</a:t>
                      </a:r>
                      <a:endParaRPr kumimoji="1" lang="ja-JP" altLang="en-US" sz="1600" dirty="0"/>
                    </a:p>
                  </a:txBody>
                  <a:tcPr/>
                </a:tc>
              </a:tr>
            </a:tbl>
          </a:graphicData>
        </a:graphic>
      </p:graphicFrame>
    </p:spTree>
    <p:extLst>
      <p:ext uri="{BB962C8B-B14F-4D97-AF65-F5344CB8AC3E}">
        <p14:creationId xmlns:p14="http://schemas.microsoft.com/office/powerpoint/2010/main" val="2779017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Simulation model</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0781" y="1676400"/>
            <a:ext cx="3030019" cy="4560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左中かっこ 7"/>
          <p:cNvSpPr/>
          <p:nvPr/>
        </p:nvSpPr>
        <p:spPr bwMode="auto">
          <a:xfrm>
            <a:off x="2906617" y="3222434"/>
            <a:ext cx="304800" cy="2960777"/>
          </a:xfrm>
          <a:prstGeom prst="leftBrace">
            <a:avLst>
              <a:gd name="adj1" fmla="val 73393"/>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テキスト ボックス 8"/>
          <p:cNvSpPr txBox="1"/>
          <p:nvPr/>
        </p:nvSpPr>
        <p:spPr>
          <a:xfrm>
            <a:off x="1893403" y="4552890"/>
            <a:ext cx="1002197" cy="400110"/>
          </a:xfrm>
          <a:prstGeom prst="rect">
            <a:avLst/>
          </a:prstGeom>
          <a:noFill/>
        </p:spPr>
        <p:txBody>
          <a:bodyPr wrap="none" rtlCol="0">
            <a:spAutoFit/>
          </a:bodyPr>
          <a:lstStyle/>
          <a:p>
            <a:r>
              <a:rPr kumimoji="1" lang="en-US" altLang="ja-JP" sz="2000" dirty="0" smtClean="0">
                <a:solidFill>
                  <a:schemeClr val="tx1"/>
                </a:solidFill>
              </a:rPr>
              <a:t>300 [m]</a:t>
            </a:r>
            <a:endParaRPr kumimoji="1" lang="ja-JP" altLang="en-US" sz="2000" dirty="0">
              <a:solidFill>
                <a:schemeClr val="tx1"/>
              </a:solidFill>
            </a:endParaRPr>
          </a:p>
        </p:txBody>
      </p:sp>
      <p:sp>
        <p:nvSpPr>
          <p:cNvPr id="10" name="左中かっこ 9"/>
          <p:cNvSpPr/>
          <p:nvPr/>
        </p:nvSpPr>
        <p:spPr bwMode="auto">
          <a:xfrm rot="16200000">
            <a:off x="4732384" y="5056093"/>
            <a:ext cx="304800" cy="2994214"/>
          </a:xfrm>
          <a:prstGeom prst="leftBrace">
            <a:avLst>
              <a:gd name="adj1" fmla="val 73393"/>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テキスト ボックス 10"/>
          <p:cNvSpPr txBox="1"/>
          <p:nvPr/>
        </p:nvSpPr>
        <p:spPr>
          <a:xfrm>
            <a:off x="4408003" y="6553199"/>
            <a:ext cx="1002197" cy="400110"/>
          </a:xfrm>
          <a:prstGeom prst="rect">
            <a:avLst/>
          </a:prstGeom>
          <a:noFill/>
        </p:spPr>
        <p:txBody>
          <a:bodyPr wrap="none" rtlCol="0">
            <a:spAutoFit/>
          </a:bodyPr>
          <a:lstStyle/>
          <a:p>
            <a:r>
              <a:rPr kumimoji="1" lang="en-US" altLang="ja-JP" sz="2000" dirty="0" smtClean="0">
                <a:solidFill>
                  <a:schemeClr val="tx1"/>
                </a:solidFill>
              </a:rPr>
              <a:t>300 [m]</a:t>
            </a:r>
            <a:endParaRPr kumimoji="1" lang="ja-JP" altLang="en-US" sz="2000" dirty="0">
              <a:solidFill>
                <a:schemeClr val="tx1"/>
              </a:solidFill>
            </a:endParaRPr>
          </a:p>
        </p:txBody>
      </p:sp>
      <p:sp>
        <p:nvSpPr>
          <p:cNvPr id="14" name="テキスト ボックス 13"/>
          <p:cNvSpPr txBox="1"/>
          <p:nvPr/>
        </p:nvSpPr>
        <p:spPr>
          <a:xfrm>
            <a:off x="5407906" y="5715000"/>
            <a:ext cx="1999265" cy="338554"/>
          </a:xfrm>
          <a:prstGeom prst="rect">
            <a:avLst/>
          </a:prstGeom>
          <a:noFill/>
        </p:spPr>
        <p:txBody>
          <a:bodyPr wrap="none" rtlCol="0">
            <a:spAutoFit/>
          </a:bodyPr>
          <a:lstStyle/>
          <a:p>
            <a:r>
              <a:rPr kumimoji="1" lang="en-US" altLang="ja-JP" sz="1600" dirty="0" smtClean="0">
                <a:solidFill>
                  <a:schemeClr val="tx1"/>
                </a:solidFill>
              </a:rPr>
              <a:t>Access</a:t>
            </a:r>
            <a:r>
              <a:rPr kumimoji="1" lang="ja-JP" altLang="en-US" sz="1600" dirty="0">
                <a:solidFill>
                  <a:schemeClr val="tx1"/>
                </a:solidFill>
              </a:rPr>
              <a:t> </a:t>
            </a:r>
            <a:r>
              <a:rPr kumimoji="1" lang="en-US" altLang="ja-JP" sz="1600" dirty="0" smtClean="0">
                <a:solidFill>
                  <a:schemeClr val="tx1"/>
                </a:solidFill>
              </a:rPr>
              <a:t>point (w/ CE) </a:t>
            </a:r>
            <a:endParaRPr kumimoji="1" lang="ja-JP" altLang="en-US" sz="1600" dirty="0">
              <a:solidFill>
                <a:schemeClr val="tx1"/>
              </a:solidFill>
            </a:endParaRPr>
          </a:p>
        </p:txBody>
      </p:sp>
      <p:sp>
        <p:nvSpPr>
          <p:cNvPr id="15" name="テキスト ボックス 14"/>
          <p:cNvSpPr txBox="1"/>
          <p:nvPr/>
        </p:nvSpPr>
        <p:spPr>
          <a:xfrm>
            <a:off x="6381890" y="2209800"/>
            <a:ext cx="2721434" cy="584775"/>
          </a:xfrm>
          <a:prstGeom prst="rect">
            <a:avLst/>
          </a:prstGeom>
          <a:noFill/>
        </p:spPr>
        <p:txBody>
          <a:bodyPr wrap="square" rtlCol="0">
            <a:spAutoFit/>
          </a:bodyPr>
          <a:lstStyle/>
          <a:p>
            <a:r>
              <a:rPr kumimoji="1" lang="en-US" altLang="ja-JP" sz="1600" dirty="0" smtClean="0">
                <a:solidFill>
                  <a:schemeClr val="tx1"/>
                </a:solidFill>
              </a:rPr>
              <a:t>Operator’s management entity (w/ CM and CDIS)</a:t>
            </a:r>
            <a:endParaRPr kumimoji="1" lang="ja-JP" altLang="en-US" sz="1600" dirty="0">
              <a:solidFill>
                <a:schemeClr val="tx1"/>
              </a:solidFill>
            </a:endParaRPr>
          </a:p>
        </p:txBody>
      </p:sp>
    </p:spTree>
    <p:extLst>
      <p:ext uri="{BB962C8B-B14F-4D97-AF65-F5344CB8AC3E}">
        <p14:creationId xmlns:p14="http://schemas.microsoft.com/office/powerpoint/2010/main" val="4015090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SINR at </a:t>
            </a:r>
            <a:r>
              <a:rPr kumimoji="1" lang="en-US" altLang="ja-JP" dirty="0" smtClean="0"/>
              <a:t>5-percentile CDF </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sp>
        <p:nvSpPr>
          <p:cNvPr id="17" name="テキスト ボックス 16"/>
          <p:cNvSpPr txBox="1"/>
          <p:nvPr/>
        </p:nvSpPr>
        <p:spPr>
          <a:xfrm>
            <a:off x="2631534" y="6487937"/>
            <a:ext cx="4455066" cy="369332"/>
          </a:xfrm>
          <a:prstGeom prst="rect">
            <a:avLst/>
          </a:prstGeom>
          <a:noFill/>
        </p:spPr>
        <p:txBody>
          <a:bodyPr wrap="none" rtlCol="0">
            <a:spAutoFit/>
          </a:bodyPr>
          <a:lstStyle/>
          <a:p>
            <a:r>
              <a:rPr kumimoji="1" lang="en-US" altLang="ja-JP" sz="1800" dirty="0" smtClean="0">
                <a:solidFill>
                  <a:schemeClr val="tx1"/>
                </a:solidFill>
              </a:rPr>
              <a:t>Number of access points per network operator</a:t>
            </a:r>
            <a:endParaRPr kumimoji="1" lang="ja-JP" altLang="en-US" sz="1800" dirty="0">
              <a:solidFill>
                <a:schemeClr val="tx1"/>
              </a:solidFill>
            </a:endParaRPr>
          </a:p>
        </p:txBody>
      </p:sp>
      <p:sp>
        <p:nvSpPr>
          <p:cNvPr id="34" name="テキスト ボックス 33"/>
          <p:cNvSpPr txBox="1"/>
          <p:nvPr/>
        </p:nvSpPr>
        <p:spPr>
          <a:xfrm rot="16200000">
            <a:off x="-201931" y="3707131"/>
            <a:ext cx="2601994" cy="369332"/>
          </a:xfrm>
          <a:prstGeom prst="rect">
            <a:avLst/>
          </a:prstGeom>
          <a:noFill/>
        </p:spPr>
        <p:txBody>
          <a:bodyPr wrap="none" rtlCol="0">
            <a:spAutoFit/>
          </a:bodyPr>
          <a:lstStyle/>
          <a:p>
            <a:r>
              <a:rPr kumimoji="1" lang="en-US" altLang="ja-JP" sz="1800" dirty="0" smtClean="0">
                <a:solidFill>
                  <a:schemeClr val="tx1"/>
                </a:solidFill>
              </a:rPr>
              <a:t>SINR at 5-percentile CDF</a:t>
            </a:r>
            <a:endParaRPr kumimoji="1" lang="ja-JP" altLang="en-US" sz="1800" dirty="0">
              <a:solidFill>
                <a:schemeClr val="tx1"/>
              </a:solidFill>
            </a:endParaRPr>
          </a:p>
        </p:txBody>
      </p:sp>
      <p:pic>
        <p:nvPicPr>
          <p:cNvPr id="2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319" y="1310713"/>
            <a:ext cx="8458200" cy="5535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7661705" y="5539394"/>
            <a:ext cx="1330814" cy="400110"/>
          </a:xfrm>
          <a:prstGeom prst="rect">
            <a:avLst/>
          </a:prstGeom>
          <a:noFill/>
        </p:spPr>
        <p:txBody>
          <a:bodyPr wrap="none" rtlCol="0">
            <a:spAutoFit/>
          </a:bodyPr>
          <a:lstStyle/>
          <a:p>
            <a:r>
              <a:rPr kumimoji="1" lang="en-US" altLang="ja-JP" sz="2000" b="1" dirty="0" smtClean="0">
                <a:solidFill>
                  <a:srgbClr val="00B050"/>
                </a:solidFill>
              </a:rPr>
              <a:t>Scenario 2</a:t>
            </a:r>
            <a:endParaRPr kumimoji="1" lang="ja-JP" altLang="en-US" sz="2000" b="1" dirty="0">
              <a:solidFill>
                <a:srgbClr val="00B050"/>
              </a:solidFill>
            </a:endParaRPr>
          </a:p>
        </p:txBody>
      </p:sp>
      <p:sp>
        <p:nvSpPr>
          <p:cNvPr id="25" name="テキスト ボックス 24"/>
          <p:cNvSpPr txBox="1"/>
          <p:nvPr/>
        </p:nvSpPr>
        <p:spPr>
          <a:xfrm>
            <a:off x="7661705" y="4533780"/>
            <a:ext cx="1560042" cy="461665"/>
          </a:xfrm>
          <a:prstGeom prst="rect">
            <a:avLst/>
          </a:prstGeom>
          <a:noFill/>
        </p:spPr>
        <p:txBody>
          <a:bodyPr wrap="none" rtlCol="0">
            <a:spAutoFit/>
          </a:bodyPr>
          <a:lstStyle/>
          <a:p>
            <a:r>
              <a:rPr kumimoji="1" lang="en-US" altLang="ja-JP" sz="2400" b="1" dirty="0" smtClean="0">
                <a:solidFill>
                  <a:schemeClr val="accent1"/>
                </a:solidFill>
              </a:rPr>
              <a:t>Scenario 3</a:t>
            </a:r>
            <a:endParaRPr kumimoji="1" lang="ja-JP" altLang="en-US" sz="2400" b="1" dirty="0">
              <a:solidFill>
                <a:schemeClr val="accent1"/>
              </a:solidFill>
            </a:endParaRPr>
          </a:p>
        </p:txBody>
      </p:sp>
      <p:sp>
        <p:nvSpPr>
          <p:cNvPr id="26" name="テキスト ボックス 25"/>
          <p:cNvSpPr txBox="1"/>
          <p:nvPr/>
        </p:nvSpPr>
        <p:spPr>
          <a:xfrm>
            <a:off x="7540309" y="3124200"/>
            <a:ext cx="2020105" cy="584775"/>
          </a:xfrm>
          <a:prstGeom prst="rect">
            <a:avLst/>
          </a:prstGeom>
          <a:noFill/>
        </p:spPr>
        <p:txBody>
          <a:bodyPr wrap="none" rtlCol="0">
            <a:spAutoFit/>
          </a:bodyPr>
          <a:lstStyle/>
          <a:p>
            <a:r>
              <a:rPr kumimoji="1" lang="en-US" altLang="ja-JP" sz="3200" b="1" dirty="0" smtClean="0">
                <a:solidFill>
                  <a:srgbClr val="FF0000"/>
                </a:solidFill>
              </a:rPr>
              <a:t>Scenario 4</a:t>
            </a:r>
            <a:endParaRPr kumimoji="1" lang="ja-JP" altLang="en-US" sz="3200" b="1" dirty="0">
              <a:solidFill>
                <a:srgbClr val="FF0000"/>
              </a:solidFill>
            </a:endParaRPr>
          </a:p>
        </p:txBody>
      </p:sp>
    </p:spTree>
    <p:extLst>
      <p:ext uri="{BB962C8B-B14F-4D97-AF65-F5344CB8AC3E}">
        <p14:creationId xmlns:p14="http://schemas.microsoft.com/office/powerpoint/2010/main" val="925285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93270"/>
            <a:ext cx="8458200" cy="5535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kumimoji="1" lang="en-US" altLang="ja-JP" dirty="0"/>
              <a:t>SINR at 5-percentile CDF </a:t>
            </a:r>
            <a:r>
              <a:rPr kumimoji="1" lang="en-US" altLang="ja-JP" dirty="0" smtClean="0"/>
              <a:t>(Cont.)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dirty="0" smtClean="0"/>
              <a:t>July 2015</a:t>
            </a:r>
            <a:endParaRPr lang="en-GB" dirty="0"/>
          </a:p>
        </p:txBody>
      </p:sp>
      <p:sp>
        <p:nvSpPr>
          <p:cNvPr id="8" name="テキスト ボックス 7"/>
          <p:cNvSpPr txBox="1"/>
          <p:nvPr/>
        </p:nvSpPr>
        <p:spPr>
          <a:xfrm>
            <a:off x="2667000" y="6487937"/>
            <a:ext cx="4455066" cy="369332"/>
          </a:xfrm>
          <a:prstGeom prst="rect">
            <a:avLst/>
          </a:prstGeom>
          <a:noFill/>
        </p:spPr>
        <p:txBody>
          <a:bodyPr wrap="none" rtlCol="0">
            <a:spAutoFit/>
          </a:bodyPr>
          <a:lstStyle/>
          <a:p>
            <a:r>
              <a:rPr kumimoji="1" lang="en-US" altLang="ja-JP" sz="1800" dirty="0" smtClean="0">
                <a:solidFill>
                  <a:schemeClr val="tx1"/>
                </a:solidFill>
              </a:rPr>
              <a:t>Number of access points per network operator</a:t>
            </a:r>
            <a:endParaRPr kumimoji="1" lang="ja-JP" altLang="en-US" sz="1800" dirty="0">
              <a:solidFill>
                <a:schemeClr val="tx1"/>
              </a:solidFill>
            </a:endParaRPr>
          </a:p>
        </p:txBody>
      </p:sp>
      <p:sp>
        <p:nvSpPr>
          <p:cNvPr id="9" name="テキスト ボックス 8"/>
          <p:cNvSpPr txBox="1"/>
          <p:nvPr/>
        </p:nvSpPr>
        <p:spPr>
          <a:xfrm rot="16200000">
            <a:off x="-201931" y="3707131"/>
            <a:ext cx="2601994" cy="369332"/>
          </a:xfrm>
          <a:prstGeom prst="rect">
            <a:avLst/>
          </a:prstGeom>
          <a:noFill/>
        </p:spPr>
        <p:txBody>
          <a:bodyPr wrap="none" rtlCol="0">
            <a:spAutoFit/>
          </a:bodyPr>
          <a:lstStyle/>
          <a:p>
            <a:r>
              <a:rPr kumimoji="1" lang="en-US" altLang="ja-JP" sz="1800" dirty="0" smtClean="0">
                <a:solidFill>
                  <a:schemeClr val="tx1"/>
                </a:solidFill>
              </a:rPr>
              <a:t>SINR at 5-percentile CDF</a:t>
            </a:r>
            <a:endParaRPr kumimoji="1" lang="ja-JP" altLang="en-US" sz="1800" dirty="0">
              <a:solidFill>
                <a:schemeClr val="tx1"/>
              </a:solidFill>
            </a:endParaRPr>
          </a:p>
        </p:txBody>
      </p:sp>
      <p:sp>
        <p:nvSpPr>
          <p:cNvPr id="14" name="テキスト ボックス 13"/>
          <p:cNvSpPr txBox="1"/>
          <p:nvPr/>
        </p:nvSpPr>
        <p:spPr>
          <a:xfrm>
            <a:off x="1998933" y="5257800"/>
            <a:ext cx="2895600" cy="738664"/>
          </a:xfrm>
          <a:prstGeom prst="rect">
            <a:avLst/>
          </a:prstGeom>
          <a:solidFill>
            <a:srgbClr val="00B050"/>
          </a:solidFill>
        </p:spPr>
        <p:txBody>
          <a:bodyPr wrap="square" rtlCol="0">
            <a:spAutoFit/>
          </a:bodyPr>
          <a:lstStyle/>
          <a:p>
            <a:r>
              <a:rPr kumimoji="1" lang="en-US" altLang="ja-JP" sz="1400" dirty="0" smtClean="0"/>
              <a:t>IEEE802.19.1-2014 can provide this performance. SINR is very low in congestion situation.</a:t>
            </a:r>
            <a:endParaRPr kumimoji="1" lang="ja-JP" altLang="en-US" sz="1400" dirty="0"/>
          </a:p>
        </p:txBody>
      </p:sp>
      <p:sp>
        <p:nvSpPr>
          <p:cNvPr id="15" name="テキスト ボックス 14"/>
          <p:cNvSpPr txBox="1"/>
          <p:nvPr/>
        </p:nvSpPr>
        <p:spPr>
          <a:xfrm>
            <a:off x="6477000" y="2783206"/>
            <a:ext cx="3200400" cy="738664"/>
          </a:xfrm>
          <a:prstGeom prst="rect">
            <a:avLst/>
          </a:prstGeom>
          <a:solidFill>
            <a:srgbClr val="FF0000"/>
          </a:solidFill>
        </p:spPr>
        <p:txBody>
          <a:bodyPr wrap="square" rtlCol="0">
            <a:spAutoFit/>
          </a:bodyPr>
          <a:lstStyle/>
          <a:p>
            <a:r>
              <a:rPr kumimoji="1" lang="en-US" altLang="ja-JP" sz="1400" b="1" dirty="0" smtClean="0"/>
              <a:t>Full inter-operator coordination can provide enough performance even in the congestion situation.</a:t>
            </a:r>
            <a:endParaRPr kumimoji="1" lang="ja-JP" altLang="en-US" sz="1400" b="1" dirty="0"/>
          </a:p>
        </p:txBody>
      </p:sp>
      <p:cxnSp>
        <p:nvCxnSpPr>
          <p:cNvPr id="17" name="直線矢印コネクタ 16"/>
          <p:cNvCxnSpPr/>
          <p:nvPr/>
        </p:nvCxnSpPr>
        <p:spPr bwMode="auto">
          <a:xfrm flipV="1">
            <a:off x="4894533" y="5562600"/>
            <a:ext cx="1963467" cy="110698"/>
          </a:xfrm>
          <a:prstGeom prst="straightConnector1">
            <a:avLst/>
          </a:prstGeom>
          <a:solidFill>
            <a:srgbClr val="00B8FF"/>
          </a:solidFill>
          <a:ln w="28575" cap="flat" cmpd="sng" algn="ctr">
            <a:solidFill>
              <a:srgbClr val="00B050"/>
            </a:solidFill>
            <a:prstDash val="solid"/>
            <a:round/>
            <a:headEnd type="none" w="med" len="med"/>
            <a:tailEnd type="arrow"/>
          </a:ln>
          <a:effectLst/>
        </p:spPr>
      </p:cxnSp>
      <p:cxnSp>
        <p:nvCxnSpPr>
          <p:cNvPr id="18" name="直線矢印コネクタ 17"/>
          <p:cNvCxnSpPr>
            <a:stCxn id="15" idx="2"/>
          </p:cNvCxnSpPr>
          <p:nvPr/>
        </p:nvCxnSpPr>
        <p:spPr bwMode="auto">
          <a:xfrm flipH="1">
            <a:off x="7696200" y="3521870"/>
            <a:ext cx="381000" cy="369927"/>
          </a:xfrm>
          <a:prstGeom prst="straightConnector1">
            <a:avLst/>
          </a:prstGeom>
          <a:solidFill>
            <a:srgbClr val="00B8FF"/>
          </a:solidFill>
          <a:ln w="28575" cap="flat" cmpd="sng" algn="ctr">
            <a:solidFill>
              <a:srgbClr val="FF0000"/>
            </a:solidFill>
            <a:prstDash val="solid"/>
            <a:round/>
            <a:headEnd type="none" w="med" len="med"/>
            <a:tailEnd type="arrow"/>
          </a:ln>
          <a:effectLst/>
        </p:spPr>
      </p:cxnSp>
      <p:sp>
        <p:nvSpPr>
          <p:cNvPr id="21" name="テキスト ボックス 20"/>
          <p:cNvSpPr txBox="1"/>
          <p:nvPr/>
        </p:nvSpPr>
        <p:spPr>
          <a:xfrm>
            <a:off x="6477000" y="4114434"/>
            <a:ext cx="3200400" cy="738664"/>
          </a:xfrm>
          <a:prstGeom prst="rect">
            <a:avLst/>
          </a:prstGeom>
          <a:solidFill>
            <a:srgbClr val="00B0F0"/>
          </a:solidFill>
        </p:spPr>
        <p:txBody>
          <a:bodyPr wrap="square" rtlCol="0">
            <a:spAutoFit/>
          </a:bodyPr>
          <a:lstStyle/>
          <a:p>
            <a:r>
              <a:rPr kumimoji="1" lang="en-US" altLang="ja-JP" sz="1400" dirty="0" smtClean="0"/>
              <a:t>Intra and partial inter-operator coordination can provide better performance than intra coordination only.</a:t>
            </a:r>
            <a:endParaRPr kumimoji="1" lang="ja-JP" altLang="en-US" sz="1400" dirty="0"/>
          </a:p>
        </p:txBody>
      </p:sp>
      <p:cxnSp>
        <p:nvCxnSpPr>
          <p:cNvPr id="22" name="直線矢印コネクタ 21"/>
          <p:cNvCxnSpPr/>
          <p:nvPr/>
        </p:nvCxnSpPr>
        <p:spPr bwMode="auto">
          <a:xfrm flipH="1">
            <a:off x="7603934" y="4853098"/>
            <a:ext cx="533400" cy="252302"/>
          </a:xfrm>
          <a:prstGeom prst="straightConnector1">
            <a:avLst/>
          </a:prstGeom>
          <a:solidFill>
            <a:srgbClr val="00B8FF"/>
          </a:solidFill>
          <a:ln w="28575" cap="flat" cmpd="sng" algn="ctr">
            <a:solidFill>
              <a:srgbClr val="00B0F0"/>
            </a:solidFill>
            <a:prstDash val="solid"/>
            <a:round/>
            <a:headEnd type="none" w="med" len="med"/>
            <a:tailEnd type="arrow"/>
          </a:ln>
          <a:effectLst/>
        </p:spPr>
      </p:cxnSp>
      <p:sp>
        <p:nvSpPr>
          <p:cNvPr id="10" name="円弧 9"/>
          <p:cNvSpPr/>
          <p:nvPr/>
        </p:nvSpPr>
        <p:spPr bwMode="auto">
          <a:xfrm>
            <a:off x="4674799" y="3429001"/>
            <a:ext cx="439467" cy="1550150"/>
          </a:xfrm>
          <a:prstGeom prst="arc">
            <a:avLst>
              <a:gd name="adj1" fmla="val 16378826"/>
              <a:gd name="adj2" fmla="val 5150368"/>
            </a:avLst>
          </a:prstGeom>
          <a:noFill/>
          <a:ln w="38100" cap="flat" cmpd="sng" algn="ctr">
            <a:solidFill>
              <a:srgbClr val="FF0000"/>
            </a:solidFill>
            <a:prstDash val="sysDash"/>
            <a:round/>
            <a:headEnd type="stealth" w="lg" len="lg"/>
            <a:tailEnd type="oval"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テキスト ボックス 10"/>
          <p:cNvSpPr txBox="1"/>
          <p:nvPr/>
        </p:nvSpPr>
        <p:spPr>
          <a:xfrm>
            <a:off x="3520772" y="3546477"/>
            <a:ext cx="1420582" cy="482761"/>
          </a:xfrm>
          <a:prstGeom prst="rect">
            <a:avLst/>
          </a:prstGeom>
          <a:noFill/>
        </p:spPr>
        <p:txBody>
          <a:bodyPr wrap="none" rtlCol="0">
            <a:spAutoFit/>
          </a:bodyPr>
          <a:lstStyle/>
          <a:p>
            <a:r>
              <a:rPr kumimoji="1" lang="en-US" altLang="ja-JP" b="1" dirty="0" smtClean="0">
                <a:solidFill>
                  <a:srgbClr val="FF0000"/>
                </a:solidFill>
              </a:rPr>
              <a:t>8dB gain</a:t>
            </a:r>
            <a:endParaRPr kumimoji="1" lang="ja-JP" altLang="en-US" b="1" dirty="0">
              <a:solidFill>
                <a:srgbClr val="FF0000"/>
              </a:solidFill>
            </a:endParaRPr>
          </a:p>
        </p:txBody>
      </p:sp>
      <p:sp>
        <p:nvSpPr>
          <p:cNvPr id="19" name="円弧 18"/>
          <p:cNvSpPr/>
          <p:nvPr/>
        </p:nvSpPr>
        <p:spPr bwMode="auto">
          <a:xfrm>
            <a:off x="4925747" y="4648199"/>
            <a:ext cx="446811" cy="331049"/>
          </a:xfrm>
          <a:prstGeom prst="arc">
            <a:avLst>
              <a:gd name="adj1" fmla="val 16378826"/>
              <a:gd name="adj2" fmla="val 5150368"/>
            </a:avLst>
          </a:prstGeom>
          <a:noFill/>
          <a:ln w="38100" cap="flat" cmpd="sng" algn="ctr">
            <a:solidFill>
              <a:srgbClr val="00B0F0"/>
            </a:solidFill>
            <a:prstDash val="sysDash"/>
            <a:round/>
            <a:headEnd type="stealth" w="lg" len="lg"/>
            <a:tailEnd type="oval"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テキスト ボックス 19"/>
          <p:cNvSpPr txBox="1"/>
          <p:nvPr/>
        </p:nvSpPr>
        <p:spPr>
          <a:xfrm>
            <a:off x="5245042" y="4283711"/>
            <a:ext cx="1117614" cy="400110"/>
          </a:xfrm>
          <a:prstGeom prst="rect">
            <a:avLst/>
          </a:prstGeom>
          <a:noFill/>
        </p:spPr>
        <p:txBody>
          <a:bodyPr wrap="none" rtlCol="0">
            <a:spAutoFit/>
          </a:bodyPr>
          <a:lstStyle/>
          <a:p>
            <a:r>
              <a:rPr kumimoji="1" lang="en-US" altLang="ja-JP" sz="2000" dirty="0" smtClean="0">
                <a:solidFill>
                  <a:srgbClr val="00B0F0"/>
                </a:solidFill>
              </a:rPr>
              <a:t>2dB gain</a:t>
            </a:r>
            <a:endParaRPr kumimoji="1" lang="ja-JP" altLang="en-US" sz="2000" dirty="0">
              <a:solidFill>
                <a:srgbClr val="00B0F0"/>
              </a:solidFill>
            </a:endParaRPr>
          </a:p>
        </p:txBody>
      </p:sp>
    </p:spTree>
    <p:extLst>
      <p:ext uri="{BB962C8B-B14F-4D97-AF65-F5344CB8AC3E}">
        <p14:creationId xmlns:p14="http://schemas.microsoft.com/office/powerpoint/2010/main" val="2160832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In this contribution, simulation result for </a:t>
            </a:r>
            <a:r>
              <a:rPr lang="en-US" altLang="ko-KR" dirty="0">
                <a:ea typeface="굴림" charset="-127"/>
              </a:rPr>
              <a:t>performance improvement in the new coexistence </a:t>
            </a:r>
            <a:r>
              <a:rPr lang="en-US" altLang="ja-JP" dirty="0">
                <a:ea typeface="굴림" charset="-127"/>
              </a:rPr>
              <a:t>s</a:t>
            </a:r>
            <a:r>
              <a:rPr lang="en-US" altLang="ko-KR" dirty="0">
                <a:ea typeface="굴림" charset="-127"/>
              </a:rPr>
              <a:t>cenario and use </a:t>
            </a:r>
            <a:r>
              <a:rPr lang="en-US" altLang="ko-KR" dirty="0" smtClean="0">
                <a:ea typeface="굴림" charset="-127"/>
              </a:rPr>
              <a:t>cases of IEEE802.19.1 is shown.</a:t>
            </a:r>
            <a:endParaRPr lang="en-US" altLang="ko-KR" dirty="0">
              <a:ea typeface="굴림" charset="-127"/>
            </a:endParaRPr>
          </a:p>
          <a:p>
            <a:endParaRPr kumimoji="1" lang="en-US" altLang="ja-JP" dirty="0" smtClean="0"/>
          </a:p>
          <a:p>
            <a:r>
              <a:rPr kumimoji="1" lang="en-US" altLang="ja-JP" dirty="0" smtClean="0"/>
              <a:t>It is shown that IEEE 802.19.1-2014 is not enough to support new scenario and use cases and  that new work in IEEE 802.19 will be needed.</a:t>
            </a:r>
            <a:endParaRPr kumimoji="1" lang="en-US" altLang="ja-JP" dirty="0"/>
          </a:p>
          <a:p>
            <a:endParaRPr kumimoji="1" lang="en-US" altLang="ja-JP" dirty="0" smtClean="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July </a:t>
            </a:r>
            <a:r>
              <a:rPr lang="en-US" dirty="0" smtClean="0"/>
              <a:t>2015</a:t>
            </a:r>
            <a:endParaRPr lang="en-GB" dirty="0"/>
          </a:p>
        </p:txBody>
      </p:sp>
    </p:spTree>
    <p:extLst>
      <p:ext uri="{BB962C8B-B14F-4D97-AF65-F5344CB8AC3E}">
        <p14:creationId xmlns:p14="http://schemas.microsoft.com/office/powerpoint/2010/main" val="2555324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25866</TotalTime>
  <Words>1170</Words>
  <Application>Microsoft Office PowerPoint</Application>
  <PresentationFormat>ユーザー設定</PresentationFormat>
  <Paragraphs>227</Paragraphs>
  <Slides>16</Slides>
  <Notes>7</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18" baseType="lpstr">
      <vt:lpstr>Office Theme</vt:lpstr>
      <vt:lpstr>Document</vt:lpstr>
      <vt:lpstr>Expected Performance Improvement in the New Coexistence Scenario and Use Cases for IEEE 802.19.1 - Simulation Result -</vt:lpstr>
      <vt:lpstr>Abstract</vt:lpstr>
      <vt:lpstr>Objective of simulation</vt:lpstr>
      <vt:lpstr>[Recap] The new coexistence use cases for IEEE 802.19.1-2014 [2] </vt:lpstr>
      <vt:lpstr>Summary of Assumptions [1]</vt:lpstr>
      <vt:lpstr>Simulation model</vt:lpstr>
      <vt:lpstr>SINR at 5-percentile CDF </vt:lpstr>
      <vt:lpstr>SINR at 5-percentile CDF (Cont.)</vt:lpstr>
      <vt:lpstr>Summary</vt:lpstr>
      <vt:lpstr>Reference</vt:lpstr>
      <vt:lpstr>Appendix: Simulation parameter candidates</vt:lpstr>
      <vt:lpstr>Appendix: Simulation parameter candidates (Cont.)</vt:lpstr>
      <vt:lpstr>Backup</vt:lpstr>
      <vt:lpstr>Assumption 2: Frequency coordination</vt:lpstr>
      <vt:lpstr>Assumption 2 (Cont.)</vt:lpstr>
      <vt:lpstr>SINR at 5-percentile CDF</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Sony</dc:creator>
  <cp:lastModifiedBy>SF</cp:lastModifiedBy>
  <cp:revision>250</cp:revision>
  <cp:lastPrinted>2014-11-08T20:15:38Z</cp:lastPrinted>
  <dcterms:created xsi:type="dcterms:W3CDTF">2014-10-30T17:06:39Z</dcterms:created>
  <dcterms:modified xsi:type="dcterms:W3CDTF">2015-07-08T22:46:34Z</dcterms:modified>
</cp:coreProperties>
</file>