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3" r:id="rId4"/>
    <p:sldId id="264" r:id="rId5"/>
    <p:sldId id="265"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4831" autoAdjust="0"/>
    <p:restoredTop sz="94660"/>
  </p:normalViewPr>
  <p:slideViewPr>
    <p:cSldViewPr>
      <p:cViewPr varScale="1">
        <p:scale>
          <a:sx n="88" d="100"/>
          <a:sy n="88" d="100"/>
        </p:scale>
        <p:origin x="860" y="7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7/13/2015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3314"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265238" y="725488"/>
            <a:ext cx="4784725" cy="3589337"/>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265238" y="725488"/>
            <a:ext cx="4784725" cy="3589337"/>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1229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265238" y="725488"/>
            <a:ext cx="4784725" cy="3589337"/>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92922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Mark Hamilton, Ruckus Wireless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802.19-15/0058r0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Mark Hamilton, Ruckus Wireless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19182"/>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3GPP LAA Liaison Approval Process</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2015-07-12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74452416"/>
              </p:ext>
            </p:extLst>
          </p:nvPr>
        </p:nvGraphicFramePr>
        <p:xfrm>
          <a:off x="544513" y="2498725"/>
          <a:ext cx="8599487" cy="2671763"/>
        </p:xfrm>
        <a:graphic>
          <a:graphicData uri="http://schemas.openxmlformats.org/presentationml/2006/ole">
            <mc:AlternateContent xmlns:mc="http://schemas.openxmlformats.org/markup-compatibility/2006">
              <mc:Choice xmlns:v="urn:schemas-microsoft-com:vml" Requires="v">
                <p:oleObj spid="_x0000_s3110" name="Document" r:id="rId4" imgW="8267030" imgH="2564369" progId="Word.Document.8">
                  <p:embed/>
                </p:oleObj>
              </mc:Choice>
              <mc:Fallback>
                <p:oleObj name="Document" r:id="rId4" imgW="8267030" imgH="2564369" progId="Word.Document.8">
                  <p:embed/>
                  <p:pic>
                    <p:nvPicPr>
                      <p:cNvPr id="0" name="Picture 3"/>
                      <p:cNvPicPr>
                        <a:picLocks noChangeAspect="1" noChangeArrowheads="1"/>
                      </p:cNvPicPr>
                      <p:nvPr/>
                    </p:nvPicPr>
                    <p:blipFill>
                      <a:blip r:embed="rId5"/>
                      <a:srcRect/>
                      <a:stretch>
                        <a:fillRect/>
                      </a:stretch>
                    </p:blipFill>
                    <p:spPr bwMode="auto">
                      <a:xfrm>
                        <a:off x="544513" y="2498725"/>
                        <a:ext cx="8599487" cy="26717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July 2015</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presentation provides some thoughts for consideration, during the drafting of a submission from IEEE 802 to the 3GPP workshop on LAA, on August 29</a:t>
            </a:r>
            <a:endParaRPr lang="en-GB" dirty="0"/>
          </a:p>
        </p:txBody>
      </p:sp>
      <p:sp>
        <p:nvSpPr>
          <p:cNvPr id="7" name="Footer Placeholder 4"/>
          <p:cNvSpPr txBox="1">
            <a:spLocks/>
          </p:cNvSpPr>
          <p:nvPr/>
        </p:nvSpPr>
        <p:spPr bwMode="auto">
          <a:xfrm>
            <a:off x="6019800" y="6907109"/>
            <a:ext cx="3244420" cy="19304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dirty="0" smtClean="0"/>
              <a:t>Mark Hamilton, Ruckus Wireless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2015</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653628"/>
            <a:ext cx="8290560" cy="641772"/>
          </a:xfrm>
          <a:ln/>
        </p:spPr>
        <p:txBody>
          <a:bodyPr vert="horz" wrap="square" lIns="96000" tIns="49920" rIns="96000" bIns="49920" numCol="1" anchor="ctr" anchorCtr="0" compatLnSpc="1">
            <a:prstTxWarp prst="textNoShape">
              <a:avLst/>
            </a:prstTxWarp>
          </a:bodyPr>
          <a:lstStyle/>
          <a:p>
            <a:r>
              <a:rPr lang="en-US" dirty="0" smtClean="0"/>
              <a:t>Unlicensed LTE discussion is evolving</a:t>
            </a:r>
            <a:endParaRPr lang="en-US" dirty="0"/>
          </a:p>
        </p:txBody>
      </p:sp>
      <p:sp>
        <p:nvSpPr>
          <p:cNvPr id="10242" name="Rectangle 2"/>
          <p:cNvSpPr>
            <a:spLocks noGrp="1" noChangeArrowheads="1"/>
          </p:cNvSpPr>
          <p:nvPr>
            <p:ph type="body" idx="1"/>
          </p:nvPr>
        </p:nvSpPr>
        <p:spPr>
          <a:xfrm>
            <a:off x="381000" y="1568051"/>
            <a:ext cx="9067800" cy="4715888"/>
          </a:xfrm>
          <a:ln/>
        </p:spPr>
        <p:txBody>
          <a:bodyPr/>
          <a:lstStyle/>
          <a:p>
            <a:r>
              <a:rPr lang="en-US" sz="2800" dirty="0"/>
              <a:t>A</a:t>
            </a:r>
            <a:r>
              <a:rPr lang="en-US" sz="2800" dirty="0" smtClean="0"/>
              <a:t>s evidenced as the ETSI BRAN meeting early this month, the discussions in this area continue to evolve quickly</a:t>
            </a:r>
          </a:p>
          <a:p>
            <a:pPr lvl="1"/>
            <a:r>
              <a:rPr lang="en-US" sz="2400" dirty="0" smtClean="0"/>
              <a:t>Other evidence from LTE-U Forum workshop and follow-on discussions, and work at WFA, etc.</a:t>
            </a:r>
          </a:p>
          <a:p>
            <a:r>
              <a:rPr lang="en-US" sz="2800" dirty="0" smtClean="0"/>
              <a:t>Recommend that 802/802.19/et al, take no action during the July plenary – rather start the drafting, work toward an August 10 approval, via EC e-mail ballot</a:t>
            </a:r>
          </a:p>
          <a:p>
            <a:pPr lvl="1"/>
            <a:r>
              <a:rPr lang="en-US" sz="2400" dirty="0" smtClean="0"/>
              <a:t>August 10 is still 4 weeks away, and a lot can change between now and then, and we want the submission to be as timely and relevant as possible.</a:t>
            </a:r>
          </a:p>
          <a:p>
            <a:endParaRPr lang="en-US" sz="2000" dirty="0"/>
          </a:p>
        </p:txBody>
      </p:sp>
      <p:sp>
        <p:nvSpPr>
          <p:cNvPr id="7" name="Footer Placeholder 4"/>
          <p:cNvSpPr txBox="1">
            <a:spLocks/>
          </p:cNvSpPr>
          <p:nvPr/>
        </p:nvSpPr>
        <p:spPr bwMode="auto">
          <a:xfrm>
            <a:off x="6019800" y="6907109"/>
            <a:ext cx="3244420" cy="19304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dirty="0" smtClean="0"/>
              <a:t>Mark Hamilton, Ruckus Wireless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2015</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731520" y="653628"/>
            <a:ext cx="8290560" cy="641772"/>
          </a:xfrm>
          <a:ln/>
        </p:spPr>
        <p:txBody>
          <a:bodyPr vert="horz" wrap="square" lIns="96000" tIns="49920" rIns="96000" bIns="49920" numCol="1" anchor="ctr" anchorCtr="0" compatLnSpc="1">
            <a:prstTxWarp prst="textNoShape">
              <a:avLst/>
            </a:prstTxWarp>
          </a:bodyPr>
          <a:lstStyle/>
          <a:p>
            <a:r>
              <a:rPr lang="en-US" dirty="0" smtClean="0"/>
              <a:t>Encourage including market </a:t>
            </a:r>
            <a:r>
              <a:rPr lang="en-US" dirty="0" err="1" smtClean="0"/>
              <a:t>req’ts</a:t>
            </a:r>
            <a:endParaRPr lang="en-US" dirty="0"/>
          </a:p>
        </p:txBody>
      </p:sp>
      <p:sp>
        <p:nvSpPr>
          <p:cNvPr id="10242" name="Rectangle 2"/>
          <p:cNvSpPr>
            <a:spLocks noGrp="1" noChangeArrowheads="1"/>
          </p:cNvSpPr>
          <p:nvPr>
            <p:ph type="body" idx="1"/>
          </p:nvPr>
        </p:nvSpPr>
        <p:spPr>
          <a:xfrm>
            <a:off x="381000" y="1568051"/>
            <a:ext cx="9067800" cy="4715888"/>
          </a:xfrm>
          <a:ln/>
        </p:spPr>
        <p:txBody>
          <a:bodyPr/>
          <a:lstStyle/>
          <a:p>
            <a:r>
              <a:rPr lang="en-US" sz="2800" u="sng" dirty="0" smtClean="0"/>
              <a:t>Do not fragment the market </a:t>
            </a:r>
            <a:r>
              <a:rPr lang="en-US" sz="2800" dirty="0" smtClean="0"/>
              <a:t>– that is the worst outcome for all of us</a:t>
            </a:r>
          </a:p>
          <a:p>
            <a:r>
              <a:rPr lang="en-US" sz="2827" dirty="0" smtClean="0"/>
              <a:t>Consider all the possibilities, work with all SDOs, ITAs, and vendors, to settle on one solution</a:t>
            </a:r>
          </a:p>
          <a:p>
            <a:pPr lvl="1"/>
            <a:r>
              <a:rPr lang="en-US" sz="2400" dirty="0" smtClean="0"/>
              <a:t>LTE-U – Effectively complete, but not deployed</a:t>
            </a:r>
          </a:p>
          <a:p>
            <a:pPr lvl="1"/>
            <a:r>
              <a:rPr lang="en-US" sz="2400" dirty="0" smtClean="0"/>
              <a:t>LAA – WI underway</a:t>
            </a:r>
          </a:p>
          <a:p>
            <a:pPr lvl="1"/>
            <a:r>
              <a:rPr lang="en-US" sz="2400" dirty="0" smtClean="0"/>
              <a:t>LWA – WI underway</a:t>
            </a:r>
          </a:p>
          <a:p>
            <a:pPr lvl="1"/>
            <a:r>
              <a:rPr lang="en-US" sz="2400" dirty="0" smtClean="0"/>
              <a:t>Standalone LTE – Being considered/desired in some markets</a:t>
            </a:r>
          </a:p>
          <a:p>
            <a:r>
              <a:rPr lang="en-US" sz="2800" dirty="0" smtClean="0"/>
              <a:t>Keep “Carrier-grade Wi-Fi” in mind, as that is coming soon.</a:t>
            </a:r>
          </a:p>
          <a:p>
            <a:r>
              <a:rPr lang="en-US" sz="2827" dirty="0" smtClean="0"/>
              <a:t>WBA is starting a program to consider market drivers</a:t>
            </a:r>
          </a:p>
          <a:p>
            <a:endParaRPr lang="en-US" sz="2000" dirty="0"/>
          </a:p>
        </p:txBody>
      </p:sp>
      <p:sp>
        <p:nvSpPr>
          <p:cNvPr id="7" name="Footer Placeholder 4"/>
          <p:cNvSpPr txBox="1">
            <a:spLocks/>
          </p:cNvSpPr>
          <p:nvPr/>
        </p:nvSpPr>
        <p:spPr bwMode="auto">
          <a:xfrm>
            <a:off x="6019800" y="6907109"/>
            <a:ext cx="3244420" cy="19304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dirty="0" smtClean="0"/>
              <a:t>Mark Hamilton, Ruckus Wireless</a:t>
            </a:r>
            <a:endParaRPr lang="en-GB" dirty="0"/>
          </a:p>
        </p:txBody>
      </p:sp>
    </p:spTree>
    <p:extLst>
      <p:ext uri="{BB962C8B-B14F-4D97-AF65-F5344CB8AC3E}">
        <p14:creationId xmlns:p14="http://schemas.microsoft.com/office/powerpoint/2010/main" val="198451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2015</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731520" y="653628"/>
            <a:ext cx="8290560" cy="641772"/>
          </a:xfrm>
          <a:ln/>
        </p:spPr>
        <p:txBody>
          <a:bodyPr vert="horz" wrap="square" lIns="96000" tIns="49920" rIns="96000" bIns="49920" numCol="1" anchor="ctr" anchorCtr="0" compatLnSpc="1">
            <a:prstTxWarp prst="textNoShape">
              <a:avLst/>
            </a:prstTxWarp>
          </a:bodyPr>
          <a:lstStyle/>
          <a:p>
            <a:r>
              <a:rPr lang="en-US" dirty="0" smtClean="0"/>
              <a:t>Technical considerations</a:t>
            </a:r>
            <a:endParaRPr lang="en-US" dirty="0"/>
          </a:p>
        </p:txBody>
      </p:sp>
      <p:sp>
        <p:nvSpPr>
          <p:cNvPr id="10242" name="Rectangle 2"/>
          <p:cNvSpPr>
            <a:spLocks noGrp="1" noChangeArrowheads="1"/>
          </p:cNvSpPr>
          <p:nvPr>
            <p:ph type="body" idx="1"/>
          </p:nvPr>
        </p:nvSpPr>
        <p:spPr>
          <a:xfrm>
            <a:off x="381000" y="1447800"/>
            <a:ext cx="9067800" cy="5213749"/>
          </a:xfrm>
          <a:ln/>
        </p:spPr>
        <p:txBody>
          <a:bodyPr/>
          <a:lstStyle/>
          <a:p>
            <a:r>
              <a:rPr lang="en-US" sz="2400" dirty="0" smtClean="0"/>
              <a:t>Reiterate statements from May liaison, encouraging ongoing work on simulations, and listen-before-talk mechanism study:</a:t>
            </a:r>
          </a:p>
          <a:p>
            <a:pPr lvl="1"/>
            <a:r>
              <a:rPr lang="en-GB" sz="1200" dirty="0"/>
              <a:t>IEEE 802 notes that there was an agreement (3GPP R1-152413) at the last 3GPP RAN1 meeting in April 2015 to undertake further simulation studies of an access mechanism that in many circumstances appears to operate in a similar manner to IEEE 802.11. In particular, it includes category 4 LBT, with similar timing and exponential back off (albeit with delayed feedback). IEEE 802 believes that this is an extremely positive development and looks forward to reviewing the simulations of this approach</a:t>
            </a:r>
            <a:r>
              <a:rPr lang="en-GB" sz="1200" dirty="0" smtClean="0"/>
              <a:t>.</a:t>
            </a:r>
            <a:endParaRPr lang="en-US" sz="2800" dirty="0" smtClean="0"/>
          </a:p>
          <a:p>
            <a:pPr>
              <a:spcBef>
                <a:spcPts val="0"/>
              </a:spcBef>
            </a:pPr>
            <a:r>
              <a:rPr lang="en-US" sz="2400" dirty="0" smtClean="0"/>
              <a:t>Encourage 3GPP to consider </a:t>
            </a:r>
            <a:r>
              <a:rPr lang="en-US" sz="2400" u="sng" dirty="0" smtClean="0"/>
              <a:t>all</a:t>
            </a:r>
            <a:r>
              <a:rPr lang="en-US" sz="2400" dirty="0" smtClean="0"/>
              <a:t> scenarios:</a:t>
            </a:r>
          </a:p>
          <a:p>
            <a:pPr lvl="1">
              <a:spcBef>
                <a:spcPts val="0"/>
              </a:spcBef>
            </a:pPr>
            <a:r>
              <a:rPr lang="en-US" sz="2000" smtClean="0"/>
              <a:t>Indoor/Outdoor/High Density/Hidden Node</a:t>
            </a:r>
            <a:endParaRPr lang="en-US" sz="2000" dirty="0" smtClean="0"/>
          </a:p>
          <a:p>
            <a:pPr lvl="1">
              <a:spcBef>
                <a:spcPts val="0"/>
              </a:spcBef>
            </a:pPr>
            <a:r>
              <a:rPr lang="en-US" sz="2000" dirty="0" smtClean="0"/>
              <a:t>Video traffic, including real-time two-way video/voice/data</a:t>
            </a:r>
          </a:p>
          <a:p>
            <a:pPr lvl="1">
              <a:spcBef>
                <a:spcPts val="0"/>
              </a:spcBef>
            </a:pPr>
            <a:r>
              <a:rPr lang="en-US" sz="2000" dirty="0" smtClean="0"/>
              <a:t>Macro/small cell, and combinations</a:t>
            </a:r>
          </a:p>
          <a:p>
            <a:pPr lvl="1">
              <a:spcBef>
                <a:spcPts val="0"/>
              </a:spcBef>
            </a:pPr>
            <a:r>
              <a:rPr lang="en-US" sz="2000" dirty="0" smtClean="0"/>
              <a:t>Integrated LTE/</a:t>
            </a:r>
            <a:r>
              <a:rPr lang="en-US" sz="2000" dirty="0" err="1" smtClean="0"/>
              <a:t>Wi-FI</a:t>
            </a:r>
            <a:r>
              <a:rPr lang="en-US" sz="2000" dirty="0" smtClean="0"/>
              <a:t>, or standalone solutions</a:t>
            </a:r>
          </a:p>
          <a:p>
            <a:pPr lvl="1">
              <a:spcBef>
                <a:spcPts val="0"/>
              </a:spcBef>
            </a:pPr>
            <a:r>
              <a:rPr lang="en-US" sz="2000" dirty="0" smtClean="0"/>
              <a:t>Neutral host support</a:t>
            </a:r>
          </a:p>
          <a:p>
            <a:pPr>
              <a:spcBef>
                <a:spcPts val="0"/>
              </a:spcBef>
            </a:pPr>
            <a:r>
              <a:rPr lang="en-US" sz="2800" dirty="0" smtClean="0"/>
              <a:t>WFA is doing coexistence simulations with open source tools, leverage that</a:t>
            </a:r>
            <a:endParaRPr lang="en-US" sz="2000" dirty="0" smtClean="0"/>
          </a:p>
          <a:p>
            <a:pPr>
              <a:spcBef>
                <a:spcPts val="0"/>
              </a:spcBef>
            </a:pPr>
            <a:r>
              <a:rPr lang="en-US" sz="2400" dirty="0" smtClean="0"/>
              <a:t>BRAN ‘agreements’ are a good start ???  Monitor, and adopt those</a:t>
            </a:r>
          </a:p>
          <a:p>
            <a:pPr>
              <a:spcBef>
                <a:spcPts val="0"/>
              </a:spcBef>
            </a:pPr>
            <a:r>
              <a:rPr lang="en-US" sz="2400" dirty="0" smtClean="0"/>
              <a:t>Look forward to 5G.  Don’t do something to make multi-RAN challenging/limited.</a:t>
            </a:r>
            <a:endParaRPr lang="en-US" sz="2800" dirty="0" smtClean="0"/>
          </a:p>
          <a:p>
            <a:endParaRPr lang="en-US" sz="2000" dirty="0"/>
          </a:p>
        </p:txBody>
      </p:sp>
      <p:sp>
        <p:nvSpPr>
          <p:cNvPr id="7" name="Footer Placeholder 4"/>
          <p:cNvSpPr txBox="1">
            <a:spLocks/>
          </p:cNvSpPr>
          <p:nvPr/>
        </p:nvSpPr>
        <p:spPr bwMode="auto">
          <a:xfrm>
            <a:off x="6019800" y="6907109"/>
            <a:ext cx="3244420" cy="19304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dirty="0" smtClean="0"/>
              <a:t>Mark Hamilton, Ruckus Wireless</a:t>
            </a:r>
            <a:endParaRPr lang="en-GB" dirty="0"/>
          </a:p>
        </p:txBody>
      </p:sp>
    </p:spTree>
    <p:extLst>
      <p:ext uri="{BB962C8B-B14F-4D97-AF65-F5344CB8AC3E}">
        <p14:creationId xmlns:p14="http://schemas.microsoft.com/office/powerpoint/2010/main" val="18317670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TotalTime>
  <Words>580</Words>
  <Application>Microsoft Office PowerPoint</Application>
  <PresentationFormat>Custom</PresentationFormat>
  <Paragraphs>67</Paragraphs>
  <Slides>5</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3GPP LAA Liaison Approval Process</vt:lpstr>
      <vt:lpstr>Abstract</vt:lpstr>
      <vt:lpstr>Unlicensed LTE discussion is evolving</vt:lpstr>
      <vt:lpstr>Encourage including market req’ts</vt:lpstr>
      <vt:lpstr>Technical considerations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Mark Hamilton</cp:lastModifiedBy>
  <cp:revision>31</cp:revision>
  <cp:lastPrinted>2014-12-11T23:47:20Z</cp:lastPrinted>
  <dcterms:created xsi:type="dcterms:W3CDTF">2014-10-30T17:06:39Z</dcterms:created>
  <dcterms:modified xsi:type="dcterms:W3CDTF">2015-07-13T20:40:50Z</dcterms:modified>
</cp:coreProperties>
</file>