
<file path=[Content_Types].xml><?xml version="1.0" encoding="utf-8"?>
<Types xmlns="http://schemas.openxmlformats.org/package/2006/content-types">
  <Default Extension="bin" ContentType="application/vnd.openxmlformats-officedocument.oleObject"/>
  <Default Extension="png" ContentType="image/png"/>
  <Default Extension="tmp"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24" r:id="rId3"/>
    <p:sldId id="326" r:id="rId4"/>
    <p:sldId id="328" r:id="rId5"/>
    <p:sldId id="327" r:id="rId6"/>
    <p:sldId id="329" r:id="rId7"/>
    <p:sldId id="330" r:id="rId8"/>
    <p:sldId id="331" r:id="rId9"/>
    <p:sldId id="333" r:id="rId10"/>
    <p:sldId id="332" r:id="rId1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75" d="100"/>
          <a:sy n="75" d="100"/>
        </p:scale>
        <p:origin x="-1326" y="-45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Sho Furuichi,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Sho Furuichi,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802.19-15/00</a:t>
            </a:r>
            <a:r>
              <a:rPr kumimoji="0" lang="en-US" altLang="ja-JP"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97</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Sho Furuichi,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a:t>I</a:t>
            </a:r>
            <a:r>
              <a:rPr lang="en-US" dirty="0" smtClean="0"/>
              <a:t>nformation exchange between independent IEEE 802.19.1 systems</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2015-11-xx</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9435826"/>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37" name="Document" r:id="rId5" imgW="8236552" imgH="2541424" progId="Word.Document.8">
                  <p:embed/>
                </p:oleObj>
              </mc:Choice>
              <mc:Fallback>
                <p:oleObj name="Document" r:id="rId5" imgW="8236552" imgH="2541424"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[1] </a:t>
            </a:r>
            <a:r>
              <a:rPr lang="en-US" altLang="ja-JP" dirty="0"/>
              <a:t>IEEE Standard Association, “IEEE </a:t>
            </a:r>
            <a:r>
              <a:rPr lang="en-US" altLang="ja-JP" dirty="0" err="1"/>
              <a:t>Std</a:t>
            </a:r>
            <a:r>
              <a:rPr lang="en-US" altLang="ja-JP" dirty="0"/>
              <a:t> 802.19.1-2014“, July </a:t>
            </a:r>
            <a:r>
              <a:rPr lang="en-US" altLang="ja-JP" dirty="0" smtClean="0"/>
              <a:t>2014</a:t>
            </a:r>
            <a:endParaRPr kumimoji="1" lang="en-US" altLang="ja-JP" dirty="0" smtClean="0"/>
          </a:p>
          <a:p>
            <a:pPr marL="0" indent="0">
              <a:buNone/>
            </a:pPr>
            <a:r>
              <a:rPr kumimoji="1" lang="en-US" altLang="ja-JP" dirty="0" smtClean="0"/>
              <a:t>[2] Sho Furuichi, et al, “IEEE 802.19-15/0032r0 </a:t>
            </a:r>
            <a:r>
              <a:rPr lang="en-US" altLang="ja-JP" dirty="0" smtClean="0"/>
              <a:t>The </a:t>
            </a:r>
            <a:r>
              <a:rPr lang="en-US" altLang="ja-JP" dirty="0"/>
              <a:t>new coexistence use cases for IEEE 802.19.1</a:t>
            </a:r>
            <a:r>
              <a:rPr kumimoji="1" lang="en-US" altLang="ja-JP" dirty="0" smtClean="0"/>
              <a:t>”, April 2015</a:t>
            </a:r>
          </a:p>
          <a:p>
            <a:pPr marL="0" indent="0">
              <a:buNone/>
            </a:pPr>
            <a:r>
              <a:rPr kumimoji="1" lang="en-US" altLang="ja-JP" dirty="0" smtClean="0"/>
              <a:t>[3] </a:t>
            </a:r>
            <a:r>
              <a:rPr kumimoji="1" lang="en-US" altLang="ja-JP" dirty="0"/>
              <a:t>Sho Furuichi, et al, </a:t>
            </a:r>
            <a:r>
              <a:rPr kumimoji="1" lang="en-US" altLang="ja-JP" dirty="0" smtClean="0"/>
              <a:t>“</a:t>
            </a:r>
            <a:r>
              <a:rPr kumimoji="1" lang="en-US" altLang="ja-JP" dirty="0"/>
              <a:t>IEEE </a:t>
            </a:r>
            <a:r>
              <a:rPr kumimoji="1" lang="en-US" altLang="ja-JP" dirty="0" smtClean="0"/>
              <a:t>802.19-15/0054r0</a:t>
            </a:r>
            <a:r>
              <a:rPr kumimoji="1" lang="en-US" altLang="ja-JP" dirty="0"/>
              <a:t>, </a:t>
            </a:r>
            <a:r>
              <a:rPr lang="en-US" altLang="ja-JP" dirty="0" smtClean="0"/>
              <a:t>Expected </a:t>
            </a:r>
            <a:r>
              <a:rPr lang="en-US" altLang="ja-JP" dirty="0"/>
              <a:t>Performance Improvement in the New Coexistence Scenario and Use Cases for IEEE </a:t>
            </a:r>
            <a:r>
              <a:rPr lang="en-US" altLang="ja-JP" dirty="0" smtClean="0"/>
              <a:t>802.19.1  – Simulation Result</a:t>
            </a:r>
            <a:r>
              <a:rPr lang="en-US" altLang="ja-JP" dirty="0"/>
              <a:t> – </a:t>
            </a:r>
            <a:r>
              <a:rPr kumimoji="1" lang="en-US" altLang="ja-JP" dirty="0" smtClean="0"/>
              <a:t>”, July 2015</a:t>
            </a:r>
            <a:endParaRPr kumimoji="1" lang="en-US" altLang="ja-JP" dirty="0"/>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903770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document proposes amendment to architecture defined in IEEE 802.19.1-2014 to realize </a:t>
            </a:r>
            <a:r>
              <a:rPr lang="en-US" altLang="ja-JP" dirty="0" smtClean="0"/>
              <a:t>information </a:t>
            </a:r>
            <a:r>
              <a:rPr lang="en-US" altLang="ja-JP" dirty="0"/>
              <a:t>exchange between independent IEEE 802.19.1 </a:t>
            </a:r>
            <a:r>
              <a:rPr lang="en-US" altLang="ja-JP" dirty="0" smtClean="0"/>
              <a:t>systems for new coexistence use cases</a:t>
            </a:r>
            <a:r>
              <a:rPr kumimoji="1" lang="en-US" altLang="ja-JP" dirty="0" smtClean="0"/>
              <a:t>.</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861328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Background</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000" dirty="0" smtClean="0"/>
              <a:t>In CUB SG work, we have discussed about coexistence scenarios and use cases in sub-6GHz frequency bands as one of the study items.</a:t>
            </a:r>
          </a:p>
          <a:p>
            <a:endParaRPr kumimoji="1" lang="en-US" altLang="ja-JP" sz="2000" dirty="0"/>
          </a:p>
          <a:p>
            <a:r>
              <a:rPr kumimoji="1" lang="en-US" altLang="ja-JP" sz="2000" dirty="0" smtClean="0"/>
              <a:t>Through discussion, CUB SG identified target frequency bands, where “general authorization” basis is adopted such as;</a:t>
            </a:r>
          </a:p>
          <a:p>
            <a:pPr lvl="1"/>
            <a:r>
              <a:rPr kumimoji="1" lang="en-US" altLang="ja-JP" sz="1800" dirty="0" smtClean="0"/>
              <a:t>TV band (TV White Space)</a:t>
            </a:r>
          </a:p>
          <a:p>
            <a:pPr lvl="1"/>
            <a:r>
              <a:rPr kumimoji="1" lang="en-US" altLang="ja-JP" sz="1800" dirty="0" smtClean="0"/>
              <a:t>2.4 GHz band</a:t>
            </a:r>
          </a:p>
          <a:p>
            <a:pPr lvl="1"/>
            <a:r>
              <a:rPr kumimoji="1" lang="en-US" altLang="ja-JP" sz="1800" dirty="0" smtClean="0"/>
              <a:t>3.55 – 3.70 GHz band in US</a:t>
            </a:r>
          </a:p>
          <a:p>
            <a:pPr lvl="1"/>
            <a:r>
              <a:rPr kumimoji="1" lang="en-US" altLang="ja-JP" sz="1800" dirty="0" smtClean="0"/>
              <a:t>5 GHz bands</a:t>
            </a:r>
          </a:p>
          <a:p>
            <a:pPr lvl="1"/>
            <a:r>
              <a:rPr kumimoji="1" lang="en-US" altLang="ja-JP" sz="1800" dirty="0" smtClean="0"/>
              <a:t>etc...</a:t>
            </a:r>
          </a:p>
          <a:p>
            <a:pPr lvl="1"/>
            <a:endParaRPr kumimoji="1" lang="en-US" altLang="ja-JP" sz="1800" dirty="0"/>
          </a:p>
          <a:p>
            <a:r>
              <a:rPr kumimoji="1" lang="en-US" altLang="ja-JP" sz="2000" dirty="0" smtClean="0"/>
              <a:t>We raised the necessity of amendment to the architecture defined in IEEE 802.19.1-2014 in order to realize the new coexistence use cases in the above frequency bands.</a:t>
            </a:r>
            <a:endParaRPr kumimoji="1" lang="ja-JP" altLang="en-US" sz="20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371895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838200"/>
            <a:ext cx="8288868" cy="716277"/>
          </a:xfrm>
        </p:spPr>
        <p:txBody>
          <a:bodyPr/>
          <a:lstStyle/>
          <a:p>
            <a:r>
              <a:rPr kumimoji="1" lang="en-US" altLang="ja-JP" dirty="0"/>
              <a:t>[Recap] System architecture defined in </a:t>
            </a:r>
            <a:br>
              <a:rPr kumimoji="1" lang="en-US" altLang="ja-JP" dirty="0"/>
            </a:br>
            <a:r>
              <a:rPr kumimoji="1" lang="en-US" altLang="ja-JP" dirty="0"/>
              <a:t>IEEE </a:t>
            </a:r>
            <a:r>
              <a:rPr kumimoji="1" lang="en-US" altLang="ja-JP" dirty="0" smtClean="0"/>
              <a:t>802.19.1-2014 </a:t>
            </a:r>
            <a:r>
              <a:rPr kumimoji="1" lang="en-US" altLang="ja-JP" dirty="0"/>
              <a:t>[1]</a:t>
            </a:r>
            <a:endParaRPr kumimoji="1" lang="ja-JP" altLang="en-US" dirty="0"/>
          </a:p>
        </p:txBody>
      </p:sp>
      <p:sp>
        <p:nvSpPr>
          <p:cNvPr id="3" name="コンテンツ プレースホルダー 2"/>
          <p:cNvSpPr>
            <a:spLocks noGrp="1"/>
          </p:cNvSpPr>
          <p:nvPr>
            <p:ph idx="1"/>
          </p:nvPr>
        </p:nvSpPr>
        <p:spPr>
          <a:xfrm>
            <a:off x="731520" y="2057400"/>
            <a:ext cx="8288868" cy="4800600"/>
          </a:xfrm>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9865" y="2057400"/>
            <a:ext cx="5429250" cy="45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正方形/長方形 7"/>
          <p:cNvSpPr/>
          <p:nvPr/>
        </p:nvSpPr>
        <p:spPr>
          <a:xfrm>
            <a:off x="5486400" y="2209800"/>
            <a:ext cx="4191000" cy="1169551"/>
          </a:xfrm>
          <a:prstGeom prst="rect">
            <a:avLst/>
          </a:prstGeom>
        </p:spPr>
        <p:txBody>
          <a:bodyPr wrap="square">
            <a:spAutoFit/>
          </a:bodyPr>
          <a:lstStyle/>
          <a:p>
            <a:r>
              <a:rPr lang="en-US" altLang="ja-JP" sz="1400" b="1" dirty="0" smtClean="0">
                <a:solidFill>
                  <a:srgbClr val="FF0000"/>
                </a:solidFill>
              </a:rPr>
              <a:t>coexistence discovery and information server (CDIS): </a:t>
            </a:r>
            <a:r>
              <a:rPr lang="en-US" altLang="ja-JP" sz="1400" dirty="0" smtClean="0">
                <a:solidFill>
                  <a:srgbClr val="FF0000"/>
                </a:solidFill>
              </a:rPr>
              <a:t>An entity that is responsible for determining for coexistence managers (CMs) those white space objects (WSOs) that may affect performance of the WSOs that the CMs serve. </a:t>
            </a:r>
            <a:endParaRPr lang="ja-JP" altLang="en-US" sz="1400" dirty="0">
              <a:solidFill>
                <a:srgbClr val="FF0000"/>
              </a:solidFill>
            </a:endParaRPr>
          </a:p>
        </p:txBody>
      </p:sp>
      <p:sp>
        <p:nvSpPr>
          <p:cNvPr id="9" name="正方形/長方形 8"/>
          <p:cNvSpPr/>
          <p:nvPr/>
        </p:nvSpPr>
        <p:spPr>
          <a:xfrm>
            <a:off x="6172200" y="4333874"/>
            <a:ext cx="3352800" cy="1169551"/>
          </a:xfrm>
          <a:prstGeom prst="rect">
            <a:avLst/>
          </a:prstGeom>
        </p:spPr>
        <p:txBody>
          <a:bodyPr wrap="square">
            <a:spAutoFit/>
          </a:bodyPr>
          <a:lstStyle/>
          <a:p>
            <a:r>
              <a:rPr lang="en-US" altLang="ja-JP" sz="1400" b="1" dirty="0">
                <a:solidFill>
                  <a:srgbClr val="FF0000"/>
                </a:solidFill>
              </a:rPr>
              <a:t>coexistence manager (CM): </a:t>
            </a:r>
            <a:r>
              <a:rPr lang="en-US" altLang="ja-JP" sz="1400" dirty="0">
                <a:solidFill>
                  <a:srgbClr val="FF0000"/>
                </a:solidFill>
              </a:rPr>
              <a:t>An entity that is responsible for making coexistence decisions related to reconfiguration of white space objects (WSOs) to solve coexistence problems among them. </a:t>
            </a:r>
            <a:endParaRPr lang="ja-JP" altLang="en-US" sz="1400" dirty="0">
              <a:solidFill>
                <a:srgbClr val="FF0000"/>
              </a:solidFill>
            </a:endParaRPr>
          </a:p>
        </p:txBody>
      </p:sp>
      <p:sp>
        <p:nvSpPr>
          <p:cNvPr id="10" name="正方形/長方形 9"/>
          <p:cNvSpPr/>
          <p:nvPr/>
        </p:nvSpPr>
        <p:spPr>
          <a:xfrm>
            <a:off x="1295400" y="4664547"/>
            <a:ext cx="3048000" cy="954107"/>
          </a:xfrm>
          <a:prstGeom prst="rect">
            <a:avLst/>
          </a:prstGeom>
        </p:spPr>
        <p:txBody>
          <a:bodyPr wrap="square">
            <a:spAutoFit/>
          </a:bodyPr>
          <a:lstStyle/>
          <a:p>
            <a:r>
              <a:rPr lang="en-US" altLang="ja-JP" sz="1400" b="1" dirty="0">
                <a:solidFill>
                  <a:srgbClr val="FF0000"/>
                </a:solidFill>
              </a:rPr>
              <a:t>coexistence enabler (CE): </a:t>
            </a:r>
            <a:r>
              <a:rPr lang="en-US" altLang="ja-JP" sz="1400" dirty="0">
                <a:solidFill>
                  <a:srgbClr val="FF0000"/>
                </a:solidFill>
              </a:rPr>
              <a:t>An entity that represents a white space object (WSO) in the coexistence system and serves one WSO at a time. </a:t>
            </a:r>
            <a:endParaRPr lang="ja-JP" altLang="en-US" sz="1400" dirty="0">
              <a:solidFill>
                <a:srgbClr val="FF0000"/>
              </a:solidFill>
            </a:endParaRPr>
          </a:p>
        </p:txBody>
      </p:sp>
    </p:spTree>
    <p:extLst>
      <p:ext uri="{BB962C8B-B14F-4D97-AF65-F5344CB8AC3E}">
        <p14:creationId xmlns:p14="http://schemas.microsoft.com/office/powerpoint/2010/main" val="1077079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1520" y="883923"/>
            <a:ext cx="8288868" cy="716277"/>
          </a:xfrm>
        </p:spPr>
        <p:txBody>
          <a:bodyPr/>
          <a:lstStyle/>
          <a:p>
            <a:r>
              <a:rPr kumimoji="1" lang="en-US" altLang="ja-JP" sz="4000" dirty="0" smtClean="0"/>
              <a:t>New coexistence use cases in the target frequency bands [2]</a:t>
            </a:r>
            <a:endParaRPr kumimoji="1" lang="ja-JP" altLang="en-US" sz="40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10"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72" r="12428"/>
          <a:stretch/>
        </p:blipFill>
        <p:spPr bwMode="auto">
          <a:xfrm>
            <a:off x="76200" y="1828800"/>
            <a:ext cx="4724400" cy="3543300"/>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pic>
        <p:nvPicPr>
          <p:cNvPr id="11" name="Picture 4"/>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2571" r="12501"/>
          <a:stretch/>
        </p:blipFill>
        <p:spPr bwMode="auto">
          <a:xfrm>
            <a:off x="4953000" y="1828800"/>
            <a:ext cx="4719900" cy="3543300"/>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sp>
        <p:nvSpPr>
          <p:cNvPr id="12" name="テキスト ボックス 11"/>
          <p:cNvSpPr txBox="1"/>
          <p:nvPr/>
        </p:nvSpPr>
        <p:spPr>
          <a:xfrm>
            <a:off x="95250" y="5410200"/>
            <a:ext cx="4724400" cy="1200329"/>
          </a:xfrm>
          <a:prstGeom prst="rect">
            <a:avLst/>
          </a:prstGeom>
          <a:noFill/>
        </p:spPr>
        <p:txBody>
          <a:bodyPr wrap="square" rtlCol="0">
            <a:spAutoFit/>
          </a:bodyPr>
          <a:lstStyle/>
          <a:p>
            <a:r>
              <a:rPr kumimoji="1" lang="en-US" altLang="ja-JP" sz="1800" dirty="0" smtClean="0">
                <a:solidFill>
                  <a:srgbClr val="0000FF"/>
                </a:solidFill>
              </a:rPr>
              <a:t>Multiple wireless internet providers share one CDIS for coexistence among different operator networks.</a:t>
            </a:r>
          </a:p>
          <a:p>
            <a:r>
              <a:rPr kumimoji="1" lang="en-US" altLang="ja-JP" sz="1800" dirty="0" smtClean="0">
                <a:solidFill>
                  <a:srgbClr val="0000FF"/>
                </a:solidFill>
                <a:sym typeface="Wingdings" panose="05000000000000000000" pitchFamily="2" charset="2"/>
              </a:rPr>
              <a:t> IEEE 802.19.1-2014</a:t>
            </a:r>
            <a:r>
              <a:rPr kumimoji="1" lang="ja-JP" altLang="en-US" sz="1800" dirty="0">
                <a:solidFill>
                  <a:srgbClr val="0000FF"/>
                </a:solidFill>
                <a:sym typeface="Wingdings" panose="05000000000000000000" pitchFamily="2" charset="2"/>
              </a:rPr>
              <a:t> </a:t>
            </a:r>
            <a:r>
              <a:rPr kumimoji="1" lang="en-US" altLang="ja-JP" sz="1800" dirty="0" smtClean="0">
                <a:solidFill>
                  <a:srgbClr val="0000FF"/>
                </a:solidFill>
                <a:sym typeface="Wingdings" panose="05000000000000000000" pitchFamily="2" charset="2"/>
              </a:rPr>
              <a:t>can support this case.</a:t>
            </a:r>
            <a:endParaRPr kumimoji="1" lang="ja-JP" altLang="en-US" sz="1800" dirty="0">
              <a:solidFill>
                <a:srgbClr val="0000FF"/>
              </a:solidFill>
            </a:endParaRPr>
          </a:p>
        </p:txBody>
      </p:sp>
      <p:sp>
        <p:nvSpPr>
          <p:cNvPr id="13" name="テキスト ボックス 12"/>
          <p:cNvSpPr txBox="1"/>
          <p:nvPr/>
        </p:nvSpPr>
        <p:spPr>
          <a:xfrm>
            <a:off x="4953000" y="5410200"/>
            <a:ext cx="4800600" cy="1477328"/>
          </a:xfrm>
          <a:prstGeom prst="rect">
            <a:avLst/>
          </a:prstGeom>
          <a:noFill/>
        </p:spPr>
        <p:txBody>
          <a:bodyPr wrap="square" rtlCol="0">
            <a:spAutoFit/>
          </a:bodyPr>
          <a:lstStyle/>
          <a:p>
            <a:r>
              <a:rPr kumimoji="1" lang="en-US" altLang="ja-JP" sz="1800" dirty="0">
                <a:solidFill>
                  <a:srgbClr val="FF0000"/>
                </a:solidFill>
              </a:rPr>
              <a:t>Multiple wireless internet providers </a:t>
            </a:r>
            <a:r>
              <a:rPr kumimoji="1" lang="en-US" altLang="ja-JP" sz="1800" dirty="0" smtClean="0">
                <a:solidFill>
                  <a:srgbClr val="FF0000"/>
                </a:solidFill>
              </a:rPr>
              <a:t>do not share the CDIS, but each provider has own CDIS for coexistence.</a:t>
            </a:r>
            <a:br>
              <a:rPr kumimoji="1" lang="en-US" altLang="ja-JP" sz="1800" dirty="0" smtClean="0">
                <a:solidFill>
                  <a:srgbClr val="FF0000"/>
                </a:solidFill>
              </a:rPr>
            </a:br>
            <a:r>
              <a:rPr kumimoji="1" lang="en-US" altLang="ja-JP" sz="1800" dirty="0" smtClean="0">
                <a:solidFill>
                  <a:srgbClr val="FF0000"/>
                </a:solidFill>
                <a:sym typeface="Wingdings" panose="05000000000000000000" pitchFamily="2" charset="2"/>
              </a:rPr>
              <a:t> </a:t>
            </a:r>
            <a:r>
              <a:rPr kumimoji="1" lang="en-US" altLang="ja-JP" sz="1800" b="1" dirty="0" smtClean="0">
                <a:solidFill>
                  <a:srgbClr val="FF0000"/>
                </a:solidFill>
              </a:rPr>
              <a:t>IEEE 802.19.1-2014 cannot always support this case.</a:t>
            </a:r>
            <a:endParaRPr kumimoji="1" lang="ja-JP" altLang="en-US" sz="1800" b="1" dirty="0">
              <a:solidFill>
                <a:srgbClr val="FF0000"/>
              </a:solidFill>
            </a:endParaRPr>
          </a:p>
        </p:txBody>
      </p:sp>
    </p:spTree>
    <p:extLst>
      <p:ext uri="{BB962C8B-B14F-4D97-AF65-F5344CB8AC3E}">
        <p14:creationId xmlns:p14="http://schemas.microsoft.com/office/powerpoint/2010/main" val="321497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1066800"/>
            <a:ext cx="8763000" cy="716277"/>
          </a:xfrm>
        </p:spPr>
        <p:txBody>
          <a:bodyPr/>
          <a:lstStyle/>
          <a:p>
            <a:r>
              <a:rPr kumimoji="1" lang="en-US" altLang="ja-JP" sz="3200" dirty="0" smtClean="0"/>
              <a:t>Challenges for information exchange between </a:t>
            </a:r>
            <a:r>
              <a:rPr lang="en-US" altLang="ja-JP" sz="3200" dirty="0"/>
              <a:t>independent IEEE 802.19.1 systems</a:t>
            </a:r>
            <a:r>
              <a:rPr kumimoji="1" lang="en-US" altLang="ja-JP" sz="3200" dirty="0" smtClean="0"/>
              <a:t> managed by </a:t>
            </a:r>
            <a:r>
              <a:rPr kumimoji="1" lang="en-US" altLang="ja-JP" sz="3200" dirty="0"/>
              <a:t>different wireless internet providers </a:t>
            </a:r>
            <a:endParaRPr kumimoji="1" lang="ja-JP" altLang="en-US" sz="3200" dirty="0"/>
          </a:p>
        </p:txBody>
      </p:sp>
      <p:sp>
        <p:nvSpPr>
          <p:cNvPr id="3" name="コンテンツ プレースホルダー 2"/>
          <p:cNvSpPr>
            <a:spLocks noGrp="1"/>
          </p:cNvSpPr>
          <p:nvPr>
            <p:ph idx="1"/>
          </p:nvPr>
        </p:nvSpPr>
        <p:spPr>
          <a:xfrm>
            <a:off x="762000" y="2362200"/>
            <a:ext cx="8288868" cy="4343400"/>
          </a:xfrm>
        </p:spPr>
        <p:txBody>
          <a:bodyPr>
            <a:normAutofit fontScale="92500" lnSpcReduction="20000"/>
          </a:bodyPr>
          <a:lstStyle/>
          <a:p>
            <a:r>
              <a:rPr kumimoji="1" lang="en-US" altLang="ja-JP" dirty="0" smtClean="0"/>
              <a:t>Protection of information security, confidentiality, etc...</a:t>
            </a:r>
          </a:p>
          <a:p>
            <a:pPr lvl="1"/>
            <a:r>
              <a:rPr kumimoji="1" lang="en-US" altLang="ja-JP" dirty="0" smtClean="0"/>
              <a:t>Subscriber information, infrastructure installation information, etc...</a:t>
            </a:r>
          </a:p>
          <a:p>
            <a:pPr lvl="1"/>
            <a:r>
              <a:rPr kumimoji="1" lang="en-US" altLang="ja-JP" dirty="0" smtClean="0"/>
              <a:t>This might be the reason why wireless internet providers have own CDIS for coexistence in the future.</a:t>
            </a:r>
            <a:endParaRPr kumimoji="1" lang="en-US" altLang="ja-JP" dirty="0"/>
          </a:p>
          <a:p>
            <a:endParaRPr kumimoji="1" lang="ja-JP" altLang="en-US" dirty="0"/>
          </a:p>
          <a:p>
            <a:r>
              <a:rPr lang="en-US" altLang="ja-JP" dirty="0" smtClean="0"/>
              <a:t>“Limited information exchange” for </a:t>
            </a:r>
            <a:r>
              <a:rPr kumimoji="1" lang="en-US" altLang="ja-JP" dirty="0" smtClean="0"/>
              <a:t>interference management between </a:t>
            </a:r>
            <a:r>
              <a:rPr lang="en-US" altLang="ja-JP" dirty="0" smtClean="0"/>
              <a:t>independent IEEE 802.19.1 systems</a:t>
            </a:r>
          </a:p>
          <a:p>
            <a:pPr lvl="1"/>
            <a:r>
              <a:rPr kumimoji="1" lang="en-US" altLang="ja-JP" dirty="0" smtClean="0"/>
              <a:t>What kind of information is needed at least?</a:t>
            </a:r>
          </a:p>
          <a:p>
            <a:pPr lvl="1"/>
            <a:r>
              <a:rPr kumimoji="1" lang="en-US" altLang="ja-JP" dirty="0" smtClean="0"/>
              <a:t>Should new information be defined?</a:t>
            </a:r>
          </a:p>
          <a:p>
            <a:endParaRPr kumimoji="1" lang="en-US" altLang="ja-JP" dirty="0" smtClean="0"/>
          </a:p>
          <a:p>
            <a:r>
              <a:rPr kumimoji="1" lang="en-US" altLang="ja-JP" dirty="0" smtClean="0"/>
              <a:t>How to exchange the information (architecture perspective)</a:t>
            </a:r>
          </a:p>
          <a:p>
            <a:pPr lvl="1"/>
            <a:r>
              <a:rPr kumimoji="1" lang="en-US" altLang="ja-JP" dirty="0" smtClean="0"/>
              <a:t>Which entity should be involved?</a:t>
            </a:r>
          </a:p>
          <a:p>
            <a:pPr lvl="1"/>
            <a:r>
              <a:rPr kumimoji="1" lang="en-US" altLang="ja-JP" dirty="0" smtClean="0"/>
              <a:t>Or new entity is needed?</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477903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1520" y="838200"/>
            <a:ext cx="8288868" cy="716277"/>
          </a:xfrm>
        </p:spPr>
        <p:txBody>
          <a:bodyPr/>
          <a:lstStyle/>
          <a:p>
            <a:r>
              <a:rPr kumimoji="1" lang="en-US" altLang="ja-JP" sz="3600" dirty="0" smtClean="0"/>
              <a:t>Proof of the necessity for information exchange by simulation[3]</a:t>
            </a:r>
            <a:endParaRPr kumimoji="1" lang="ja-JP" altLang="en-US" sz="3600" dirty="0"/>
          </a:p>
        </p:txBody>
      </p:sp>
      <p:pic>
        <p:nvPicPr>
          <p:cNvPr id="19" name="コンテンツ プレースホルダー 18" descr="19-15-0054-00-0CUB-expected-performance-improvement-in-the-new-coexistence-scenario-and-use-cases-for-ieee-802-19-1-simulation-result - Microsoft PowerPoint"/>
          <p:cNvPicPr>
            <a:picLocks noGrp="1" noChangeAspect="1"/>
          </p:cNvPicPr>
          <p:nvPr>
            <p:ph idx="1"/>
          </p:nvPr>
        </p:nvPicPr>
        <p:blipFill rotWithShape="1">
          <a:blip r:embed="rId2">
            <a:extLst>
              <a:ext uri="{28A0092B-C50C-407E-A947-70E740481C1C}">
                <a14:useLocalDpi xmlns:a14="http://schemas.microsoft.com/office/drawing/2010/main" val="0"/>
              </a:ext>
            </a:extLst>
          </a:blip>
          <a:srcRect l="31393" t="15613" r="21950" b="24062"/>
          <a:stretch/>
        </p:blipFill>
        <p:spPr>
          <a:xfrm>
            <a:off x="2286000" y="2819400"/>
            <a:ext cx="5334000" cy="4033346"/>
          </a:xfrm>
          <a:ln>
            <a:solidFill>
              <a:schemeClr val="tx1"/>
            </a:solidFill>
          </a:ln>
        </p:spPr>
      </p:pic>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
        <p:nvSpPr>
          <p:cNvPr id="20" name="コンテンツ プレースホルダー 2"/>
          <p:cNvSpPr txBox="1">
            <a:spLocks/>
          </p:cNvSpPr>
          <p:nvPr/>
        </p:nvSpPr>
        <p:spPr bwMode="auto">
          <a:xfrm>
            <a:off x="731520" y="1752600"/>
            <a:ext cx="8288868"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sz="2000" kern="0" dirty="0" smtClean="0"/>
              <a:t>Our simulation result showed that information exchange among different wireless internet providers would provide good coexistence if we overcome the abovementioned challenges. </a:t>
            </a:r>
          </a:p>
          <a:p>
            <a:pPr lvl="1"/>
            <a:endParaRPr kumimoji="1" lang="en-US" altLang="ja-JP" sz="1800" kern="0" dirty="0" smtClean="0"/>
          </a:p>
          <a:p>
            <a:endParaRPr kumimoji="1" lang="ja-JP" altLang="en-US" sz="2000" kern="0" dirty="0"/>
          </a:p>
        </p:txBody>
      </p:sp>
      <p:cxnSp>
        <p:nvCxnSpPr>
          <p:cNvPr id="7" name="直線矢印コネクタ 6"/>
          <p:cNvCxnSpPr/>
          <p:nvPr/>
        </p:nvCxnSpPr>
        <p:spPr bwMode="auto">
          <a:xfrm flipV="1">
            <a:off x="1981200" y="5181600"/>
            <a:ext cx="1752600" cy="381000"/>
          </a:xfrm>
          <a:prstGeom prst="straightConnector1">
            <a:avLst/>
          </a:prstGeom>
          <a:solidFill>
            <a:srgbClr val="00B8FF"/>
          </a:solidFill>
          <a:ln w="28575" cap="flat" cmpd="sng" algn="ctr">
            <a:solidFill>
              <a:srgbClr val="00B050"/>
            </a:solidFill>
            <a:prstDash val="solid"/>
            <a:round/>
            <a:headEnd type="none" w="med" len="med"/>
            <a:tailEnd type="arrow"/>
          </a:ln>
          <a:effectLst/>
        </p:spPr>
      </p:cxnSp>
      <p:sp>
        <p:nvSpPr>
          <p:cNvPr id="8" name="テキスト ボックス 7"/>
          <p:cNvSpPr txBox="1"/>
          <p:nvPr/>
        </p:nvSpPr>
        <p:spPr>
          <a:xfrm>
            <a:off x="152399" y="3209925"/>
            <a:ext cx="2160415" cy="1077218"/>
          </a:xfrm>
          <a:prstGeom prst="rect">
            <a:avLst/>
          </a:prstGeom>
          <a:solidFill>
            <a:schemeClr val="bg1"/>
          </a:solidFill>
          <a:ln w="28575">
            <a:solidFill>
              <a:srgbClr val="0070C0"/>
            </a:solidFill>
          </a:ln>
        </p:spPr>
        <p:txBody>
          <a:bodyPr wrap="square" rtlCol="0">
            <a:spAutoFit/>
          </a:bodyPr>
          <a:lstStyle/>
          <a:p>
            <a:r>
              <a:rPr kumimoji="1" lang="en-US" altLang="ja-JP" sz="1600" b="1" dirty="0" smtClean="0">
                <a:solidFill>
                  <a:schemeClr val="accent6"/>
                </a:solidFill>
              </a:rPr>
              <a:t>Some providers do information exchange but the other one doesn’t do.</a:t>
            </a:r>
            <a:endParaRPr kumimoji="1" lang="ja-JP" altLang="en-US" sz="1600" b="1" dirty="0">
              <a:solidFill>
                <a:schemeClr val="accent6"/>
              </a:solidFill>
            </a:endParaRPr>
          </a:p>
        </p:txBody>
      </p:sp>
      <p:sp>
        <p:nvSpPr>
          <p:cNvPr id="11" name="テキスト ボックス 10"/>
          <p:cNvSpPr txBox="1"/>
          <p:nvPr/>
        </p:nvSpPr>
        <p:spPr>
          <a:xfrm>
            <a:off x="316085" y="5372099"/>
            <a:ext cx="2160415" cy="646331"/>
          </a:xfrm>
          <a:prstGeom prst="rect">
            <a:avLst/>
          </a:prstGeom>
          <a:solidFill>
            <a:schemeClr val="bg1"/>
          </a:solidFill>
          <a:ln w="28575">
            <a:solidFill>
              <a:srgbClr val="00B050"/>
            </a:solidFill>
          </a:ln>
        </p:spPr>
        <p:txBody>
          <a:bodyPr wrap="square" rtlCol="0">
            <a:spAutoFit/>
          </a:bodyPr>
          <a:lstStyle/>
          <a:p>
            <a:r>
              <a:rPr kumimoji="1" lang="en-US" altLang="ja-JP" sz="1800" b="1" dirty="0" smtClean="0">
                <a:solidFill>
                  <a:srgbClr val="00B050"/>
                </a:solidFill>
              </a:rPr>
              <a:t>No information exchange</a:t>
            </a:r>
            <a:endParaRPr kumimoji="1" lang="ja-JP" altLang="en-US" sz="1800" b="1" dirty="0">
              <a:solidFill>
                <a:srgbClr val="00B050"/>
              </a:solidFill>
            </a:endParaRPr>
          </a:p>
        </p:txBody>
      </p:sp>
      <p:cxnSp>
        <p:nvCxnSpPr>
          <p:cNvPr id="12" name="直線矢印コネクタ 11"/>
          <p:cNvCxnSpPr/>
          <p:nvPr/>
        </p:nvCxnSpPr>
        <p:spPr bwMode="auto">
          <a:xfrm>
            <a:off x="1828800" y="4287143"/>
            <a:ext cx="1905000" cy="589657"/>
          </a:xfrm>
          <a:prstGeom prst="straightConnector1">
            <a:avLst/>
          </a:prstGeom>
          <a:solidFill>
            <a:srgbClr val="00B8FF"/>
          </a:solidFill>
          <a:ln w="28575" cap="flat" cmpd="sng" algn="ctr">
            <a:solidFill>
              <a:srgbClr val="0070C0"/>
            </a:solidFill>
            <a:prstDash val="solid"/>
            <a:round/>
            <a:headEnd type="none" w="med" len="med"/>
            <a:tailEnd type="arrow"/>
          </a:ln>
          <a:effectLst/>
        </p:spPr>
      </p:cxnSp>
      <p:cxnSp>
        <p:nvCxnSpPr>
          <p:cNvPr id="16" name="直線矢印コネクタ 15"/>
          <p:cNvCxnSpPr/>
          <p:nvPr/>
        </p:nvCxnSpPr>
        <p:spPr bwMode="auto">
          <a:xfrm flipH="1">
            <a:off x="5410200" y="3429000"/>
            <a:ext cx="1828800" cy="1219200"/>
          </a:xfrm>
          <a:prstGeom prst="straightConnector1">
            <a:avLst/>
          </a:prstGeom>
          <a:solidFill>
            <a:srgbClr val="00B8FF"/>
          </a:solidFill>
          <a:ln w="28575" cap="flat" cmpd="sng" algn="ctr">
            <a:solidFill>
              <a:srgbClr val="FF0000"/>
            </a:solidFill>
            <a:prstDash val="solid"/>
            <a:round/>
            <a:headEnd type="none" w="med" len="med"/>
            <a:tailEnd type="arrow"/>
          </a:ln>
          <a:effectLst/>
        </p:spPr>
      </p:cxnSp>
      <p:sp>
        <p:nvSpPr>
          <p:cNvPr id="18" name="テキスト ボックス 17"/>
          <p:cNvSpPr txBox="1"/>
          <p:nvPr/>
        </p:nvSpPr>
        <p:spPr>
          <a:xfrm>
            <a:off x="7210425" y="2848689"/>
            <a:ext cx="2160415" cy="1200329"/>
          </a:xfrm>
          <a:prstGeom prst="rect">
            <a:avLst/>
          </a:prstGeom>
          <a:solidFill>
            <a:schemeClr val="bg1"/>
          </a:solidFill>
          <a:ln w="28575">
            <a:solidFill>
              <a:srgbClr val="FF0000"/>
            </a:solidFill>
          </a:ln>
        </p:spPr>
        <p:txBody>
          <a:bodyPr wrap="square" rtlCol="0">
            <a:spAutoFit/>
          </a:bodyPr>
          <a:lstStyle/>
          <a:p>
            <a:r>
              <a:rPr kumimoji="1" lang="en-US" altLang="ja-JP" sz="1800" b="1" dirty="0" smtClean="0">
                <a:solidFill>
                  <a:srgbClr val="FF0000"/>
                </a:solidFill>
              </a:rPr>
              <a:t>Information exchange is done among all the providers.</a:t>
            </a:r>
            <a:endParaRPr kumimoji="1" lang="ja-JP" altLang="en-US" sz="1800" b="1" dirty="0">
              <a:solidFill>
                <a:srgbClr val="FF0000"/>
              </a:solidFill>
            </a:endParaRPr>
          </a:p>
        </p:txBody>
      </p:sp>
    </p:spTree>
    <p:extLst>
      <p:ext uri="{BB962C8B-B14F-4D97-AF65-F5344CB8AC3E}">
        <p14:creationId xmlns:p14="http://schemas.microsoft.com/office/powerpoint/2010/main" val="29052207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We suggest TG1a amend the architecture </a:t>
            </a:r>
            <a:r>
              <a:rPr kumimoji="1" lang="en-US" altLang="ja-JP" dirty="0"/>
              <a:t>defined in IEEE </a:t>
            </a:r>
            <a:r>
              <a:rPr kumimoji="1" lang="en-US" altLang="ja-JP" dirty="0" smtClean="0"/>
              <a:t>802.19.1-2014 in order to realize the new coexistence use cases in our target frequency bands.</a:t>
            </a:r>
            <a:endParaRPr kumimoji="1" lang="ja-JP" altLang="en-US" dirty="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485270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step</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Discussion about architecture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1791370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8945</TotalTime>
  <Words>713</Words>
  <Application>Microsoft Office PowerPoint</Application>
  <PresentationFormat>ユーザー設定</PresentationFormat>
  <Paragraphs>84</Paragraphs>
  <Slides>10</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Office Theme</vt:lpstr>
      <vt:lpstr>Document</vt:lpstr>
      <vt:lpstr>Information exchange between independent IEEE 802.19.1 systems</vt:lpstr>
      <vt:lpstr>Abstract</vt:lpstr>
      <vt:lpstr>Background</vt:lpstr>
      <vt:lpstr>[Recap] System architecture defined in  IEEE 802.19.1-2014 [1]</vt:lpstr>
      <vt:lpstr>New coexistence use cases in the target frequency bands [2]</vt:lpstr>
      <vt:lpstr>Challenges for information exchange between independent IEEE 802.19.1 systems managed by different wireless internet providers </vt:lpstr>
      <vt:lpstr>Proof of the necessity for information exchange by simulation[3]</vt:lpstr>
      <vt:lpstr>Conclusion</vt:lpstr>
      <vt:lpstr>Next step</vt:lpstr>
      <vt:lpstr>Reference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SF</cp:lastModifiedBy>
  <cp:revision>213</cp:revision>
  <cp:lastPrinted>2014-11-08T20:15:38Z</cp:lastPrinted>
  <dcterms:created xsi:type="dcterms:W3CDTF">2014-10-30T17:06:39Z</dcterms:created>
  <dcterms:modified xsi:type="dcterms:W3CDTF">2015-11-11T13:53:11Z</dcterms:modified>
</cp:coreProperties>
</file>