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24" r:id="rId3"/>
    <p:sldId id="339" r:id="rId4"/>
    <p:sldId id="334" r:id="rId5"/>
    <p:sldId id="335" r:id="rId6"/>
    <p:sldId id="336" r:id="rId7"/>
    <p:sldId id="337" r:id="rId8"/>
    <p:sldId id="338" r:id="rId9"/>
    <p:sldId id="342" r:id="rId10"/>
    <p:sldId id="340" r:id="rId11"/>
    <p:sldId id="333" r:id="rId12"/>
    <p:sldId id="332"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0"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61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December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December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xx</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December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t>Discussion on possible architectures for information exchange between independent IEEE 802.19.1 systems</a:t>
            </a:r>
            <a:endParaRPr lang="en-GB" sz="28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2015-12-22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9435826"/>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47" name="Document" r:id="rId4" imgW="8236552" imgH="2541424" progId="Word.Document.8">
                  <p:embed/>
                </p:oleObj>
              </mc:Choice>
              <mc:Fallback>
                <p:oleObj name="Document" r:id="rId4" imgW="8236552" imgH="2541424"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Option X.</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Any </a:t>
            </a:r>
            <a:r>
              <a:rPr kumimoji="1" lang="en-US" altLang="ja-JP" dirty="0" smtClean="0"/>
              <a:t>more options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3953278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We have to identify </a:t>
            </a:r>
            <a:r>
              <a:rPr kumimoji="1" lang="en-US" altLang="ja-JP" dirty="0" smtClean="0"/>
              <a:t>appropriate </a:t>
            </a:r>
            <a:r>
              <a:rPr kumimoji="1" lang="en-US" altLang="ja-JP" dirty="0" smtClean="0"/>
              <a:t>architecture.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December 2015</a:t>
            </a:r>
            <a:endParaRPr lang="en-GB" dirty="0"/>
          </a:p>
        </p:txBody>
      </p:sp>
    </p:spTree>
    <p:extLst>
      <p:ext uri="{BB962C8B-B14F-4D97-AF65-F5344CB8AC3E}">
        <p14:creationId xmlns:p14="http://schemas.microsoft.com/office/powerpoint/2010/main" val="2179137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 </a:t>
            </a:r>
            <a:r>
              <a:rPr lang="en-US" altLang="ja-JP" dirty="0"/>
              <a:t>IEEE Standard Association, “IEEE </a:t>
            </a:r>
            <a:r>
              <a:rPr lang="en-US" altLang="ja-JP" dirty="0" err="1"/>
              <a:t>Std</a:t>
            </a:r>
            <a:r>
              <a:rPr lang="en-US" altLang="ja-JP" dirty="0"/>
              <a:t> 802.19.1-2014“, July </a:t>
            </a:r>
            <a:r>
              <a:rPr lang="en-US" altLang="ja-JP" dirty="0" smtClean="0"/>
              <a:t>2014</a:t>
            </a:r>
            <a:endParaRPr kumimoji="1" lang="en-US" altLang="ja-JP" dirty="0" smtClean="0"/>
          </a:p>
          <a:p>
            <a:pPr marL="0" indent="0">
              <a:buNone/>
            </a:pPr>
            <a:r>
              <a:rPr kumimoji="1" lang="en-US" altLang="ja-JP" dirty="0" smtClean="0"/>
              <a:t>[2] Sho Furuichi, et al, “IEEE 802.19-15/0032r0 </a:t>
            </a:r>
            <a:r>
              <a:rPr lang="en-US" altLang="ja-JP" dirty="0" smtClean="0"/>
              <a:t>The </a:t>
            </a:r>
            <a:r>
              <a:rPr lang="en-US" altLang="ja-JP" dirty="0"/>
              <a:t>new coexistence use cases for IEEE 802.19.1</a:t>
            </a:r>
            <a:r>
              <a:rPr kumimoji="1" lang="en-US" altLang="ja-JP" dirty="0" smtClean="0"/>
              <a:t>”, April 2015</a:t>
            </a:r>
          </a:p>
          <a:p>
            <a:pPr marL="0" indent="0">
              <a:buNone/>
            </a:pPr>
            <a:r>
              <a:rPr kumimoji="1" lang="en-US" altLang="ja-JP" dirty="0" smtClean="0"/>
              <a:t>[3] </a:t>
            </a:r>
            <a:r>
              <a:rPr kumimoji="1" lang="en-US" altLang="ja-JP" dirty="0"/>
              <a:t>Sho Furuichi, et al, </a:t>
            </a:r>
            <a:r>
              <a:rPr kumimoji="1" lang="en-US" altLang="ja-JP" dirty="0" smtClean="0"/>
              <a:t>“</a:t>
            </a:r>
            <a:r>
              <a:rPr kumimoji="1" lang="en-US" altLang="ja-JP" dirty="0"/>
              <a:t>IEEE </a:t>
            </a:r>
            <a:r>
              <a:rPr kumimoji="1" lang="en-US" altLang="ja-JP" dirty="0" smtClean="0"/>
              <a:t>802.19-15/0054r0</a:t>
            </a:r>
            <a:r>
              <a:rPr kumimoji="1" lang="en-US" altLang="ja-JP" dirty="0"/>
              <a:t>, </a:t>
            </a:r>
            <a:r>
              <a:rPr lang="en-US" altLang="ja-JP" dirty="0" smtClean="0"/>
              <a:t>Expected </a:t>
            </a:r>
            <a:r>
              <a:rPr lang="en-US" altLang="ja-JP" dirty="0"/>
              <a:t>Performance Improvement in the New Coexistence Scenario and Use Cases for IEEE </a:t>
            </a:r>
            <a:r>
              <a:rPr lang="en-US" altLang="ja-JP" dirty="0" smtClean="0"/>
              <a:t>802.19.1  – Simulation Result</a:t>
            </a:r>
            <a:r>
              <a:rPr lang="en-US" altLang="ja-JP" dirty="0"/>
              <a:t> – </a:t>
            </a:r>
            <a:r>
              <a:rPr kumimoji="1" lang="en-US" altLang="ja-JP" dirty="0" smtClean="0"/>
              <a:t>”, July 2015</a:t>
            </a:r>
            <a:endParaRPr kumimoji="1" lang="en-US" altLang="ja-JP"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December 2015</a:t>
            </a:r>
            <a:endParaRPr lang="en-GB" dirty="0"/>
          </a:p>
        </p:txBody>
      </p:sp>
    </p:spTree>
    <p:extLst>
      <p:ext uri="{BB962C8B-B14F-4D97-AF65-F5344CB8AC3E}">
        <p14:creationId xmlns:p14="http://schemas.microsoft.com/office/powerpoint/2010/main" val="3903770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shows possible architectures for information exchange between independent IEEE 802.19.1 </a:t>
            </a:r>
            <a:r>
              <a:rPr kumimoji="1" lang="en-US" altLang="ja-JP" dirty="0" smtClean="0"/>
              <a:t>systems.</a:t>
            </a:r>
          </a:p>
          <a:p>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December 2015</a:t>
            </a:r>
            <a:endParaRPr lang="en-GB"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a:t>
            </a:r>
            <a:r>
              <a:rPr kumimoji="1" lang="en-US" altLang="ja-JP" dirty="0"/>
              <a:t>[1]</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December 2015</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Tree>
    <p:extLst>
      <p:ext uri="{BB962C8B-B14F-4D97-AF65-F5344CB8AC3E}">
        <p14:creationId xmlns:p14="http://schemas.microsoft.com/office/powerpoint/2010/main" val="2990428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38200"/>
            <a:ext cx="8288868" cy="716277"/>
          </a:xfrm>
        </p:spPr>
        <p:txBody>
          <a:bodyPr/>
          <a:lstStyle/>
          <a:p>
            <a:r>
              <a:rPr kumimoji="1" lang="en-US" altLang="ja-JP" dirty="0" smtClean="0"/>
              <a:t>Option 1. Addition of interface between different CDISs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graphicFrame>
        <p:nvGraphicFramePr>
          <p:cNvPr id="7" name="コンテンツ プレースホルダー 6"/>
          <p:cNvGraphicFramePr>
            <a:graphicFrameLocks noGrp="1" noChangeAspect="1"/>
          </p:cNvGraphicFramePr>
          <p:nvPr>
            <p:ph idx="1"/>
            <p:extLst>
              <p:ext uri="{D42A27DB-BD31-4B8C-83A1-F6EECF244321}">
                <p14:modId xmlns:p14="http://schemas.microsoft.com/office/powerpoint/2010/main" val="3849429719"/>
              </p:ext>
            </p:extLst>
          </p:nvPr>
        </p:nvGraphicFramePr>
        <p:xfrm>
          <a:off x="2714625" y="2102802"/>
          <a:ext cx="4267200" cy="2850198"/>
        </p:xfrm>
        <a:graphic>
          <a:graphicData uri="http://schemas.openxmlformats.org/presentationml/2006/ole">
            <mc:AlternateContent xmlns:mc="http://schemas.openxmlformats.org/markup-compatibility/2006">
              <mc:Choice xmlns:v="urn:schemas-microsoft-com:vml" Requires="v">
                <p:oleObj spid="_x0000_s4107"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2714625" y="2102802"/>
                        <a:ext cx="4267200" cy="2850198"/>
                      </a:xfrm>
                      <a:prstGeom prst="rect">
                        <a:avLst/>
                      </a:prstGeom>
                    </p:spPr>
                  </p:pic>
                </p:oleObj>
              </mc:Fallback>
            </mc:AlternateContent>
          </a:graphicData>
        </a:graphic>
      </p:graphicFrame>
      <p:sp>
        <p:nvSpPr>
          <p:cNvPr id="8" name="角丸四角形 7"/>
          <p:cNvSpPr/>
          <p:nvPr/>
        </p:nvSpPr>
        <p:spPr bwMode="auto">
          <a:xfrm>
            <a:off x="2752725" y="2074227"/>
            <a:ext cx="1676400" cy="2667000"/>
          </a:xfrm>
          <a:prstGeom prst="roundRect">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角丸四角形 8"/>
          <p:cNvSpPr/>
          <p:nvPr/>
        </p:nvSpPr>
        <p:spPr bwMode="auto">
          <a:xfrm>
            <a:off x="5334000" y="2074227"/>
            <a:ext cx="1676400" cy="2667000"/>
          </a:xfrm>
          <a:prstGeom prst="roundRect">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テキスト ボックス 9"/>
          <p:cNvSpPr txBox="1"/>
          <p:nvPr/>
        </p:nvSpPr>
        <p:spPr>
          <a:xfrm>
            <a:off x="3072193" y="1704895"/>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1" name="テキスト ボックス 10"/>
          <p:cNvSpPr txBox="1"/>
          <p:nvPr/>
        </p:nvSpPr>
        <p:spPr>
          <a:xfrm>
            <a:off x="5653468" y="1704895"/>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2" name="コンテンツ プレースホルダー 2"/>
          <p:cNvSpPr txBox="1">
            <a:spLocks/>
          </p:cNvSpPr>
          <p:nvPr/>
        </p:nvSpPr>
        <p:spPr bwMode="auto">
          <a:xfrm>
            <a:off x="762000" y="4648200"/>
            <a:ext cx="8288868" cy="1905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kern="0" dirty="0" smtClean="0"/>
              <a:t>Pros</a:t>
            </a:r>
          </a:p>
          <a:p>
            <a:pPr lvl="1"/>
            <a:r>
              <a:rPr kumimoji="1" lang="en-US" altLang="ja-JP" dirty="0"/>
              <a:t>No changes to the existing procedures and </a:t>
            </a:r>
            <a:r>
              <a:rPr kumimoji="1" lang="en-US" altLang="ja-JP" dirty="0" smtClean="0"/>
              <a:t>algorithms, just only new additions for information exchange between two CDISs.</a:t>
            </a:r>
            <a:endParaRPr kumimoji="1" lang="en-US" altLang="ja-JP" kern="0" dirty="0" smtClean="0"/>
          </a:p>
          <a:p>
            <a:r>
              <a:rPr kumimoji="1" lang="en-US" altLang="ja-JP" kern="0" dirty="0" smtClean="0"/>
              <a:t>Cons</a:t>
            </a:r>
          </a:p>
          <a:p>
            <a:pPr lvl="1"/>
            <a:r>
              <a:rPr kumimoji="1" lang="en-US" altLang="ja-JP" kern="0" dirty="0" smtClean="0"/>
              <a:t>CDIS is </a:t>
            </a:r>
            <a:r>
              <a:rPr kumimoji="1" lang="en-US" altLang="ja-JP" kern="0" dirty="0" smtClean="0"/>
              <a:t>server </a:t>
            </a:r>
            <a:r>
              <a:rPr kumimoji="1" lang="en-US" altLang="ja-JP" kern="0" dirty="0" smtClean="0"/>
              <a:t>i.e. </a:t>
            </a:r>
            <a:r>
              <a:rPr kumimoji="1" lang="en-US" altLang="ja-JP" kern="0" dirty="0" smtClean="0"/>
              <a:t>“passive” </a:t>
            </a:r>
            <a:r>
              <a:rPr kumimoji="1" lang="en-US" altLang="ja-JP" kern="0" dirty="0" smtClean="0"/>
              <a:t>entity, and it cannot </a:t>
            </a:r>
            <a:r>
              <a:rPr kumimoji="1" lang="en-US" altLang="ja-JP" kern="0" dirty="0"/>
              <a:t>actively </a:t>
            </a:r>
            <a:r>
              <a:rPr kumimoji="1" lang="en-US" altLang="ja-JP" kern="0" dirty="0" smtClean="0"/>
              <a:t>trigger the information exchange with the other CDIS and vice versa.</a:t>
            </a:r>
            <a:endParaRPr kumimoji="1" lang="ja-JP" altLang="en-US" kern="0" dirty="0"/>
          </a:p>
        </p:txBody>
      </p:sp>
    </p:spTree>
    <p:extLst>
      <p:ext uri="{BB962C8B-B14F-4D97-AF65-F5344CB8AC3E}">
        <p14:creationId xmlns:p14="http://schemas.microsoft.com/office/powerpoint/2010/main" val="3364911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sz="3200" dirty="0" smtClean="0"/>
              <a:t>Option 2. Addition of new entity for realizing interface between different CDISs</a:t>
            </a:r>
            <a:endParaRPr kumimoji="1" lang="ja-JP" altLang="en-US" sz="3200" dirty="0"/>
          </a:p>
        </p:txBody>
      </p:sp>
      <p:sp>
        <p:nvSpPr>
          <p:cNvPr id="3" name="コンテンツ プレースホルダー 2"/>
          <p:cNvSpPr>
            <a:spLocks noGrp="1"/>
          </p:cNvSpPr>
          <p:nvPr>
            <p:ph idx="1"/>
          </p:nvPr>
        </p:nvSpPr>
        <p:spPr>
          <a:xfrm>
            <a:off x="731520" y="4572000"/>
            <a:ext cx="8288868" cy="2286000"/>
          </a:xfrm>
        </p:spPr>
        <p:txBody>
          <a:bodyPr/>
          <a:lstStyle/>
          <a:p>
            <a:r>
              <a:rPr kumimoji="1" lang="en-US" altLang="ja-JP" dirty="0" smtClean="0"/>
              <a:t>New entity</a:t>
            </a:r>
          </a:p>
          <a:p>
            <a:pPr lvl="1"/>
            <a:r>
              <a:rPr kumimoji="1" lang="en-US" altLang="ja-JP" dirty="0" smtClean="0"/>
              <a:t>It can be defined as “active” entity.</a:t>
            </a:r>
          </a:p>
          <a:p>
            <a:pPr lvl="1"/>
            <a:r>
              <a:rPr kumimoji="1" lang="en-US" altLang="ja-JP" dirty="0" smtClean="0"/>
              <a:t>It can trigger </a:t>
            </a:r>
            <a:r>
              <a:rPr kumimoji="1" lang="en-US" altLang="ja-JP" dirty="0"/>
              <a:t>the information exchange with the other CDIS </a:t>
            </a:r>
            <a:r>
              <a:rPr kumimoji="1" lang="en-US" altLang="ja-JP" dirty="0" smtClean="0"/>
              <a:t>via each new entity.</a:t>
            </a:r>
          </a:p>
          <a:p>
            <a:pPr lvl="2"/>
            <a:r>
              <a:rPr kumimoji="1" lang="en-US" altLang="ja-JP" dirty="0" smtClean="0"/>
              <a:t>In other words, it has decision making functionality for the information </a:t>
            </a:r>
            <a:r>
              <a:rPr kumimoji="1" lang="en-US" altLang="ja-JP" dirty="0"/>
              <a:t>exchange with the other </a:t>
            </a:r>
            <a:r>
              <a:rPr kumimoji="1" lang="en-US" altLang="ja-JP" dirty="0" smtClean="0"/>
              <a:t>CDIS.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graphicFrame>
        <p:nvGraphicFramePr>
          <p:cNvPr id="7" name="コンテンツ プレースホルダー 6"/>
          <p:cNvGraphicFramePr>
            <a:graphicFrameLocks noChangeAspect="1"/>
          </p:cNvGraphicFramePr>
          <p:nvPr>
            <p:extLst>
              <p:ext uri="{D42A27DB-BD31-4B8C-83A1-F6EECF244321}">
                <p14:modId xmlns:p14="http://schemas.microsoft.com/office/powerpoint/2010/main" val="2081409024"/>
              </p:ext>
            </p:extLst>
          </p:nvPr>
        </p:nvGraphicFramePr>
        <p:xfrm>
          <a:off x="1447800" y="1852695"/>
          <a:ext cx="7038975" cy="4700505"/>
        </p:xfrm>
        <a:graphic>
          <a:graphicData uri="http://schemas.openxmlformats.org/presentationml/2006/ole">
            <mc:AlternateContent xmlns:mc="http://schemas.openxmlformats.org/markup-compatibility/2006">
              <mc:Choice xmlns:v="urn:schemas-microsoft-com:vml" Requires="v">
                <p:oleObj spid="_x0000_s5131"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447800" y="1852695"/>
                        <a:ext cx="7038975" cy="4700505"/>
                      </a:xfrm>
                      <a:prstGeom prst="rect">
                        <a:avLst/>
                      </a:prstGeom>
                    </p:spPr>
                  </p:pic>
                </p:oleObj>
              </mc:Fallback>
            </mc:AlternateContent>
          </a:graphicData>
        </a:graphic>
      </p:graphicFrame>
      <p:sp>
        <p:nvSpPr>
          <p:cNvPr id="10" name="テキスト ボックス 9"/>
          <p:cNvSpPr txBox="1"/>
          <p:nvPr/>
        </p:nvSpPr>
        <p:spPr>
          <a:xfrm>
            <a:off x="3072192" y="3433925"/>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1" name="テキスト ボックス 10"/>
          <p:cNvSpPr txBox="1"/>
          <p:nvPr/>
        </p:nvSpPr>
        <p:spPr>
          <a:xfrm>
            <a:off x="5867400" y="3433925"/>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2" name="角丸四角形 11"/>
          <p:cNvSpPr/>
          <p:nvPr/>
        </p:nvSpPr>
        <p:spPr bwMode="auto">
          <a:xfrm>
            <a:off x="1676400" y="198120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角丸四角形 12"/>
          <p:cNvSpPr/>
          <p:nvPr/>
        </p:nvSpPr>
        <p:spPr bwMode="auto">
          <a:xfrm>
            <a:off x="5457063" y="197167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444591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sz="3200" dirty="0" smtClean="0"/>
              <a:t>Option 2. Addition of new entity for realizing interface between different CDISs (Cont’d)</a:t>
            </a:r>
            <a:endParaRPr kumimoji="1" lang="ja-JP" altLang="en-US" sz="3200" dirty="0"/>
          </a:p>
        </p:txBody>
      </p:sp>
      <p:sp>
        <p:nvSpPr>
          <p:cNvPr id="3" name="コンテンツ プレースホルダー 2"/>
          <p:cNvSpPr>
            <a:spLocks noGrp="1"/>
          </p:cNvSpPr>
          <p:nvPr>
            <p:ph idx="1"/>
          </p:nvPr>
        </p:nvSpPr>
        <p:spPr>
          <a:xfrm>
            <a:off x="778932" y="4419600"/>
            <a:ext cx="8593668" cy="2286000"/>
          </a:xfrm>
        </p:spPr>
        <p:txBody>
          <a:bodyPr/>
          <a:lstStyle/>
          <a:p>
            <a:r>
              <a:rPr kumimoji="1" lang="en-US" altLang="ja-JP" dirty="0" smtClean="0"/>
              <a:t>Pros</a:t>
            </a:r>
          </a:p>
          <a:p>
            <a:pPr lvl="1"/>
            <a:r>
              <a:rPr kumimoji="1" lang="en-US" altLang="ja-JP" dirty="0" smtClean="0"/>
              <a:t>CDIS can have this new entity and realize the interface with the other CDIS.</a:t>
            </a:r>
          </a:p>
          <a:p>
            <a:r>
              <a:rPr kumimoji="1" lang="en-US" altLang="ja-JP" dirty="0" smtClean="0"/>
              <a:t>Cons</a:t>
            </a:r>
          </a:p>
          <a:p>
            <a:pPr lvl="1"/>
            <a:r>
              <a:rPr kumimoji="1" lang="en-US" altLang="ja-JP" dirty="0" smtClean="0"/>
              <a:t>It cannot make decision itself with considering the decision made by CM within the same system. It might additionally need the interface with CM within the same system. (Need red dashed-line in the figure !)</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graphicFrame>
        <p:nvGraphicFramePr>
          <p:cNvPr id="7" name="コンテンツ プレースホルダー 6"/>
          <p:cNvGraphicFramePr>
            <a:graphicFrameLocks noChangeAspect="1"/>
          </p:cNvGraphicFramePr>
          <p:nvPr>
            <p:extLst>
              <p:ext uri="{D42A27DB-BD31-4B8C-83A1-F6EECF244321}">
                <p14:modId xmlns:p14="http://schemas.microsoft.com/office/powerpoint/2010/main" val="3959115303"/>
              </p:ext>
            </p:extLst>
          </p:nvPr>
        </p:nvGraphicFramePr>
        <p:xfrm>
          <a:off x="1447800" y="1852695"/>
          <a:ext cx="7038975" cy="4700505"/>
        </p:xfrm>
        <a:graphic>
          <a:graphicData uri="http://schemas.openxmlformats.org/presentationml/2006/ole">
            <mc:AlternateContent xmlns:mc="http://schemas.openxmlformats.org/markup-compatibility/2006">
              <mc:Choice xmlns:v="urn:schemas-microsoft-com:vml" Requires="v">
                <p:oleObj spid="_x0000_s6155"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447800" y="1852695"/>
                        <a:ext cx="7038975" cy="4700505"/>
                      </a:xfrm>
                      <a:prstGeom prst="rect">
                        <a:avLst/>
                      </a:prstGeom>
                    </p:spPr>
                  </p:pic>
                </p:oleObj>
              </mc:Fallback>
            </mc:AlternateContent>
          </a:graphicData>
        </a:graphic>
      </p:graphicFrame>
      <p:sp>
        <p:nvSpPr>
          <p:cNvPr id="10" name="テキスト ボックス 9"/>
          <p:cNvSpPr txBox="1"/>
          <p:nvPr/>
        </p:nvSpPr>
        <p:spPr>
          <a:xfrm>
            <a:off x="3352800" y="3611848"/>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1" name="テキスト ボックス 10"/>
          <p:cNvSpPr txBox="1"/>
          <p:nvPr/>
        </p:nvSpPr>
        <p:spPr>
          <a:xfrm>
            <a:off x="5562600" y="3611848"/>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2" name="角丸四角形 11"/>
          <p:cNvSpPr/>
          <p:nvPr/>
        </p:nvSpPr>
        <p:spPr bwMode="auto">
          <a:xfrm>
            <a:off x="1676400" y="198120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角丸四角形 12"/>
          <p:cNvSpPr/>
          <p:nvPr/>
        </p:nvSpPr>
        <p:spPr bwMode="auto">
          <a:xfrm>
            <a:off x="5457063" y="197167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9" name="直線コネクタ 8"/>
          <p:cNvCxnSpPr/>
          <p:nvPr/>
        </p:nvCxnSpPr>
        <p:spPr bwMode="auto">
          <a:xfrm flipH="1">
            <a:off x="2895600" y="2819400"/>
            <a:ext cx="1143000" cy="1219200"/>
          </a:xfrm>
          <a:prstGeom prst="line">
            <a:avLst/>
          </a:prstGeom>
          <a:solidFill>
            <a:srgbClr val="00B8FF"/>
          </a:solidFill>
          <a:ln w="9525" cap="flat" cmpd="sng" algn="ctr">
            <a:solidFill>
              <a:srgbClr val="FF0000"/>
            </a:solidFill>
            <a:prstDash val="lgDash"/>
            <a:round/>
            <a:headEnd type="none" w="med" len="med"/>
            <a:tailEnd type="none" w="med" len="med"/>
          </a:ln>
          <a:effectLst/>
        </p:spPr>
      </p:cxnSp>
      <p:cxnSp>
        <p:nvCxnSpPr>
          <p:cNvPr id="15" name="直線コネクタ 14"/>
          <p:cNvCxnSpPr/>
          <p:nvPr/>
        </p:nvCxnSpPr>
        <p:spPr bwMode="auto">
          <a:xfrm>
            <a:off x="5943600" y="2819400"/>
            <a:ext cx="1219200" cy="1219200"/>
          </a:xfrm>
          <a:prstGeom prst="line">
            <a:avLst/>
          </a:prstGeom>
          <a:solidFill>
            <a:srgbClr val="00B8FF"/>
          </a:solidFill>
          <a:ln w="9525" cap="flat" cmpd="sng" algn="ctr">
            <a:solidFill>
              <a:srgbClr val="FF0000"/>
            </a:solidFill>
            <a:prstDash val="lgDash"/>
            <a:round/>
            <a:headEnd type="none" w="med" len="med"/>
            <a:tailEnd type="none" w="med" len="med"/>
          </a:ln>
          <a:effectLst/>
        </p:spPr>
      </p:cxnSp>
    </p:spTree>
    <p:extLst>
      <p:ext uri="{BB962C8B-B14F-4D97-AF65-F5344CB8AC3E}">
        <p14:creationId xmlns:p14="http://schemas.microsoft.com/office/powerpoint/2010/main" val="276942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Option 3. Use the interface B2</a:t>
            </a:r>
            <a:endParaRPr kumimoji="1" lang="ja-JP" altLang="en-US" dirty="0"/>
          </a:p>
        </p:txBody>
      </p:sp>
      <p:sp>
        <p:nvSpPr>
          <p:cNvPr id="3" name="コンテンツ プレースホルダー 2"/>
          <p:cNvSpPr>
            <a:spLocks noGrp="1"/>
          </p:cNvSpPr>
          <p:nvPr>
            <p:ph idx="1"/>
          </p:nvPr>
        </p:nvSpPr>
        <p:spPr>
          <a:xfrm>
            <a:off x="838200" y="3962400"/>
            <a:ext cx="8288868" cy="2286000"/>
          </a:xfrm>
        </p:spPr>
        <p:txBody>
          <a:bodyPr/>
          <a:lstStyle/>
          <a:p>
            <a:r>
              <a:rPr kumimoji="1" lang="en-US" altLang="ja-JP" sz="2000" dirty="0" smtClean="0"/>
              <a:t>Pros</a:t>
            </a:r>
          </a:p>
          <a:p>
            <a:pPr lvl="1"/>
            <a:r>
              <a:rPr kumimoji="1" lang="en-US" altLang="ja-JP" sz="1800" dirty="0" smtClean="0"/>
              <a:t>Existing interface can be reused.</a:t>
            </a:r>
          </a:p>
          <a:p>
            <a:endParaRPr kumimoji="1" lang="en-US" altLang="ja-JP" sz="2000" dirty="0" smtClean="0"/>
          </a:p>
          <a:p>
            <a:r>
              <a:rPr kumimoji="1" lang="en-US" altLang="ja-JP" sz="2000" dirty="0" smtClean="0"/>
              <a:t>Cons</a:t>
            </a:r>
          </a:p>
          <a:p>
            <a:pPr lvl="1"/>
            <a:r>
              <a:rPr kumimoji="1" lang="en-US" altLang="ja-JP" sz="1800" dirty="0" smtClean="0"/>
              <a:t>All the parameters defined in this interface are exchanged. </a:t>
            </a:r>
            <a:endParaRPr kumimoji="1" lang="en-US" altLang="ja-JP" sz="1800" dirty="0"/>
          </a:p>
          <a:p>
            <a:pPr lvl="1"/>
            <a:r>
              <a:rPr kumimoji="1" lang="en-US" altLang="ja-JP" sz="1800" dirty="0" smtClean="0"/>
              <a:t>There needs a lot of changes for interface B2. In that case, </a:t>
            </a:r>
            <a:r>
              <a:rPr kumimoji="1" lang="en-US" altLang="ja-JP" sz="1800" dirty="0" smtClean="0"/>
              <a:t>there </a:t>
            </a:r>
            <a:r>
              <a:rPr kumimoji="1" lang="en-US" altLang="ja-JP" sz="1800" dirty="0" smtClean="0"/>
              <a:t>will be large impact on </a:t>
            </a:r>
            <a:r>
              <a:rPr kumimoji="1" lang="en-US" altLang="ja-JP" sz="1800" dirty="0" smtClean="0"/>
              <a:t>the </a:t>
            </a:r>
            <a:r>
              <a:rPr kumimoji="1" lang="en-US" altLang="ja-JP" sz="1800" dirty="0" smtClean="0"/>
              <a:t>existing IEEE 802.19.1 </a:t>
            </a:r>
            <a:r>
              <a:rPr kumimoji="1" lang="en-US" altLang="ja-JP" sz="1800" dirty="0" smtClean="0"/>
              <a:t>standard.  At </a:t>
            </a:r>
            <a:r>
              <a:rPr kumimoji="1" lang="en-US" altLang="ja-JP" sz="1800" dirty="0" smtClean="0"/>
              <a:t>least, we should protect the existing procedures and algorithms </a:t>
            </a:r>
            <a:r>
              <a:rPr kumimoji="1" lang="en-US" altLang="ja-JP" sz="1800" dirty="0" smtClean="0"/>
              <a:t>in order to </a:t>
            </a:r>
            <a:r>
              <a:rPr kumimoji="1" lang="en-US" altLang="ja-JP" sz="1800" dirty="0" smtClean="0"/>
              <a:t>compensate the inter-operability with the amendment.</a:t>
            </a:r>
            <a:endParaRPr kumimoji="1" lang="ja-JP" altLang="en-US" sz="1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graphicFrame>
        <p:nvGraphicFramePr>
          <p:cNvPr id="7" name="コンテンツ プレースホルダー 6"/>
          <p:cNvGraphicFramePr>
            <a:graphicFrameLocks noChangeAspect="1"/>
          </p:cNvGraphicFramePr>
          <p:nvPr>
            <p:extLst>
              <p:ext uri="{D42A27DB-BD31-4B8C-83A1-F6EECF244321}">
                <p14:modId xmlns:p14="http://schemas.microsoft.com/office/powerpoint/2010/main" val="2306120753"/>
              </p:ext>
            </p:extLst>
          </p:nvPr>
        </p:nvGraphicFramePr>
        <p:xfrm>
          <a:off x="2705100" y="1693307"/>
          <a:ext cx="4267200" cy="2850198"/>
        </p:xfrm>
        <a:graphic>
          <a:graphicData uri="http://schemas.openxmlformats.org/presentationml/2006/ole">
            <mc:AlternateContent xmlns:mc="http://schemas.openxmlformats.org/markup-compatibility/2006">
              <mc:Choice xmlns:v="urn:schemas-microsoft-com:vml" Requires="v">
                <p:oleObj spid="_x0000_s7179"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2705100" y="1693307"/>
                        <a:ext cx="4267200" cy="2850198"/>
                      </a:xfrm>
                      <a:prstGeom prst="rect">
                        <a:avLst/>
                      </a:prstGeom>
                    </p:spPr>
                  </p:pic>
                </p:oleObj>
              </mc:Fallback>
            </mc:AlternateContent>
          </a:graphicData>
        </a:graphic>
      </p:graphicFrame>
      <p:sp>
        <p:nvSpPr>
          <p:cNvPr id="8" name="角丸四角形 7"/>
          <p:cNvSpPr/>
          <p:nvPr/>
        </p:nvSpPr>
        <p:spPr bwMode="auto">
          <a:xfrm>
            <a:off x="2743200" y="1664732"/>
            <a:ext cx="1676400" cy="2667000"/>
          </a:xfrm>
          <a:prstGeom prst="roundRect">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角丸四角形 8"/>
          <p:cNvSpPr/>
          <p:nvPr/>
        </p:nvSpPr>
        <p:spPr bwMode="auto">
          <a:xfrm>
            <a:off x="5324475" y="1664732"/>
            <a:ext cx="1676400" cy="2667000"/>
          </a:xfrm>
          <a:prstGeom prst="roundRect">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テキスト ボックス 9"/>
          <p:cNvSpPr txBox="1"/>
          <p:nvPr/>
        </p:nvSpPr>
        <p:spPr>
          <a:xfrm>
            <a:off x="3062668" y="1295400"/>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1" name="テキスト ボックス 10"/>
          <p:cNvSpPr txBox="1"/>
          <p:nvPr/>
        </p:nvSpPr>
        <p:spPr>
          <a:xfrm>
            <a:off x="5643943" y="1295400"/>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Tree>
    <p:extLst>
      <p:ext uri="{BB962C8B-B14F-4D97-AF65-F5344CB8AC3E}">
        <p14:creationId xmlns:p14="http://schemas.microsoft.com/office/powerpoint/2010/main" val="421376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Option 4. Addition of new entity for realizing interface between different CMs in the different systems.</a:t>
            </a:r>
            <a:endParaRPr kumimoji="1" lang="ja-JP" altLang="en-US" sz="2800" dirty="0"/>
          </a:p>
        </p:txBody>
      </p:sp>
      <p:sp>
        <p:nvSpPr>
          <p:cNvPr id="3" name="コンテンツ プレースホルダー 2"/>
          <p:cNvSpPr>
            <a:spLocks noGrp="1"/>
          </p:cNvSpPr>
          <p:nvPr>
            <p:ph idx="1"/>
          </p:nvPr>
        </p:nvSpPr>
        <p:spPr>
          <a:xfrm>
            <a:off x="731520" y="4267200"/>
            <a:ext cx="8288868" cy="2590800"/>
          </a:xfrm>
        </p:spPr>
        <p:txBody>
          <a:bodyPr/>
          <a:lstStyle/>
          <a:p>
            <a:r>
              <a:rPr kumimoji="1" lang="en-US" altLang="ja-JP" dirty="0"/>
              <a:t>New entity</a:t>
            </a:r>
          </a:p>
          <a:p>
            <a:pPr lvl="1"/>
            <a:r>
              <a:rPr kumimoji="1" lang="en-US" altLang="ja-JP" dirty="0" smtClean="0"/>
              <a:t>It can be defined as “</a:t>
            </a:r>
            <a:r>
              <a:rPr kumimoji="1" lang="en-US" altLang="ja-JP" dirty="0" smtClean="0"/>
              <a:t>enabler for </a:t>
            </a:r>
            <a:r>
              <a:rPr kumimoji="1" lang="en-US" altLang="ja-JP" dirty="0"/>
              <a:t>inter-system coordination ”, </a:t>
            </a:r>
            <a:r>
              <a:rPr kumimoji="1" lang="en-US" altLang="ja-JP" dirty="0" smtClean="0"/>
              <a:t>not “decision maker”, because CM is already acting as “decision maker”.</a:t>
            </a:r>
          </a:p>
          <a:p>
            <a:pPr lvl="1"/>
            <a:r>
              <a:rPr kumimoji="1" lang="en-US" altLang="ja-JP" dirty="0" smtClean="0"/>
              <a:t>In the interface between different CMs in the different systems via new entities, we can use similar procedures and algorithms as defined in interface B2.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graphicFrame>
        <p:nvGraphicFramePr>
          <p:cNvPr id="11" name="コンテンツ プレースホルダー 6"/>
          <p:cNvGraphicFramePr>
            <a:graphicFrameLocks noChangeAspect="1"/>
          </p:cNvGraphicFramePr>
          <p:nvPr>
            <p:extLst>
              <p:ext uri="{D42A27DB-BD31-4B8C-83A1-F6EECF244321}">
                <p14:modId xmlns:p14="http://schemas.microsoft.com/office/powerpoint/2010/main" val="875771562"/>
              </p:ext>
            </p:extLst>
          </p:nvPr>
        </p:nvGraphicFramePr>
        <p:xfrm>
          <a:off x="1343025" y="1524000"/>
          <a:ext cx="7038975" cy="4700505"/>
        </p:xfrm>
        <a:graphic>
          <a:graphicData uri="http://schemas.openxmlformats.org/presentationml/2006/ole">
            <mc:AlternateContent xmlns:mc="http://schemas.openxmlformats.org/markup-compatibility/2006">
              <mc:Choice xmlns:v="urn:schemas-microsoft-com:vml" Requires="v">
                <p:oleObj spid="_x0000_s8201"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343025" y="1524000"/>
                        <a:ext cx="7038975" cy="4700505"/>
                      </a:xfrm>
                      <a:prstGeom prst="rect">
                        <a:avLst/>
                      </a:prstGeom>
                    </p:spPr>
                  </p:pic>
                </p:oleObj>
              </mc:Fallback>
            </mc:AlternateContent>
          </a:graphicData>
        </a:graphic>
      </p:graphicFrame>
      <p:sp>
        <p:nvSpPr>
          <p:cNvPr id="12" name="テキスト ボックス 11"/>
          <p:cNvSpPr txBox="1"/>
          <p:nvPr/>
        </p:nvSpPr>
        <p:spPr>
          <a:xfrm>
            <a:off x="2967417" y="2725139"/>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3" name="テキスト ボックス 12"/>
          <p:cNvSpPr txBox="1"/>
          <p:nvPr/>
        </p:nvSpPr>
        <p:spPr>
          <a:xfrm>
            <a:off x="5724525" y="2705100"/>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4" name="角丸四角形 13"/>
          <p:cNvSpPr/>
          <p:nvPr/>
        </p:nvSpPr>
        <p:spPr bwMode="auto">
          <a:xfrm>
            <a:off x="1571625" y="166203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角丸四角形 14"/>
          <p:cNvSpPr/>
          <p:nvPr/>
        </p:nvSpPr>
        <p:spPr bwMode="auto">
          <a:xfrm>
            <a:off x="5352288" y="165250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6963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731523"/>
            <a:ext cx="8564880" cy="716277"/>
          </a:xfrm>
        </p:spPr>
        <p:txBody>
          <a:bodyPr/>
          <a:lstStyle/>
          <a:p>
            <a:r>
              <a:rPr kumimoji="1" lang="en-US" altLang="ja-JP" sz="2800" dirty="0" smtClean="0"/>
              <a:t>Option 4. Addition of new entity for realizing interface between different CMs in the different systems. (Cont’d)</a:t>
            </a:r>
            <a:endParaRPr kumimoji="1" lang="ja-JP" altLang="en-US" sz="2800" dirty="0"/>
          </a:p>
        </p:txBody>
      </p:sp>
      <p:sp>
        <p:nvSpPr>
          <p:cNvPr id="3" name="コンテンツ プレースホルダー 2"/>
          <p:cNvSpPr>
            <a:spLocks noGrp="1"/>
          </p:cNvSpPr>
          <p:nvPr>
            <p:ph idx="1"/>
          </p:nvPr>
        </p:nvSpPr>
        <p:spPr>
          <a:xfrm>
            <a:off x="731520" y="4267200"/>
            <a:ext cx="8288868" cy="2590800"/>
          </a:xfrm>
        </p:spPr>
        <p:txBody>
          <a:bodyPr/>
          <a:lstStyle/>
          <a:p>
            <a:r>
              <a:rPr kumimoji="1" lang="en-US" altLang="ja-JP" dirty="0" smtClean="0"/>
              <a:t>Pros</a:t>
            </a:r>
          </a:p>
          <a:p>
            <a:pPr lvl="1"/>
            <a:r>
              <a:rPr kumimoji="1" lang="en-US" altLang="ja-JP" dirty="0" smtClean="0"/>
              <a:t>No changes to the existing procedures and algorithms</a:t>
            </a:r>
          </a:p>
          <a:p>
            <a:pPr lvl="1"/>
            <a:endParaRPr kumimoji="1" lang="en-US" altLang="ja-JP" dirty="0" smtClean="0"/>
          </a:p>
          <a:p>
            <a:r>
              <a:rPr kumimoji="1" lang="en-US" altLang="ja-JP" dirty="0" smtClean="0"/>
              <a:t>Cons</a:t>
            </a:r>
          </a:p>
          <a:p>
            <a:pPr lvl="1"/>
            <a:r>
              <a:rPr kumimoji="1" lang="en-US" altLang="ja-JP" dirty="0" smtClean="0"/>
              <a:t>We have to define the interface between CM and new entity and between new entities.</a:t>
            </a:r>
          </a:p>
          <a:p>
            <a:pPr lvl="1"/>
            <a:r>
              <a:rPr kumimoji="1" lang="en-US" altLang="ja-JP" dirty="0" smtClean="0"/>
              <a:t>Some decision making functionality should be added in the CM.</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graphicFrame>
        <p:nvGraphicFramePr>
          <p:cNvPr id="11" name="コンテンツ プレースホルダー 6"/>
          <p:cNvGraphicFramePr>
            <a:graphicFrameLocks noChangeAspect="1"/>
          </p:cNvGraphicFramePr>
          <p:nvPr>
            <p:extLst>
              <p:ext uri="{D42A27DB-BD31-4B8C-83A1-F6EECF244321}">
                <p14:modId xmlns:p14="http://schemas.microsoft.com/office/powerpoint/2010/main" val="2495674419"/>
              </p:ext>
            </p:extLst>
          </p:nvPr>
        </p:nvGraphicFramePr>
        <p:xfrm>
          <a:off x="1343025" y="1524000"/>
          <a:ext cx="7038975" cy="4700505"/>
        </p:xfrm>
        <a:graphic>
          <a:graphicData uri="http://schemas.openxmlformats.org/presentationml/2006/ole">
            <mc:AlternateContent xmlns:mc="http://schemas.openxmlformats.org/markup-compatibility/2006">
              <mc:Choice xmlns:v="urn:schemas-microsoft-com:vml" Requires="v">
                <p:oleObj spid="_x0000_s9224"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343025" y="1524000"/>
                        <a:ext cx="7038975" cy="4700505"/>
                      </a:xfrm>
                      <a:prstGeom prst="rect">
                        <a:avLst/>
                      </a:prstGeom>
                    </p:spPr>
                  </p:pic>
                </p:oleObj>
              </mc:Fallback>
            </mc:AlternateContent>
          </a:graphicData>
        </a:graphic>
      </p:graphicFrame>
      <p:sp>
        <p:nvSpPr>
          <p:cNvPr id="12" name="テキスト ボックス 11"/>
          <p:cNvSpPr txBox="1"/>
          <p:nvPr/>
        </p:nvSpPr>
        <p:spPr>
          <a:xfrm>
            <a:off x="2967417" y="2725139"/>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3" name="テキスト ボックス 12"/>
          <p:cNvSpPr txBox="1"/>
          <p:nvPr/>
        </p:nvSpPr>
        <p:spPr>
          <a:xfrm>
            <a:off x="5724525" y="2705100"/>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4" name="角丸四角形 13"/>
          <p:cNvSpPr/>
          <p:nvPr/>
        </p:nvSpPr>
        <p:spPr bwMode="auto">
          <a:xfrm>
            <a:off x="1571625" y="166203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角丸四角形 14"/>
          <p:cNvSpPr/>
          <p:nvPr/>
        </p:nvSpPr>
        <p:spPr bwMode="auto">
          <a:xfrm>
            <a:off x="5352288" y="165250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5340039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9114</TotalTime>
  <Words>814</Words>
  <Application>Microsoft Office PowerPoint</Application>
  <PresentationFormat>Custom</PresentationFormat>
  <Paragraphs>103</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Office Theme</vt:lpstr>
      <vt:lpstr>Document</vt:lpstr>
      <vt:lpstr>Visio</vt:lpstr>
      <vt:lpstr>Discussion on possible architectures for information exchange between independent IEEE 802.19.1 systems</vt:lpstr>
      <vt:lpstr>Abstract</vt:lpstr>
      <vt:lpstr>[Recap] System architecture defined in  IEEE 802.19.1-2014 [1]</vt:lpstr>
      <vt:lpstr>Option 1. Addition of interface between different CDISs</vt:lpstr>
      <vt:lpstr>Option 2. Addition of new entity for realizing interface between different CDISs</vt:lpstr>
      <vt:lpstr>Option 2. Addition of new entity for realizing interface between different CDISs (Cont’d)</vt:lpstr>
      <vt:lpstr>Option 3. Use the interface B2</vt:lpstr>
      <vt:lpstr>Option 4. Addition of new entity for realizing interface between different CMs in the different systems.</vt:lpstr>
      <vt:lpstr>Option 4. Addition of new entity for realizing interface between different CMs in the different systems. (Cont’d)</vt:lpstr>
      <vt:lpstr>Option X.</vt:lpstr>
      <vt:lpstr>Next step</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cp:lastModifiedBy>
  <cp:revision>225</cp:revision>
  <cp:lastPrinted>2014-11-08T20:15:38Z</cp:lastPrinted>
  <dcterms:created xsi:type="dcterms:W3CDTF">2014-10-30T17:06:39Z</dcterms:created>
  <dcterms:modified xsi:type="dcterms:W3CDTF">2015-12-22T01:55:44Z</dcterms:modified>
</cp:coreProperties>
</file>