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0" r:id="rId3"/>
    <p:sldId id="273" r:id="rId4"/>
    <p:sldId id="276" r:id="rId5"/>
    <p:sldId id="277" r:id="rId6"/>
    <p:sldId id="278" r:id="rId7"/>
    <p:sldId id="285" r:id="rId8"/>
    <p:sldId id="281" r:id="rId9"/>
    <p:sldId id="279" r:id="rId10"/>
    <p:sldId id="287" r:id="rId11"/>
    <p:sldId id="302" r:id="rId12"/>
    <p:sldId id="282" r:id="rId13"/>
    <p:sldId id="298" r:id="rId14"/>
    <p:sldId id="288" r:id="rId15"/>
    <p:sldId id="299" r:id="rId16"/>
    <p:sldId id="283" r:id="rId17"/>
    <p:sldId id="292" r:id="rId18"/>
    <p:sldId id="289" r:id="rId19"/>
    <p:sldId id="290" r:id="rId20"/>
    <p:sldId id="294" r:id="rId21"/>
    <p:sldId id="295" r:id="rId22"/>
    <p:sldId id="296" r:id="rId23"/>
    <p:sldId id="297" r:id="rId24"/>
    <p:sldId id="300" r:id="rId25"/>
    <p:sldId id="303" r:id="rId2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100" d="100"/>
          <a:sy n="100" d="100"/>
        </p:scale>
        <p:origin x="-1332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802.19-16/0008r0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802.19-16/0008r0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81172" y="363379"/>
            <a:ext cx="31643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802.19-16/0008r1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Jan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Proposed feedback from IEEE 802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on 3GPP LAA CRs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18 Jan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</a:t>
            </a:r>
            <a:r>
              <a:rPr lang="en-AU" dirty="0"/>
              <a:t>LAA should be modified to </a:t>
            </a:r>
            <a:r>
              <a:rPr lang="en-AU" dirty="0" smtClean="0"/>
              <a:t>align it better with 802.11 EDCA for </a:t>
            </a:r>
            <a:r>
              <a:rPr lang="en-AU" dirty="0" err="1"/>
              <a:t>N</a:t>
            </a:r>
            <a:r>
              <a:rPr lang="en-AU" baseline="-25000" dirty="0" err="1"/>
              <a:t>init</a:t>
            </a:r>
            <a:r>
              <a:rPr lang="en-AU" dirty="0"/>
              <a:t> = 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</a:t>
            </a:r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Suppose </a:t>
            </a:r>
            <a:r>
              <a:rPr lang="en-AU" dirty="0" err="1" smtClean="0"/>
              <a:t>N</a:t>
            </a:r>
            <a:r>
              <a:rPr lang="en-AU" baseline="-25000" dirty="0" err="1" smtClean="0"/>
              <a:t>init</a:t>
            </a:r>
            <a:r>
              <a:rPr lang="en-AU" dirty="0" smtClean="0"/>
              <a:t> = 0 for a particular access LAA attempt, and CW is randomly chosen to be 0 in 802.11</a:t>
            </a:r>
          </a:p>
          <a:p>
            <a:pPr lvl="1"/>
            <a:r>
              <a:rPr lang="en-AU" dirty="0" smtClean="0"/>
              <a:t>In 802.11 EDCA, the channel will be accessed after SIFS + 3 slots (or 43us) for normal priority traffic</a:t>
            </a:r>
          </a:p>
          <a:p>
            <a:pPr lvl="1"/>
            <a:r>
              <a:rPr lang="en-AU" dirty="0" smtClean="0"/>
              <a:t>In LAA, the channel will be accessed after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f</a:t>
            </a:r>
            <a:r>
              <a:rPr lang="en-AU" dirty="0" smtClean="0"/>
              <a:t> + (</a:t>
            </a:r>
            <a:r>
              <a:rPr lang="en-AU" dirty="0" err="1" smtClean="0"/>
              <a:t>m</a:t>
            </a:r>
            <a:r>
              <a:rPr lang="en-AU" baseline="-25000" dirty="0" err="1" smtClean="0"/>
              <a:t>p</a:t>
            </a:r>
            <a:r>
              <a:rPr lang="en-AU" dirty="0" smtClean="0"/>
              <a:t> + 1) x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sl</a:t>
            </a:r>
            <a:r>
              <a:rPr lang="en-AU" dirty="0" smtClean="0"/>
              <a:t> (or 16 us +</a:t>
            </a:r>
            <a:br>
              <a:rPr lang="en-AU" dirty="0" smtClean="0"/>
            </a:br>
            <a:r>
              <a:rPr lang="en-AU" dirty="0" smtClean="0"/>
              <a:t>4 </a:t>
            </a:r>
            <a:r>
              <a:rPr lang="en-AU" dirty="0"/>
              <a:t>slots </a:t>
            </a:r>
            <a:r>
              <a:rPr lang="en-AU" dirty="0" smtClean="0"/>
              <a:t>= 52 us for equivalent priority 3 traffic)</a:t>
            </a:r>
          </a:p>
          <a:p>
            <a:pPr lvl="2"/>
            <a:r>
              <a:rPr lang="en-AU" dirty="0" smtClean="0"/>
              <a:t>Step 3) in the LAA algorithm is the source of the extra slot</a:t>
            </a:r>
          </a:p>
          <a:p>
            <a:pPr lvl="1"/>
            <a:r>
              <a:rPr lang="en-AU" i="1" dirty="0"/>
              <a:t>Note: this issue </a:t>
            </a:r>
            <a:r>
              <a:rPr lang="en-AU" i="1" dirty="0" smtClean="0"/>
              <a:t>has </a:t>
            </a:r>
            <a:r>
              <a:rPr lang="en-AU" i="1" dirty="0"/>
              <a:t>no adverse effect on </a:t>
            </a:r>
            <a:r>
              <a:rPr lang="en-AU" i="1" dirty="0" smtClean="0"/>
              <a:t>802.11, </a:t>
            </a:r>
            <a:r>
              <a:rPr lang="en-AU" i="1" dirty="0"/>
              <a:t>but does </a:t>
            </a:r>
            <a:r>
              <a:rPr lang="en-AU" i="1" dirty="0" smtClean="0"/>
              <a:t>have a minor adverse affect on LAA access</a:t>
            </a:r>
          </a:p>
          <a:p>
            <a:r>
              <a:rPr lang="en-AU" dirty="0"/>
              <a:t>Low priority suggestion to 3GPP RAN</a:t>
            </a:r>
          </a:p>
          <a:p>
            <a:pPr lvl="1"/>
            <a:r>
              <a:rPr lang="en-AU" dirty="0"/>
              <a:t>IEEE 802 suggests </a:t>
            </a:r>
            <a:r>
              <a:rPr lang="en-AU" dirty="0" smtClean="0"/>
              <a:t>3GPP modify LAA </a:t>
            </a:r>
            <a:r>
              <a:rPr lang="en-AU" dirty="0"/>
              <a:t>to </a:t>
            </a:r>
            <a:r>
              <a:rPr lang="en-AU" dirty="0" smtClean="0"/>
              <a:t>align its access mechanism better with that of 802.11 EDCA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18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LAA should be modified to align it better with 802.11 </a:t>
            </a:r>
            <a:r>
              <a:rPr lang="en-AU" dirty="0"/>
              <a:t>EDCA wrt the defer period</a:t>
            </a:r>
            <a:endParaRPr lang="en-AU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if a countdown is interrupted by a transmission, the access algorithm samples the medium in quantum's of T</a:t>
            </a:r>
            <a:r>
              <a:rPr lang="en-AU" baseline="-25000" dirty="0" smtClean="0"/>
              <a:t>d</a:t>
            </a:r>
          </a:p>
          <a:p>
            <a:pPr lvl="1"/>
            <a:r>
              <a:rPr lang="en-AU" dirty="0" smtClean="0"/>
              <a:t>This means that LAA could take up extra 43 us deferring (when p = 3) compared to 802.11 before it resumes its countdown </a:t>
            </a:r>
          </a:p>
          <a:p>
            <a:pPr lvl="1"/>
            <a:r>
              <a:rPr lang="en-AU" i="1" dirty="0" smtClean="0"/>
              <a:t>Note: this issue it has no adverse effect on 802.11, but does have a minor adverse affect on LAA access</a:t>
            </a:r>
          </a:p>
          <a:p>
            <a:r>
              <a:rPr lang="en-AU" dirty="0" smtClean="0"/>
              <a:t>Low priority suggestion to 3GPP RAN</a:t>
            </a:r>
          </a:p>
          <a:p>
            <a:pPr lvl="1"/>
            <a:r>
              <a:rPr lang="en-AU" dirty="0" smtClean="0"/>
              <a:t>IEEE 802 suggests 3GPP modify LAA to align its access mechanism better with that of 802.11 EDCA wrt the defer period</a:t>
            </a:r>
          </a:p>
          <a:p>
            <a:pPr lvl="1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34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Suggestion: LAA should be modified to avoid “</a:t>
            </a:r>
            <a:r>
              <a:rPr lang="en-AU" i="1" dirty="0" smtClean="0"/>
              <a:t>head-of-line-blocking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LAA appears to only define the use of a single access engine rather than an access engine per priority level</a:t>
            </a:r>
          </a:p>
          <a:p>
            <a:pPr lvl="1"/>
            <a:r>
              <a:rPr lang="en-AU" dirty="0" smtClean="0"/>
              <a:t>Given no alternative is described, it also appears that the access engine cannot be interrupted while access is being sought for a particular priority sub-frame</a:t>
            </a:r>
          </a:p>
          <a:p>
            <a:pPr lvl="1"/>
            <a:r>
              <a:rPr lang="en-AU" dirty="0" smtClean="0"/>
              <a:t>The affect is that LAA will suffer from “head-of-line-blocking”</a:t>
            </a:r>
          </a:p>
          <a:p>
            <a:pPr lvl="2"/>
            <a:r>
              <a:rPr lang="en-AU" dirty="0" smtClean="0"/>
              <a:t>“Head-of-line-blocking</a:t>
            </a:r>
            <a:r>
              <a:rPr lang="en-AU" dirty="0"/>
              <a:t>” </a:t>
            </a:r>
            <a:r>
              <a:rPr lang="en-AU" dirty="0" smtClean="0"/>
              <a:t>is when a low priority sub-frame taking significant period to access the channel blocks a high priority </a:t>
            </a:r>
            <a:r>
              <a:rPr lang="en-AU" dirty="0"/>
              <a:t>sub-frame </a:t>
            </a:r>
            <a:r>
              <a:rPr lang="en-AU" dirty="0" smtClean="0"/>
              <a:t>in the same device</a:t>
            </a:r>
          </a:p>
          <a:p>
            <a:pPr lvl="1"/>
            <a:r>
              <a:rPr lang="en-AU" i="1" dirty="0" smtClean="0"/>
              <a:t>Note: this issue has no adverse effect on 802.11, but does on LAA</a:t>
            </a:r>
          </a:p>
          <a:p>
            <a:r>
              <a:rPr lang="en-AU" dirty="0"/>
              <a:t>Low priority </a:t>
            </a:r>
            <a:r>
              <a:rPr lang="en-AU" dirty="0" smtClean="0"/>
              <a:t>suggestion to 3GPP RAN</a:t>
            </a:r>
          </a:p>
          <a:p>
            <a:pPr lvl="1"/>
            <a:r>
              <a:rPr lang="en-AU" dirty="0" smtClean="0"/>
              <a:t>IEEE 802 suggests 3GPP modify LAA to avoid “head-of-line blocking”, possibly by using 802.11’s multi-engine priority access mechanism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Request: </a:t>
            </a:r>
            <a:r>
              <a:rPr lang="en-AU" dirty="0"/>
              <a:t>LAA should be modified </a:t>
            </a:r>
            <a:r>
              <a:rPr lang="en-AU" dirty="0" smtClean="0"/>
              <a:t>to better align its access mechanism with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Observation by IEEE </a:t>
            </a:r>
            <a:r>
              <a:rPr lang="en-AU" dirty="0" smtClean="0"/>
              <a:t>802</a:t>
            </a:r>
          </a:p>
          <a:p>
            <a:pPr lvl="1"/>
            <a:r>
              <a:rPr lang="en-AU" dirty="0" smtClean="0"/>
              <a:t>The LAA spec defines a back off mechanism in clause 15.1.1</a:t>
            </a:r>
          </a:p>
          <a:p>
            <a:pPr lvl="1"/>
            <a:r>
              <a:rPr lang="en-AU" dirty="0" smtClean="0"/>
              <a:t>However, it is ambiguous as to when the back off procedure is executed</a:t>
            </a:r>
          </a:p>
          <a:p>
            <a:pPr lvl="1"/>
            <a:r>
              <a:rPr lang="en-AU" dirty="0" smtClean="0"/>
              <a:t>One interpretation of the text is that a back off occurs when a frame is queued for transmission</a:t>
            </a:r>
          </a:p>
          <a:p>
            <a:pPr lvl="1"/>
            <a:r>
              <a:rPr lang="en-AU" dirty="0" smtClean="0"/>
              <a:t>In this case, LAA will have a disadvantage compared 802.11 because an 802.11 system can transmit on the next slot boundary as long as the medium is free after a previous  post transmission back off</a:t>
            </a:r>
          </a:p>
          <a:p>
            <a:pPr lvl="1"/>
            <a:r>
              <a:rPr lang="en-AU" dirty="0" smtClean="0"/>
              <a:t>A second interpretation is that LAA will perform a post transmission back off, similar to 802.11</a:t>
            </a:r>
          </a:p>
          <a:p>
            <a:pPr lvl="1"/>
            <a:r>
              <a:rPr lang="en-AU" dirty="0" smtClean="0"/>
              <a:t>A variety of more serious issues arise under this second interpretation when a LAA sub-frame is queued for transmission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4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should be modified to better align its access mechanism with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In this case, LAA specifies that transmission can start after sensing the channel is idle during all the slots in an additional defer period, T</a:t>
            </a:r>
            <a:r>
              <a:rPr lang="en-AU" baseline="-25000" dirty="0" smtClean="0"/>
              <a:t>d</a:t>
            </a:r>
            <a:endParaRPr lang="en-AU" dirty="0"/>
          </a:p>
          <a:p>
            <a:pPr lvl="1"/>
            <a:r>
              <a:rPr lang="en-AU" dirty="0" smtClean="0"/>
              <a:t>This results in a variety of issues</a:t>
            </a:r>
          </a:p>
          <a:p>
            <a:pPr lvl="2"/>
            <a:r>
              <a:rPr lang="en-AU" dirty="0" smtClean="0"/>
              <a:t>Issue 1 (minor): transmission will not occur on a slot boundary, converting a slotted ALOHA style system into a less efficient  ALOHA style system</a:t>
            </a:r>
          </a:p>
          <a:p>
            <a:pPr lvl="2"/>
            <a:r>
              <a:rPr lang="en-AU" dirty="0"/>
              <a:t>Issue </a:t>
            </a:r>
            <a:r>
              <a:rPr lang="en-AU" dirty="0" smtClean="0"/>
              <a:t>2 </a:t>
            </a:r>
            <a:r>
              <a:rPr lang="en-AU" dirty="0"/>
              <a:t>(minor): </a:t>
            </a:r>
            <a:r>
              <a:rPr lang="en-AU" dirty="0" smtClean="0"/>
              <a:t>the defer period in LAA is unnecessarily long, noting that 802.11 will transmit on the next slot boundary (&lt;9+4 us in practice), whereas LAA will be delayed by T</a:t>
            </a:r>
            <a:r>
              <a:rPr lang="en-AU" baseline="-25000" dirty="0" smtClean="0"/>
              <a:t>d</a:t>
            </a:r>
            <a:r>
              <a:rPr lang="en-AU" dirty="0" smtClean="0"/>
              <a:t> (43us for p=3)</a:t>
            </a:r>
          </a:p>
          <a:p>
            <a:pPr lvl="2"/>
            <a:r>
              <a:rPr lang="en-AU" dirty="0" smtClean="0"/>
              <a:t>Issue 3 (major): the spec states that LAA can transmit after finding the channel to be free for a defer period, and suggests that it can keep searching for a defer period; alignment with 802.11 requires a full back off if the channel is determined not to be free when a frame is queued; this gives LAA a significant advantage over 802.11</a:t>
            </a:r>
            <a:endParaRPr lang="en-AU" dirty="0"/>
          </a:p>
          <a:p>
            <a:pPr lvl="1"/>
            <a:r>
              <a:rPr lang="en-AU" dirty="0" smtClean="0"/>
              <a:t>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96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should be modified to better align its access mechanism with 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  <a:endParaRPr lang="en-AU" i="1" dirty="0"/>
          </a:p>
          <a:p>
            <a:r>
              <a:rPr lang="en-AU" dirty="0"/>
              <a:t>High priority request to 3GPP RAN</a:t>
            </a:r>
          </a:p>
          <a:p>
            <a:pPr lvl="1"/>
            <a:r>
              <a:rPr lang="en-AU" dirty="0" smtClean="0"/>
              <a:t>IEEE </a:t>
            </a:r>
            <a:r>
              <a:rPr lang="en-AU" dirty="0"/>
              <a:t>802 </a:t>
            </a:r>
            <a:r>
              <a:rPr lang="en-AU" dirty="0" smtClean="0"/>
              <a:t>requests 3GPP modify LAA to:</a:t>
            </a:r>
          </a:p>
          <a:p>
            <a:pPr lvl="2"/>
            <a:r>
              <a:rPr lang="en-AU" dirty="0" smtClean="0"/>
              <a:t>Make it clearer that that a post transmission back off is required after every transmission</a:t>
            </a:r>
          </a:p>
          <a:p>
            <a:pPr lvl="2"/>
            <a:r>
              <a:rPr lang="en-AU" dirty="0" smtClean="0"/>
              <a:t>Specify that an LAA system can transmit immediately on any slot boundary after the post transmission back off, unless the channel is not free or is in a defer period; in these latter cases, LAA must specify the execution of a new back off procedure</a:t>
            </a:r>
          </a:p>
          <a:p>
            <a:pPr lvl="1"/>
            <a:r>
              <a:rPr lang="en-AU" dirty="0" smtClean="0"/>
              <a:t>The bottom line is that 3GPP must align the LAA access engine better with that of 802.11 to minimise any possibility of coexistence issues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01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reduce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</a:t>
            </a:r>
            <a:r>
              <a:rPr lang="en-AU" baseline="-25000" dirty="0" smtClean="0"/>
              <a:t>,[3,4]</a:t>
            </a:r>
            <a:r>
              <a:rPr lang="en-AU" dirty="0" smtClean="0"/>
              <a:t> to 6ms when the channel may contain other technologies</a:t>
            </a:r>
            <a:br>
              <a:rPr lang="en-AU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is 8ms for the typical priority level (p = 3) when the channel may contain non LAA technologies</a:t>
            </a:r>
          </a:p>
          <a:p>
            <a:pPr lvl="1"/>
            <a:r>
              <a:rPr lang="en-AU" dirty="0" smtClean="0"/>
              <a:t>The vast majority of 3GPP reported in TR </a:t>
            </a:r>
            <a:r>
              <a:rPr lang="en-AU" dirty="0" smtClean="0">
                <a:solidFill>
                  <a:srgbClr val="FF0000"/>
                </a:solidFill>
              </a:rPr>
              <a:t>XXX</a:t>
            </a:r>
            <a:r>
              <a:rPr lang="en-AU" dirty="0" smtClean="0"/>
              <a:t> were undertaken using a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of 4ms</a:t>
            </a:r>
          </a:p>
          <a:p>
            <a:pPr lvl="1"/>
            <a:r>
              <a:rPr lang="en-AU" dirty="0" smtClean="0"/>
              <a:t>At least some of few simulations using a higher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showed an adverse affect on LAA/802.11 coexistence, particularly with 802.11 voice</a:t>
            </a:r>
          </a:p>
          <a:p>
            <a:pPr lvl="1"/>
            <a:r>
              <a:rPr lang="en-AU" dirty="0" smtClean="0"/>
              <a:t>At least one regulator at ETSI BRAN expressed particular concern for competition reasons about any possibility of  LTE based systems adversely affecting 802.11 voice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reduce </a:t>
            </a:r>
            <a:r>
              <a:rPr lang="en-AU" dirty="0" err="1"/>
              <a:t>T</a:t>
            </a:r>
            <a:r>
              <a:rPr lang="en-AU" baseline="-25000" dirty="0" err="1"/>
              <a:t>mcot</a:t>
            </a:r>
            <a:r>
              <a:rPr lang="en-AU" baseline="-25000" dirty="0"/>
              <a:t>,[3,4]</a:t>
            </a:r>
            <a:r>
              <a:rPr lang="en-AU" dirty="0"/>
              <a:t> </a:t>
            </a:r>
            <a:r>
              <a:rPr lang="en-AU" dirty="0" smtClean="0"/>
              <a:t>to 6ms </a:t>
            </a:r>
            <a:r>
              <a:rPr lang="en-AU" dirty="0"/>
              <a:t>when the channel may contain other technologies</a:t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r>
              <a:rPr lang="en-AU" dirty="0" smtClean="0"/>
              <a:t>High priority request to 3GPP </a:t>
            </a:r>
            <a:r>
              <a:rPr lang="en-AU" dirty="0"/>
              <a:t>RAN</a:t>
            </a:r>
            <a:endParaRPr lang="en-AU" dirty="0" smtClean="0"/>
          </a:p>
          <a:p>
            <a:pPr lvl="1"/>
            <a:r>
              <a:rPr lang="en-AU" dirty="0"/>
              <a:t>IEEE 802 </a:t>
            </a:r>
            <a:r>
              <a:rPr lang="en-AU" dirty="0" smtClean="0"/>
              <a:t>requests 3GPP reduce the </a:t>
            </a:r>
            <a:r>
              <a:rPr lang="en-AU" dirty="0" err="1"/>
              <a:t>T</a:t>
            </a:r>
            <a:r>
              <a:rPr lang="en-AU" baseline="-25000" dirty="0" err="1"/>
              <a:t>mcot</a:t>
            </a:r>
            <a:r>
              <a:rPr lang="en-AU" baseline="-25000" dirty="0" smtClean="0"/>
              <a:t>,[3,4]</a:t>
            </a:r>
            <a:r>
              <a:rPr lang="en-AU" dirty="0" smtClean="0"/>
              <a:t> in LAA to 6ms whenever </a:t>
            </a:r>
            <a:r>
              <a:rPr lang="en-AU" dirty="0"/>
              <a:t>the channel may contain </a:t>
            </a:r>
            <a:r>
              <a:rPr lang="en-AU" dirty="0" smtClean="0"/>
              <a:t>non LAA technologies, until there is future consensus between IEEE 802, 3GPP RAN and other stakeholders that higher values have no adverse affect on 802.11/LAA coexistence (particularly voice)</a:t>
            </a:r>
          </a:p>
          <a:p>
            <a:pPr lvl="1"/>
            <a:r>
              <a:rPr lang="en-AU" dirty="0" smtClean="0"/>
              <a:t>This request only applies to LAA downlink traffic from the </a:t>
            </a:r>
            <a:r>
              <a:rPr lang="en-AU" dirty="0" err="1" smtClean="0"/>
              <a:t>eNB</a:t>
            </a:r>
            <a:r>
              <a:rPr lang="en-AU" dirty="0" smtClean="0"/>
              <a:t>; there are ongoing productive discussions in 3GPP and ETSI BRAN about various </a:t>
            </a:r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baseline="-25000" dirty="0" smtClean="0"/>
              <a:t> </a:t>
            </a:r>
            <a:r>
              <a:rPr lang="en-AU" dirty="0" smtClean="0"/>
              <a:t>mechanisms for uplink traffic grants</a:t>
            </a:r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67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Request: LAA must specify access at a priority </a:t>
            </a:r>
            <a:r>
              <a:rPr lang="en-AU" dirty="0"/>
              <a:t>level is only available to </a:t>
            </a:r>
            <a:r>
              <a:rPr lang="en-AU" dirty="0" smtClean="0"/>
              <a:t>same &amp; higher priority traffic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802</a:t>
            </a:r>
            <a:endParaRPr lang="en-AU" dirty="0" smtClean="0"/>
          </a:p>
          <a:p>
            <a:pPr lvl="1"/>
            <a:r>
              <a:rPr lang="en-AU" dirty="0" smtClean="0"/>
              <a:t>In 802.11, a TxOP gained using particular priority level parameters can only be used to transmit frames of that priority or higher priorities</a:t>
            </a:r>
          </a:p>
          <a:p>
            <a:pPr lvl="1"/>
            <a:r>
              <a:rPr lang="en-AU" dirty="0" smtClean="0"/>
              <a:t>In contrast, the LAA spec does not appear to define how traffic from multiple priorities are multiplexed in the same transmission</a:t>
            </a:r>
          </a:p>
          <a:p>
            <a:pPr lvl="1"/>
            <a:r>
              <a:rPr lang="en-AU" dirty="0" smtClean="0"/>
              <a:t>Documents made available to ETSI BRAN suggest that LAA will allow lower priority traffic to fill the remainder of a sub-frame if all higher priority traffic has been transmitted</a:t>
            </a:r>
          </a:p>
          <a:p>
            <a:pPr lvl="1"/>
            <a:r>
              <a:rPr lang="en-AU" dirty="0" smtClean="0"/>
              <a:t>The argument was made during ETSI BRAN discussions on this topic was that the LAA sub-frame is of fixed length and it is better to fill the remainder of the LAA sub-frame with something rather than waste it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7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access at a priority level is only available to same &amp; higher priority traffic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The counter argument is that the LAA sub-frame should use lower priority access parameters if it carries any lower priority traffic</a:t>
            </a:r>
          </a:p>
          <a:p>
            <a:r>
              <a:rPr lang="en-AU" dirty="0" smtClean="0"/>
              <a:t>High priority request to 3GPP RAN</a:t>
            </a:r>
          </a:p>
          <a:p>
            <a:pPr lvl="1"/>
            <a:r>
              <a:rPr lang="en-AU" dirty="0"/>
              <a:t>IEEE 802 requests 3GPP </a:t>
            </a:r>
            <a:r>
              <a:rPr lang="en-AU" dirty="0" smtClean="0"/>
              <a:t>specify immediately in LAA  that access using parameters for a particular priority level is available to traffic for that priority level and higher priority levels, but not lower priority levels</a:t>
            </a:r>
          </a:p>
          <a:p>
            <a:pPr lvl="2"/>
            <a:r>
              <a:rPr lang="en-AU" dirty="0" smtClean="0"/>
              <a:t>3GPP may want to consider solving this problem by allowing LAA sub-frames to complete early if there is not sufficient traffic to fill the entire sub-frame</a:t>
            </a:r>
          </a:p>
          <a:p>
            <a:pPr lvl="2"/>
            <a:r>
              <a:rPr lang="en-AU" dirty="0" smtClean="0"/>
              <a:t>Alternatively, LAA could be defined to use the access parameters corresponding to the lowest priority traffic in the sub-frames</a:t>
            </a:r>
          </a:p>
          <a:p>
            <a:pPr lvl="1"/>
            <a:r>
              <a:rPr lang="en-AU" dirty="0"/>
              <a:t>IEEE 802 requests </a:t>
            </a:r>
            <a:r>
              <a:rPr lang="en-AU" dirty="0" smtClean="0"/>
              <a:t>3GPP that the specification of how traffic </a:t>
            </a:r>
            <a:r>
              <a:rPr lang="en-AU" dirty="0"/>
              <a:t>from multiple priorities are multiplexed in the same </a:t>
            </a:r>
            <a:r>
              <a:rPr lang="en-AU" dirty="0" smtClean="0"/>
              <a:t>transmission be defined in the MAC specification (TS 36321)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IEEE 802 needs to respond to 3GPP’s request for a review of LAA with a variety of coexistence concerns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800602" y="2667000"/>
            <a:ext cx="36576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LAA channel access procedures of most interest are specified in clause 15 of 3GPP R1-157922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While LAA channel access is similar to </a:t>
            </a:r>
            <a:r>
              <a:rPr lang="en-AU" sz="1600" dirty="0" smtClean="0">
                <a:latin typeface="+mj-lt"/>
              </a:rPr>
              <a:t>802.11, </a:t>
            </a:r>
            <a:r>
              <a:rPr lang="en-AU" sz="1600" dirty="0">
                <a:latin typeface="+mj-lt"/>
              </a:rPr>
              <a:t>there are differences that raise coexistence concerns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2133600"/>
            <a:ext cx="3657601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... on an evaluation of LAA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2" y="2667000"/>
            <a:ext cx="3657600" cy="2819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3GPP RAN has requested IEEE 802 to comment on the LAA CRs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It is likely that IEEE 802 responses to the 3GPP RAN request will be required by early April 2015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should start the CR review in January 2016, and plan to approve a response in March 2016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85800" y="2133600"/>
            <a:ext cx="3657601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IEEE 802 needs to get to work …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1674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</a:t>
            </a:r>
            <a:r>
              <a:rPr lang="en-AU" dirty="0" smtClean="0"/>
              <a:t>limits to the special DRS access mechanism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LAA specifies that a </a:t>
            </a:r>
            <a:r>
              <a:rPr lang="en-AU" dirty="0"/>
              <a:t>Discovery Reference Signal </a:t>
            </a:r>
            <a:r>
              <a:rPr lang="en-AU" dirty="0" smtClean="0"/>
              <a:t>(without PDSCH) may be transmitted after sensing the medium is free for 25us, using an </a:t>
            </a:r>
            <a:r>
              <a:rPr lang="en-AU" dirty="0"/>
              <a:t>ED Threshold of </a:t>
            </a:r>
            <a:r>
              <a:rPr lang="en-AU" dirty="0" smtClean="0"/>
              <a:t>5 dB less than normal</a:t>
            </a:r>
          </a:p>
          <a:p>
            <a:pPr lvl="2"/>
            <a:r>
              <a:rPr lang="en-AU" dirty="0" smtClean="0"/>
              <a:t>This approach recognises the high importance of DRS signals in LTE</a:t>
            </a:r>
          </a:p>
          <a:p>
            <a:pPr lvl="1"/>
            <a:r>
              <a:rPr lang="en-AU" dirty="0" smtClean="0"/>
              <a:t>This specification should have limited adverse affect on 802.11/LAA coexistence if the DRS is transmitted, as expected by many, every 40/80/160ms</a:t>
            </a:r>
          </a:p>
          <a:p>
            <a:pPr lvl="1"/>
            <a:r>
              <a:rPr lang="en-AU" dirty="0" smtClean="0"/>
              <a:t>However, it is also possible for an </a:t>
            </a:r>
            <a:r>
              <a:rPr lang="en-AU" dirty="0" err="1" smtClean="0"/>
              <a:t>eNB</a:t>
            </a:r>
            <a:r>
              <a:rPr lang="en-AU" dirty="0" smtClean="0"/>
              <a:t> to configure different DRS offsets for different UEs</a:t>
            </a:r>
          </a:p>
          <a:p>
            <a:pPr lvl="1"/>
            <a:r>
              <a:rPr lang="en-AU" dirty="0"/>
              <a:t>Hence, while each UE may be getting the DRS at a very low rate, the </a:t>
            </a:r>
            <a:r>
              <a:rPr lang="en-AU" dirty="0" err="1"/>
              <a:t>eNB</a:t>
            </a:r>
            <a:r>
              <a:rPr lang="en-AU" dirty="0"/>
              <a:t> may, in reality, be transmitting DRS more often than once every 40 </a:t>
            </a:r>
            <a:r>
              <a:rPr lang="en-AU" dirty="0" err="1" smtClean="0"/>
              <a:t>ms</a:t>
            </a:r>
            <a:r>
              <a:rPr lang="en-AU" dirty="0" smtClean="0"/>
              <a:t>/80ms/160ms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64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specify limits to the special DRS access mechanism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In this case, 802.11/LAA coexistence is much more likely to be adversely affected</a:t>
            </a:r>
          </a:p>
          <a:p>
            <a:r>
              <a:rPr lang="en-AU" dirty="0" smtClean="0"/>
              <a:t>High priority questions and request to 3GPP RAN</a:t>
            </a:r>
          </a:p>
          <a:p>
            <a:pPr lvl="1"/>
            <a:r>
              <a:rPr lang="en-AU" dirty="0" smtClean="0"/>
              <a:t>IEEE 802  requests responses from 3GPP RAN to the following questions:</a:t>
            </a:r>
          </a:p>
          <a:p>
            <a:pPr lvl="2"/>
            <a:r>
              <a:rPr lang="en-AU" dirty="0" smtClean="0"/>
              <a:t>Are all </a:t>
            </a:r>
            <a:r>
              <a:rPr lang="en-AU" dirty="0"/>
              <a:t>served UEs are expected to be configured with identical DRS </a:t>
            </a:r>
            <a:r>
              <a:rPr lang="en-AU" dirty="0" smtClean="0"/>
              <a:t>offset?</a:t>
            </a:r>
          </a:p>
          <a:p>
            <a:pPr lvl="2"/>
            <a:r>
              <a:rPr lang="en-AU" dirty="0" smtClean="0"/>
              <a:t>How often is an </a:t>
            </a:r>
            <a:r>
              <a:rPr lang="en-AU" dirty="0" err="1" smtClean="0"/>
              <a:t>eNB</a:t>
            </a:r>
            <a:r>
              <a:rPr lang="en-AU" dirty="0" smtClean="0"/>
              <a:t> expected to transmit a DRS?</a:t>
            </a:r>
          </a:p>
          <a:p>
            <a:pPr lvl="1"/>
            <a:r>
              <a:rPr lang="en-AU" dirty="0" smtClean="0"/>
              <a:t>IEEE 802 also requests that the LAA be modified to include reasonable limits to the how often the channel may be accessed using the DRS mechanism</a:t>
            </a:r>
          </a:p>
          <a:p>
            <a:pPr lvl="2"/>
            <a:r>
              <a:rPr lang="en-AU" dirty="0" smtClean="0"/>
              <a:t>IEEE 802 would be happy to discuss appropriate limits with 3GPP RAN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96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</a:t>
            </a:r>
            <a:r>
              <a:rPr lang="en-AU" dirty="0" smtClean="0"/>
              <a:t>: LAA must not transmit energy solely to </a:t>
            </a:r>
            <a:r>
              <a:rPr lang="en-AU" dirty="0"/>
              <a:t>stop other systems from accessing the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Observation by IEEE 802</a:t>
            </a:r>
          </a:p>
          <a:p>
            <a:pPr lvl="1"/>
            <a:r>
              <a:rPr lang="en-AU" dirty="0" smtClean="0"/>
              <a:t>In LAA, there is delay of 0-1 </a:t>
            </a:r>
            <a:r>
              <a:rPr lang="en-AU" dirty="0" err="1" smtClean="0"/>
              <a:t>ms</a:t>
            </a:r>
            <a:r>
              <a:rPr lang="en-AU" dirty="0" smtClean="0"/>
              <a:t>  between gaining access to the channel and the start of the sub-frame, which is a result of LAA sub-frames always being aligned to 1 </a:t>
            </a:r>
            <a:r>
              <a:rPr lang="en-AU" dirty="0" err="1" smtClean="0"/>
              <a:t>ms</a:t>
            </a:r>
            <a:r>
              <a:rPr lang="en-AU" dirty="0" smtClean="0"/>
              <a:t> boundaries</a:t>
            </a:r>
          </a:p>
          <a:p>
            <a:pPr lvl="2"/>
            <a:r>
              <a:rPr lang="en-AU" dirty="0" smtClean="0"/>
              <a:t>The delay is 0.5 </a:t>
            </a:r>
            <a:r>
              <a:rPr lang="en-AU" dirty="0" err="1" smtClean="0"/>
              <a:t>ms</a:t>
            </a:r>
            <a:r>
              <a:rPr lang="en-AU" dirty="0" smtClean="0"/>
              <a:t> if partial sub-frames are used</a:t>
            </a:r>
          </a:p>
          <a:p>
            <a:pPr lvl="1"/>
            <a:r>
              <a:rPr lang="en-AU" dirty="0" smtClean="0"/>
              <a:t>The only way for the LAA system to stop another system from accessing the channel during this delay is to transmit energy on the channel</a:t>
            </a:r>
          </a:p>
          <a:p>
            <a:pPr lvl="1"/>
            <a:r>
              <a:rPr lang="en-AU" dirty="0" smtClean="0"/>
              <a:t>This energy represents a form of interference because its sole purpose is to stop other systems from accessing the channel</a:t>
            </a:r>
          </a:p>
          <a:p>
            <a:pPr lvl="1"/>
            <a:r>
              <a:rPr lang="en-AU" dirty="0" smtClean="0"/>
              <a:t>As noted during the IEEE 802 submission to the 3GPP LAA Workshop, such interference is contrary to the well accept principle of unlicensed spectrum to not cause unnecessary interference to others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Request: LAA must not transmit energy solely to stop other systems from accessing the channel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Such interference is </a:t>
            </a:r>
            <a:r>
              <a:rPr lang="en-AU" dirty="0"/>
              <a:t>also probably against the rules for unlicensed spectrum in many regulatory </a:t>
            </a:r>
            <a:r>
              <a:rPr lang="en-AU" dirty="0" smtClean="0"/>
              <a:t>domains; such a rule is currently under discussion in ETSI BRAN</a:t>
            </a:r>
            <a:endParaRPr lang="en-AU" dirty="0"/>
          </a:p>
          <a:p>
            <a:r>
              <a:rPr lang="en-AU" dirty="0"/>
              <a:t>High priority </a:t>
            </a:r>
            <a:r>
              <a:rPr lang="en-AU" dirty="0" smtClean="0"/>
              <a:t>request </a:t>
            </a:r>
            <a:r>
              <a:rPr lang="en-AU" dirty="0"/>
              <a:t>to 3GPP RAN</a:t>
            </a:r>
          </a:p>
          <a:p>
            <a:pPr lvl="1"/>
            <a:r>
              <a:rPr lang="en-AU" dirty="0" smtClean="0"/>
              <a:t>IEEE 802 requests that LAA be modified so that LAA never sends energy to solely to stop other systems accessing the channel; any transmission must have legitimate data or management purposes</a:t>
            </a:r>
          </a:p>
          <a:p>
            <a:pPr lvl="1"/>
            <a:r>
              <a:rPr lang="en-AU" dirty="0" smtClean="0"/>
              <a:t>Options to satisfy this request include:</a:t>
            </a:r>
          </a:p>
          <a:p>
            <a:pPr lvl="2"/>
            <a:r>
              <a:rPr lang="en-AU" dirty="0" smtClean="0"/>
              <a:t>Allowing (partial) sub-frames to start immediately after channel access</a:t>
            </a:r>
          </a:p>
          <a:p>
            <a:pPr lvl="2"/>
            <a:r>
              <a:rPr lang="en-AU" dirty="0" smtClean="0"/>
              <a:t>Deferring sending energy in a channel until the LAA device is ready to transmit</a:t>
            </a:r>
          </a:p>
          <a:p>
            <a:pPr lvl="2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0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Request</a:t>
            </a:r>
            <a:r>
              <a:rPr lang="en-AU" dirty="0" smtClean="0"/>
              <a:t>: IEEE 802 would appreciate a justification &amp; explanation of the selection of the value of Z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Observation by IEEE 802</a:t>
            </a:r>
          </a:p>
          <a:p>
            <a:pPr lvl="1"/>
            <a:r>
              <a:rPr lang="en-AU" dirty="0" smtClean="0"/>
              <a:t>In clause 15.1.3, it is specified </a:t>
            </a:r>
            <a:r>
              <a:rPr lang="en-AU" dirty="0"/>
              <a:t>t</a:t>
            </a:r>
            <a:r>
              <a:rPr lang="en-AU" dirty="0" smtClean="0"/>
              <a:t>hat LAA increases all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p</a:t>
            </a:r>
            <a:r>
              <a:rPr lang="en-AU" dirty="0" smtClean="0"/>
              <a:t> values when 80% of acknowledgements (Z) are NACKs</a:t>
            </a:r>
          </a:p>
          <a:p>
            <a:pPr lvl="2"/>
            <a:r>
              <a:rPr lang="en-AU" dirty="0" smtClean="0"/>
              <a:t>Note: the details of the calculation of this percentage are not well understood by many IEEE 802 participants because of use of LTE specific terminology</a:t>
            </a:r>
          </a:p>
          <a:p>
            <a:pPr lvl="1"/>
            <a:r>
              <a:rPr lang="en-AU" dirty="0" smtClean="0"/>
              <a:t>This percentage seems to be very high, and the justification is unclear</a:t>
            </a:r>
          </a:p>
          <a:p>
            <a:pPr lvl="2"/>
            <a:r>
              <a:rPr lang="en-AU" dirty="0" smtClean="0"/>
              <a:t>A high percentage means that collisions at many UEs will be ignored and thus those UEs and their </a:t>
            </a:r>
            <a:r>
              <a:rPr lang="en-AU" dirty="0" smtClean="0"/>
              <a:t>neighbours  </a:t>
            </a:r>
            <a:r>
              <a:rPr lang="en-AU" dirty="0" smtClean="0"/>
              <a:t>will not benefit from the LAA back off mechanisms </a:t>
            </a:r>
          </a:p>
          <a:p>
            <a:r>
              <a:rPr lang="en-AU" dirty="0" smtClean="0"/>
              <a:t>High </a:t>
            </a:r>
            <a:r>
              <a:rPr lang="en-AU" dirty="0"/>
              <a:t>priority </a:t>
            </a:r>
            <a:r>
              <a:rPr lang="en-AU" dirty="0" smtClean="0"/>
              <a:t>request </a:t>
            </a:r>
            <a:r>
              <a:rPr lang="en-AU" dirty="0"/>
              <a:t>to 3GPP RAN</a:t>
            </a:r>
          </a:p>
          <a:p>
            <a:pPr lvl="1"/>
            <a:r>
              <a:rPr lang="en-AU" dirty="0" smtClean="0"/>
              <a:t>IEEE 802 requests that 3GPP explain and justify the selection of the value of Z, and particularly why this value does not have an adverse affect on 802.11 devices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71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Multi-channel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&lt;an analysis of multi-channel will be added here&gt;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0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 has requested IEEE 802 to comment on the LAA CRs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During the 3GPP LAA Workshop in August 2015, the RAN Chair committed to liaising the LAA CRs to IEEE 802 and Wi-Fi Alliance for comment once they were approved by 3GPP RAN</a:t>
            </a:r>
          </a:p>
          <a:p>
            <a:pPr lvl="1"/>
            <a:r>
              <a:rPr lang="en-AU" dirty="0" smtClean="0"/>
              <a:t>3GPP RAN approved the LAA CRs in December, and </a:t>
            </a:r>
            <a:r>
              <a:rPr lang="en-AU" dirty="0" smtClean="0"/>
              <a:t>it sent </a:t>
            </a:r>
            <a:r>
              <a:rPr lang="en-AU" dirty="0" smtClean="0"/>
              <a:t>the following liaison to IEEE 802 </a:t>
            </a:r>
            <a:r>
              <a:rPr lang="en-AU" dirty="0" smtClean="0"/>
              <a:t>and </a:t>
            </a:r>
            <a:r>
              <a:rPr lang="en-AU" dirty="0" smtClean="0"/>
              <a:t>Wi-Fi Alliance in December 2015</a:t>
            </a:r>
          </a:p>
          <a:p>
            <a:pPr lvl="2"/>
            <a:r>
              <a:rPr lang="en-GB" i="1" dirty="0"/>
              <a:t>3GPP TSG RAN would like to inform IEEE 802 LMSC and the Wi-Fi Alliance that it has approved the baseline CRs implementing the LAA feature in the 3GPP </a:t>
            </a:r>
            <a:r>
              <a:rPr lang="en-GB" i="1" dirty="0" smtClean="0"/>
              <a:t>specs.</a:t>
            </a:r>
          </a:p>
          <a:p>
            <a:pPr lvl="2"/>
            <a:r>
              <a:rPr lang="en-GB" i="1" dirty="0" smtClean="0"/>
              <a:t>The </a:t>
            </a:r>
            <a:r>
              <a:rPr lang="en-GB" i="1" dirty="0"/>
              <a:t>CRs are provided in the </a:t>
            </a:r>
            <a:r>
              <a:rPr lang="en-GB" i="1" dirty="0" smtClean="0"/>
              <a:t>attachment.</a:t>
            </a:r>
          </a:p>
          <a:p>
            <a:pPr lvl="2"/>
            <a:r>
              <a:rPr lang="en-US" i="1" dirty="0" smtClean="0"/>
              <a:t>3GPP </a:t>
            </a:r>
            <a:r>
              <a:rPr lang="en-US" i="1" dirty="0"/>
              <a:t>TSG RAN welcomes any further feedback from </a:t>
            </a:r>
            <a:r>
              <a:rPr lang="en-GB" i="1" dirty="0"/>
              <a:t>IEEE 802 LMSC and the Wi-Fi Alliance on </a:t>
            </a:r>
            <a:r>
              <a:rPr lang="en-GB" i="1" dirty="0" smtClean="0"/>
              <a:t>LAA</a:t>
            </a:r>
          </a:p>
          <a:p>
            <a:pPr lvl="2"/>
            <a:r>
              <a:rPr lang="en-GB" i="1" dirty="0" smtClean="0"/>
              <a:t>Potential </a:t>
            </a:r>
            <a:r>
              <a:rPr lang="en-GB" i="1" dirty="0"/>
              <a:t>corrections should be proposed directly to the relevant WGs (preferably with accompanying documents clearly articulating the motivation for the change).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954094"/>
              </p:ext>
            </p:extLst>
          </p:nvPr>
        </p:nvGraphicFramePr>
        <p:xfrm>
          <a:off x="-32657" y="4267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32657" y="4267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272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likely that IEEE 802 responses to the 3GPP RAN request will be required by early April 2015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During the 3GPP LAA Workshop in August 2015</a:t>
            </a:r>
            <a:r>
              <a:rPr lang="en-AU" dirty="0" smtClean="0"/>
              <a:t>, it was indicated that substantive suggestions for changes to the CRs would need to be made by April 2016, but parameter changes could be made after that date</a:t>
            </a:r>
          </a:p>
          <a:p>
            <a:pPr lvl="2"/>
            <a:r>
              <a:rPr lang="en-AU" dirty="0" smtClean="0"/>
              <a:t>Substantive changes were characterised as those that have an impact on LAA implementations’ hardware</a:t>
            </a:r>
          </a:p>
          <a:p>
            <a:pPr lvl="1"/>
            <a:r>
              <a:rPr lang="en-AU" dirty="0" smtClean="0"/>
              <a:t>The liaison from 3GPP RAN did not indicate any dates by which submissions are required, but did indicate the dates of upcoming 3GPP meetings as follows:</a:t>
            </a:r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84	</a:t>
            </a:r>
            <a:r>
              <a:rPr lang="en-GB" dirty="0" smtClean="0"/>
              <a:t>5-19 Feb 16</a:t>
            </a:r>
            <a:r>
              <a:rPr lang="en-US" dirty="0" smtClean="0"/>
              <a:t>	Mata, Malta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GB" dirty="0" smtClean="0"/>
              <a:t>RAN </a:t>
            </a:r>
            <a:r>
              <a:rPr lang="en-GB" dirty="0"/>
              <a:t>#</a:t>
            </a:r>
            <a:r>
              <a:rPr lang="en-GB" dirty="0" smtClean="0"/>
              <a:t>71	7</a:t>
            </a:r>
            <a:r>
              <a:rPr lang="en-GB" baseline="30000" dirty="0" smtClean="0"/>
              <a:t> </a:t>
            </a:r>
            <a:r>
              <a:rPr lang="en-GB" dirty="0"/>
              <a:t>-</a:t>
            </a:r>
            <a:r>
              <a:rPr lang="en-GB" dirty="0" smtClean="0"/>
              <a:t>10 Mar 16	Goteborg</a:t>
            </a:r>
            <a:r>
              <a:rPr lang="en-GB" dirty="0"/>
              <a:t>, Sweden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84bis	</a:t>
            </a:r>
            <a:r>
              <a:rPr lang="en-GB" dirty="0" smtClean="0"/>
              <a:t>11-15 Apr 16</a:t>
            </a:r>
            <a:r>
              <a:rPr lang="en-US" dirty="0"/>
              <a:t>	</a:t>
            </a:r>
            <a:r>
              <a:rPr lang="en-US" dirty="0" smtClean="0"/>
              <a:t>South </a:t>
            </a:r>
            <a:r>
              <a:rPr lang="en-US" dirty="0"/>
              <a:t>Korea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US" dirty="0" smtClean="0"/>
              <a:t>RAN1 </a:t>
            </a:r>
            <a:r>
              <a:rPr lang="en-US" dirty="0"/>
              <a:t>#</a:t>
            </a:r>
            <a:r>
              <a:rPr lang="en-US" dirty="0" smtClean="0"/>
              <a:t>85 	</a:t>
            </a:r>
            <a:r>
              <a:rPr lang="en-GB" dirty="0" smtClean="0"/>
              <a:t>23 </a:t>
            </a:r>
            <a:r>
              <a:rPr lang="en-GB" dirty="0"/>
              <a:t>-</a:t>
            </a:r>
            <a:r>
              <a:rPr lang="en-GB" dirty="0" smtClean="0"/>
              <a:t>27 </a:t>
            </a:r>
            <a:r>
              <a:rPr lang="en-GB" dirty="0"/>
              <a:t>May </a:t>
            </a:r>
            <a:r>
              <a:rPr lang="en-GB" dirty="0" smtClean="0"/>
              <a:t>16</a:t>
            </a:r>
            <a:r>
              <a:rPr lang="en-US" dirty="0"/>
              <a:t>	</a:t>
            </a:r>
            <a:r>
              <a:rPr lang="en-US" dirty="0" smtClean="0"/>
              <a:t>China</a:t>
            </a:r>
            <a:endParaRPr lang="en-AU" dirty="0"/>
          </a:p>
          <a:p>
            <a:pPr lvl="2">
              <a:tabLst>
                <a:tab pos="3600000" algn="r"/>
                <a:tab pos="4320000" algn="l"/>
              </a:tabLst>
            </a:pPr>
            <a:r>
              <a:rPr lang="en-GB" dirty="0" smtClean="0"/>
              <a:t>RAN </a:t>
            </a:r>
            <a:r>
              <a:rPr lang="en-GB" dirty="0"/>
              <a:t>#</a:t>
            </a:r>
            <a:r>
              <a:rPr lang="en-GB" dirty="0" smtClean="0"/>
              <a:t>72	13-16 Jun 16	</a:t>
            </a:r>
            <a:r>
              <a:rPr lang="en-US" dirty="0" smtClean="0"/>
              <a:t>South </a:t>
            </a:r>
            <a:r>
              <a:rPr lang="en-US" dirty="0"/>
              <a:t>Korea</a:t>
            </a:r>
            <a:endParaRPr lang="en-AU" dirty="0"/>
          </a:p>
          <a:p>
            <a:pPr lvl="1">
              <a:tabLst>
                <a:tab pos="1795463" algn="l"/>
                <a:tab pos="4125913" algn="l"/>
              </a:tabLst>
            </a:pP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5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should start the CR review in January 2016, and plan to approve a response in March 2016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4800600"/>
            <a:ext cx="76200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838200" y="4572000"/>
            <a:ext cx="0" cy="228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2362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3886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5410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934200" y="4572000"/>
            <a:ext cx="0" cy="190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8458200" y="4572000"/>
            <a:ext cx="0" cy="228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838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2362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Jan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3886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Feb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410200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945086" y="4419600"/>
            <a:ext cx="1524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Apr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 flipV="1">
            <a:off x="4267200" y="5105400"/>
            <a:ext cx="1905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810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RAN1 #84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 flipH="1" flipV="1">
            <a:off x="5791200" y="5105400"/>
            <a:ext cx="1905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34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#71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4267200" y="5105400"/>
            <a:ext cx="762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791200" y="51054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 flipV="1">
            <a:off x="7315200" y="5105400"/>
            <a:ext cx="0" cy="381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6858000" y="5486400"/>
            <a:ext cx="952500" cy="533400"/>
          </a:xfrm>
          <a:prstGeom prst="rect">
            <a:avLst/>
          </a:prstGeom>
          <a:solidFill>
            <a:srgbClr val="FF9999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RAN1 #84bis</a:t>
            </a: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7315200" y="51054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3124200" y="41910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H="1">
            <a:off x="3105150" y="3790043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0" name="Rectangle 69"/>
          <p:cNvSpPr/>
          <p:nvPr/>
        </p:nvSpPr>
        <p:spPr bwMode="auto">
          <a:xfrm>
            <a:off x="2628900" y="3276600"/>
            <a:ext cx="9525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 interim</a:t>
            </a: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6248400" y="4191000"/>
            <a:ext cx="3810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Arrow Connector 74"/>
          <p:cNvCxnSpPr/>
          <p:nvPr/>
        </p:nvCxnSpPr>
        <p:spPr bwMode="auto">
          <a:xfrm flipH="1">
            <a:off x="6229350" y="3790043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6" name="Rectangle 75"/>
          <p:cNvSpPr/>
          <p:nvPr/>
        </p:nvSpPr>
        <p:spPr bwMode="auto">
          <a:xfrm>
            <a:off x="5753100" y="3276600"/>
            <a:ext cx="952500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 plenary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438400" y="2133600"/>
            <a:ext cx="12954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Start CR review?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6019800" y="2133600"/>
            <a:ext cx="1295400" cy="533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Finish CR review?</a:t>
            </a: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3086100" y="3048000"/>
            <a:ext cx="36195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 flipH="1">
            <a:off x="3124200" y="2667000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 flipH="1">
            <a:off x="6686550" y="2667000"/>
            <a:ext cx="19050" cy="40095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62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The LAA channel access procedures of most interest are specified </a:t>
            </a:r>
            <a:r>
              <a:rPr lang="en-AU" dirty="0"/>
              <a:t>in clause 15 </a:t>
            </a:r>
            <a:r>
              <a:rPr lang="en-AU" dirty="0" smtClean="0"/>
              <a:t>of 3GPP R1-157922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pPr marL="160337" indent="-160337"/>
            <a:r>
              <a:rPr lang="en-AU" i="1" dirty="0" smtClean="0"/>
              <a:t>15 </a:t>
            </a:r>
            <a:r>
              <a:rPr lang="en-AU" i="1" dirty="0"/>
              <a:t>Channel Access Procedures for LAA </a:t>
            </a:r>
          </a:p>
          <a:p>
            <a:pPr lvl="1"/>
            <a:r>
              <a:rPr lang="en-AU" i="1" dirty="0" smtClean="0"/>
              <a:t>15.1 Downlink </a:t>
            </a:r>
            <a:r>
              <a:rPr lang="en-AU" i="1" dirty="0"/>
              <a:t>Channel Access Procedures</a:t>
            </a:r>
          </a:p>
          <a:p>
            <a:pPr lvl="2"/>
            <a:r>
              <a:rPr lang="en-AU" i="1" dirty="0" smtClean="0"/>
              <a:t>15.1.1 Channel </a:t>
            </a:r>
            <a:r>
              <a:rPr lang="en-AU" i="1" dirty="0"/>
              <a:t>Access procedure for transmission(s) including </a:t>
            </a:r>
            <a:r>
              <a:rPr lang="en-AU" i="1" dirty="0" smtClean="0"/>
              <a:t>PDSCH</a:t>
            </a:r>
            <a:endParaRPr lang="en-AU" i="1" dirty="0"/>
          </a:p>
          <a:p>
            <a:pPr lvl="2"/>
            <a:r>
              <a:rPr lang="en-AU" i="1" dirty="0" smtClean="0"/>
              <a:t>15.1.2 Channel </a:t>
            </a:r>
            <a:r>
              <a:rPr lang="en-AU" i="1" dirty="0"/>
              <a:t>Access procedure for transmissions including discovery signal transmission(s) and not including PDSCH</a:t>
            </a:r>
          </a:p>
          <a:p>
            <a:pPr lvl="2"/>
            <a:r>
              <a:rPr lang="en-AU" i="1" dirty="0" smtClean="0"/>
              <a:t>15.1.3 Contention </a:t>
            </a:r>
            <a:r>
              <a:rPr lang="en-AU" i="1" dirty="0"/>
              <a:t>Window Adjustment Procedure</a:t>
            </a:r>
          </a:p>
          <a:p>
            <a:pPr lvl="2"/>
            <a:r>
              <a:rPr lang="en-AU" i="1" dirty="0" smtClean="0"/>
              <a:t>15.1.4 Energy </a:t>
            </a:r>
            <a:r>
              <a:rPr lang="en-AU" i="1" dirty="0"/>
              <a:t>Detection Threshold Adaptation Procedure</a:t>
            </a:r>
          </a:p>
          <a:p>
            <a:pPr lvl="2"/>
            <a:r>
              <a:rPr lang="en-AU" i="1" dirty="0" smtClean="0"/>
              <a:t>15.1.5 Channel </a:t>
            </a:r>
            <a:r>
              <a:rPr lang="en-AU" i="1" dirty="0"/>
              <a:t>Access procedure for transmission(s) on multiple channels</a:t>
            </a:r>
          </a:p>
          <a:p>
            <a:pPr lvl="3"/>
            <a:r>
              <a:rPr lang="en-AU" i="1" dirty="0" smtClean="0"/>
              <a:t>15.1.5.1 Type </a:t>
            </a:r>
            <a:r>
              <a:rPr lang="en-AU" i="1" dirty="0"/>
              <a:t>A multi-channel access procedures </a:t>
            </a:r>
          </a:p>
          <a:p>
            <a:pPr lvl="3"/>
            <a:r>
              <a:rPr lang="en-AU" i="1" dirty="0" smtClean="0"/>
              <a:t>15.1.5.2 Type </a:t>
            </a:r>
            <a:r>
              <a:rPr lang="en-AU" i="1" dirty="0"/>
              <a:t>B multi-channel access procedure 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07" name="Rectangle 306"/>
          <p:cNvSpPr/>
          <p:nvPr/>
        </p:nvSpPr>
        <p:spPr bwMode="auto">
          <a:xfrm>
            <a:off x="6096000" y="28194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Normal channel access procedures</a:t>
            </a:r>
          </a:p>
        </p:txBody>
      </p:sp>
      <p:cxnSp>
        <p:nvCxnSpPr>
          <p:cNvPr id="309" name="Straight Arrow Connector 308"/>
          <p:cNvCxnSpPr>
            <a:stCxn id="307" idx="1"/>
          </p:cNvCxnSpPr>
          <p:nvPr/>
        </p:nvCxnSpPr>
        <p:spPr bwMode="auto">
          <a:xfrm flipH="1">
            <a:off x="4648200" y="3048000"/>
            <a:ext cx="1447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0" name="Rectangle 309"/>
          <p:cNvSpPr/>
          <p:nvPr/>
        </p:nvSpPr>
        <p:spPr bwMode="auto">
          <a:xfrm>
            <a:off x="6096000" y="3352800"/>
            <a:ext cx="28956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Special channel access procedures for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 discovery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11" name="Straight Arrow Connector 310"/>
          <p:cNvCxnSpPr>
            <a:stCxn id="310" idx="1"/>
          </p:cNvCxnSpPr>
          <p:nvPr/>
        </p:nvCxnSpPr>
        <p:spPr bwMode="auto">
          <a:xfrm flipH="1">
            <a:off x="4953000" y="3695700"/>
            <a:ext cx="11430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4" name="Rectangle 313"/>
          <p:cNvSpPr/>
          <p:nvPr/>
        </p:nvSpPr>
        <p:spPr bwMode="auto">
          <a:xfrm>
            <a:off x="6096000" y="41148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CW adjustment procedures</a:t>
            </a:r>
          </a:p>
        </p:txBody>
      </p:sp>
      <p:cxnSp>
        <p:nvCxnSpPr>
          <p:cNvPr id="315" name="Straight Arrow Connector 314"/>
          <p:cNvCxnSpPr>
            <a:stCxn id="314" idx="1"/>
          </p:cNvCxnSpPr>
          <p:nvPr/>
        </p:nvCxnSpPr>
        <p:spPr bwMode="auto">
          <a:xfrm flipH="1">
            <a:off x="4724400" y="4343400"/>
            <a:ext cx="1371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9" name="Rectangle 318"/>
          <p:cNvSpPr/>
          <p:nvPr/>
        </p:nvSpPr>
        <p:spPr bwMode="auto">
          <a:xfrm>
            <a:off x="6096000" y="4648200"/>
            <a:ext cx="2895600" cy="457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Energy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 detection procedures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20" name="Straight Arrow Connector 319"/>
          <p:cNvCxnSpPr>
            <a:stCxn id="319" idx="1"/>
          </p:cNvCxnSpPr>
          <p:nvPr/>
        </p:nvCxnSpPr>
        <p:spPr bwMode="auto">
          <a:xfrm flipH="1">
            <a:off x="5410200" y="4876800"/>
            <a:ext cx="685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2" name="Rectangle 321"/>
          <p:cNvSpPr/>
          <p:nvPr/>
        </p:nvSpPr>
        <p:spPr bwMode="auto">
          <a:xfrm>
            <a:off x="6096000" y="5181600"/>
            <a:ext cx="2895600" cy="9906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+mj-lt"/>
              </a:rPr>
              <a:t>Multi-channel access procedures (two types)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+mj-lt"/>
            </a:endParaRPr>
          </a:p>
        </p:txBody>
      </p:sp>
      <p:cxnSp>
        <p:nvCxnSpPr>
          <p:cNvPr id="323" name="Straight Arrow Connector 322"/>
          <p:cNvCxnSpPr>
            <a:stCxn id="322" idx="1"/>
          </p:cNvCxnSpPr>
          <p:nvPr/>
        </p:nvCxnSpPr>
        <p:spPr bwMode="auto">
          <a:xfrm flipH="1">
            <a:off x="5410200" y="5676900"/>
            <a:ext cx="6858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3218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While LAA channel access is similar to 802.11, there are differences that raise coexistence concerns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28600" y="2057400"/>
            <a:ext cx="6476999" cy="990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uses parameters and structures for downlink traffic similar to those used in 802.11 EDCA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defines a access engine based on collision avoidance similar to 802.11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28600" y="3733800"/>
            <a:ext cx="6476999" cy="2667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better align its access mechanism with </a:t>
            </a:r>
            <a:r>
              <a:rPr lang="en-AU" sz="1400" dirty="0" smtClean="0">
                <a:latin typeface="+mj-lt"/>
              </a:rPr>
              <a:t>802.11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reduce </a:t>
            </a:r>
            <a:r>
              <a:rPr lang="en-AU" sz="1400" dirty="0" err="1">
                <a:latin typeface="+mj-lt"/>
              </a:rPr>
              <a:t>T</a:t>
            </a:r>
            <a:r>
              <a:rPr lang="en-AU" sz="1400" baseline="-25000" dirty="0" err="1">
                <a:latin typeface="+mj-lt"/>
              </a:rPr>
              <a:t>mcot</a:t>
            </a:r>
            <a:r>
              <a:rPr lang="en-AU" sz="1400" baseline="-25000" dirty="0">
                <a:latin typeface="+mj-lt"/>
              </a:rPr>
              <a:t>,[3,4]</a:t>
            </a:r>
            <a:r>
              <a:rPr lang="en-AU" sz="1400" dirty="0">
                <a:latin typeface="+mj-lt"/>
              </a:rPr>
              <a:t> to 6ms when the channel may contain other </a:t>
            </a:r>
            <a:r>
              <a:rPr lang="en-AU" sz="1400" dirty="0" smtClean="0">
                <a:latin typeface="+mj-lt"/>
              </a:rPr>
              <a:t>technologies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specify access at a priority level is only available to same &amp; higher priority </a:t>
            </a:r>
            <a:r>
              <a:rPr lang="en-AU" sz="1400" dirty="0" smtClean="0">
                <a:latin typeface="+mj-lt"/>
              </a:rPr>
              <a:t>traffic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specify limits to the special DRS access mechanism </a:t>
            </a:r>
            <a:endParaRPr lang="en-AU" sz="14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must not transmit energy solely to stop other systems from accessing the </a:t>
            </a:r>
            <a:r>
              <a:rPr lang="en-AU" sz="1400" dirty="0" smtClean="0">
                <a:latin typeface="+mj-lt"/>
              </a:rPr>
              <a:t>channel</a:t>
            </a: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IEEE </a:t>
            </a:r>
            <a:r>
              <a:rPr lang="en-AU" sz="1400" dirty="0">
                <a:latin typeface="+mj-lt"/>
              </a:rPr>
              <a:t>802 would appreciate a justification &amp; explanation of the selection of the value of Z</a:t>
            </a:r>
            <a:br>
              <a:rPr lang="en-AU" sz="1400" dirty="0">
                <a:latin typeface="+mj-lt"/>
              </a:rPr>
            </a:b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0" y="2057400"/>
            <a:ext cx="2057400" cy="434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align it better with 802.11 EDCA for </a:t>
            </a:r>
            <a:r>
              <a:rPr lang="en-AU" sz="1400" dirty="0" err="1">
                <a:latin typeface="+mj-lt"/>
              </a:rPr>
              <a:t>N</a:t>
            </a:r>
            <a:r>
              <a:rPr lang="en-AU" sz="1400" baseline="-25000" dirty="0" err="1">
                <a:latin typeface="+mj-lt"/>
              </a:rPr>
              <a:t>init</a:t>
            </a:r>
            <a:r>
              <a:rPr lang="en-AU" sz="1400" dirty="0">
                <a:latin typeface="+mj-lt"/>
              </a:rPr>
              <a:t> = 0 </a:t>
            </a:r>
            <a:endParaRPr lang="en-AU" sz="14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align it better with 802.11 EDCA wrt </a:t>
            </a:r>
            <a:r>
              <a:rPr lang="en-AU" sz="1400" dirty="0" err="1">
                <a:latin typeface="+mj-lt"/>
              </a:rPr>
              <a:t>wrt</a:t>
            </a:r>
            <a:r>
              <a:rPr lang="en-AU" sz="1400" dirty="0">
                <a:latin typeface="+mj-lt"/>
              </a:rPr>
              <a:t> the defer period</a:t>
            </a:r>
            <a:endParaRPr lang="en-AU" sz="1400" baseline="-25000" dirty="0" smtClean="0">
              <a:latin typeface="+mj-lt"/>
            </a:endParaRPr>
          </a:p>
          <a:p>
            <a:pPr marL="174625" indent="-174625" eaLnBrk="0" hangingPunct="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AU" sz="1400" dirty="0" smtClean="0">
                <a:latin typeface="+mj-lt"/>
              </a:rPr>
              <a:t>LAA </a:t>
            </a:r>
            <a:r>
              <a:rPr lang="en-AU" sz="1400" dirty="0">
                <a:latin typeface="+mj-lt"/>
              </a:rPr>
              <a:t>should be modified to avoid “</a:t>
            </a:r>
            <a:r>
              <a:rPr lang="en-AU" sz="1400" i="1" dirty="0">
                <a:latin typeface="+mj-lt"/>
              </a:rPr>
              <a:t>head-of-line-blocking</a:t>
            </a:r>
            <a:r>
              <a:rPr lang="en-AU" sz="1400" dirty="0" smtClean="0">
                <a:latin typeface="+mj-lt"/>
              </a:rPr>
              <a:t>”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3200400"/>
            <a:ext cx="6477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… but IEEE 802 has some high priority concerns related to differences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28599" y="1524000"/>
            <a:ext cx="64770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LAA define a similar access engine to 802.11 in many respects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0" y="1524000"/>
            <a:ext cx="2046514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… and lower priority requests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24915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LAA </a:t>
            </a:r>
            <a:r>
              <a:rPr lang="en-AU" dirty="0"/>
              <a:t>uses parameters </a:t>
            </a:r>
            <a:r>
              <a:rPr lang="en-AU" dirty="0" smtClean="0"/>
              <a:t>and structures </a:t>
            </a:r>
            <a:r>
              <a:rPr lang="en-AU" dirty="0"/>
              <a:t>for downlink </a:t>
            </a:r>
            <a:r>
              <a:rPr lang="en-AU" dirty="0" smtClean="0"/>
              <a:t>traffic similar </a:t>
            </a:r>
            <a:r>
              <a:rPr lang="en-AU" dirty="0"/>
              <a:t>to those used in 802.11 </a:t>
            </a:r>
            <a:r>
              <a:rPr lang="en-AU" dirty="0" smtClean="0"/>
              <a:t>EDCA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LAA defer period (T</a:t>
            </a:r>
            <a:r>
              <a:rPr lang="en-AU" baseline="-25000" dirty="0" smtClean="0"/>
              <a:t>d</a:t>
            </a:r>
            <a:r>
              <a:rPr lang="en-AU" dirty="0" smtClean="0"/>
              <a:t>) is similar to 802.11 AIFS</a:t>
            </a:r>
          </a:p>
          <a:p>
            <a:pPr lvl="1"/>
            <a:r>
              <a:rPr lang="en-AU" dirty="0" smtClean="0"/>
              <a:t>The LAA slot period (</a:t>
            </a:r>
            <a:r>
              <a:rPr lang="en-AU" dirty="0" err="1" smtClean="0"/>
              <a:t>T</a:t>
            </a:r>
            <a:r>
              <a:rPr lang="en-AU" baseline="-25000" dirty="0" err="1" smtClean="0"/>
              <a:t>s</a:t>
            </a:r>
            <a:r>
              <a:rPr lang="en-AU" dirty="0" smtClean="0"/>
              <a:t>) is the same length (9us) as a 802.11 slot</a:t>
            </a:r>
          </a:p>
          <a:p>
            <a:pPr lvl="2"/>
            <a:r>
              <a:rPr lang="en-AU" dirty="0" smtClean="0"/>
              <a:t>An LAA slot also has a similar internal structure to an 802.11 slot, allowing at least 4us for energy detection</a:t>
            </a:r>
          </a:p>
          <a:p>
            <a:pPr lvl="1"/>
            <a:r>
              <a:rPr lang="en-AU" dirty="0" smtClean="0"/>
              <a:t>The initial part (</a:t>
            </a:r>
            <a:r>
              <a:rPr lang="en-AU" dirty="0" err="1" smtClean="0"/>
              <a:t>T</a:t>
            </a:r>
            <a:r>
              <a:rPr lang="en-AU" baseline="-25000" dirty="0" err="1" smtClean="0"/>
              <a:t>f</a:t>
            </a:r>
            <a:r>
              <a:rPr lang="en-AU" dirty="0" smtClean="0"/>
              <a:t>) of the LAA defer period is the </a:t>
            </a:r>
            <a:r>
              <a:rPr lang="en-AU" dirty="0"/>
              <a:t>same length </a:t>
            </a:r>
            <a:r>
              <a:rPr lang="en-AU" dirty="0" smtClean="0"/>
              <a:t>(16us) as 802.11 SIFS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he internal structure of LAA’s </a:t>
            </a:r>
            <a:r>
              <a:rPr lang="en-AU" dirty="0" err="1"/>
              <a:t>T</a:t>
            </a:r>
            <a:r>
              <a:rPr lang="en-AU" baseline="-25000" dirty="0" err="1"/>
              <a:t>f</a:t>
            </a:r>
            <a:r>
              <a:rPr lang="en-AU" dirty="0" smtClean="0"/>
              <a:t> is slightly different to 802.11 because it includes a slot at the start of the period</a:t>
            </a:r>
          </a:p>
          <a:p>
            <a:pPr lvl="1"/>
            <a:r>
              <a:rPr lang="en-AU" dirty="0" smtClean="0"/>
              <a:t>Each of LAA four priority levels are defined using similar access parameters and similar default values as 802.11 EDCA APs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he number of slots in a defer period after </a:t>
            </a:r>
            <a:r>
              <a:rPr lang="en-AU" dirty="0" err="1"/>
              <a:t>T</a:t>
            </a:r>
            <a:r>
              <a:rPr lang="en-AU" baseline="-25000" dirty="0" err="1"/>
              <a:t>f</a:t>
            </a:r>
            <a:r>
              <a:rPr lang="en-AU" baseline="-25000" dirty="0"/>
              <a:t> </a:t>
            </a:r>
            <a:r>
              <a:rPr lang="en-AU" dirty="0" smtClean="0"/>
              <a:t> is </a:t>
            </a:r>
            <a:r>
              <a:rPr lang="en-AU" dirty="0" err="1" smtClean="0"/>
              <a:t>m</a:t>
            </a:r>
            <a:r>
              <a:rPr lang="en-AU" baseline="-25000" dirty="0" err="1" smtClean="0"/>
              <a:t>p</a:t>
            </a:r>
            <a:endParaRPr lang="en-AU" baseline="-25000" dirty="0" smtClean="0"/>
          </a:p>
          <a:p>
            <a:pPr lvl="2"/>
            <a:r>
              <a:rPr lang="en-AU" dirty="0" err="1" smtClean="0"/>
              <a:t>CW</a:t>
            </a:r>
            <a:r>
              <a:rPr lang="en-AU" baseline="-25000" dirty="0" err="1" smtClean="0"/>
              <a:t>p</a:t>
            </a:r>
            <a:r>
              <a:rPr lang="en-AU" dirty="0" smtClean="0"/>
              <a:t> is used with a min of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min,p</a:t>
            </a:r>
            <a:r>
              <a:rPr lang="en-AU" dirty="0" smtClean="0"/>
              <a:t> &amp; max of </a:t>
            </a:r>
            <a:r>
              <a:rPr lang="en-AU" dirty="0" err="1" smtClean="0"/>
              <a:t>CW</a:t>
            </a:r>
            <a:r>
              <a:rPr lang="en-AU" baseline="-25000" dirty="0" err="1" smtClean="0"/>
              <a:t>max,p</a:t>
            </a:r>
            <a:endParaRPr lang="en-AU" baseline="-25000" dirty="0"/>
          </a:p>
          <a:p>
            <a:pPr lvl="2"/>
            <a:r>
              <a:rPr lang="en-AU" dirty="0" err="1"/>
              <a:t>CW</a:t>
            </a:r>
            <a:r>
              <a:rPr lang="en-AU" baseline="-25000" dirty="0" err="1"/>
              <a:t>p</a:t>
            </a:r>
            <a:r>
              <a:rPr lang="en-AU" baseline="-25000" dirty="0"/>
              <a:t> </a:t>
            </a:r>
            <a:r>
              <a:rPr lang="en-AU" dirty="0" smtClean="0"/>
              <a:t>is doubled when a collision is detected </a:t>
            </a:r>
          </a:p>
          <a:p>
            <a:pPr lvl="2"/>
            <a:r>
              <a:rPr lang="en-AU" dirty="0" err="1" smtClean="0"/>
              <a:t>T</a:t>
            </a:r>
            <a:r>
              <a:rPr lang="en-AU" baseline="-25000" dirty="0" err="1" smtClean="0"/>
              <a:t>mcot,p</a:t>
            </a:r>
            <a:r>
              <a:rPr lang="en-AU" dirty="0" smtClean="0"/>
              <a:t> is the maximum transmission time (different values from 802.11)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LAA defines a access engine based on collision avoidance similar to 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AU" dirty="0" smtClean="0"/>
              <a:t>LAA defines a basic access method for an </a:t>
            </a:r>
            <a:r>
              <a:rPr lang="en-AU" dirty="0" err="1" smtClean="0"/>
              <a:t>eNB</a:t>
            </a:r>
            <a:r>
              <a:rPr lang="en-AU" dirty="0" smtClean="0"/>
              <a:t> to access the channel for downlink traffic with priority level of p</a:t>
            </a:r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set N =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init</a:t>
            </a:r>
            <a:r>
              <a:rPr lang="en-GB" i="1" dirty="0" smtClean="0"/>
              <a:t>, where </a:t>
            </a:r>
            <a:r>
              <a:rPr lang="en-GB" i="1" dirty="0" err="1" smtClean="0"/>
              <a:t>N</a:t>
            </a:r>
            <a:r>
              <a:rPr lang="en-GB" i="1" baseline="-25000" dirty="0" err="1" smtClean="0"/>
              <a:t>int</a:t>
            </a:r>
            <a:r>
              <a:rPr lang="en-GB" i="1" dirty="0" smtClean="0"/>
              <a:t> </a:t>
            </a:r>
            <a:r>
              <a:rPr lang="en-GB" i="1" dirty="0"/>
              <a:t>is a random number uniformly distributed between 0 </a:t>
            </a:r>
            <a:r>
              <a:rPr lang="en-GB" i="1" dirty="0" smtClean="0"/>
              <a:t>and </a:t>
            </a:r>
            <a:r>
              <a:rPr lang="en-GB" i="1" dirty="0" err="1" smtClean="0"/>
              <a:t>CW</a:t>
            </a:r>
            <a:r>
              <a:rPr lang="en-GB" i="1" baseline="-25000" dirty="0" err="1" smtClean="0"/>
              <a:t>p</a:t>
            </a:r>
            <a:r>
              <a:rPr lang="en-GB" i="1" dirty="0" smtClean="0"/>
              <a:t> </a:t>
            </a:r>
            <a:r>
              <a:rPr lang="en-GB" i="1" dirty="0"/>
              <a:t>; 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N&gt;0 </a:t>
            </a:r>
            <a:r>
              <a:rPr lang="en-GB" i="1" dirty="0"/>
              <a:t>and the </a:t>
            </a:r>
            <a:r>
              <a:rPr lang="en-GB" i="1" dirty="0" err="1"/>
              <a:t>eNB</a:t>
            </a:r>
            <a:r>
              <a:rPr lang="en-GB" i="1" dirty="0"/>
              <a:t> chooses to decrement the counter, set </a:t>
            </a:r>
            <a:r>
              <a:rPr lang="en-GB" i="1" dirty="0" smtClean="0"/>
              <a:t>N=N-1;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sense </a:t>
            </a:r>
            <a:r>
              <a:rPr lang="en-GB" i="1" dirty="0"/>
              <a:t>the channel for an additional slot duration, and if the additional slot duration is idle, go to step 4; </a:t>
            </a:r>
            <a:r>
              <a:rPr lang="en-GB" i="1" dirty="0" smtClean="0"/>
              <a:t>else, go </a:t>
            </a:r>
            <a:r>
              <a:rPr lang="en-GB" i="1" dirty="0"/>
              <a:t>to step 5;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N=0, </a:t>
            </a:r>
            <a:r>
              <a:rPr lang="en-GB" i="1" dirty="0"/>
              <a:t>stop; else, go to step 2.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sense </a:t>
            </a:r>
            <a:r>
              <a:rPr lang="en-GB" i="1" dirty="0"/>
              <a:t>the channel during the slot durations of an additional defer </a:t>
            </a:r>
            <a:r>
              <a:rPr lang="en-GB" i="1" dirty="0" smtClean="0"/>
              <a:t>duration T</a:t>
            </a:r>
            <a:r>
              <a:rPr lang="en-GB" i="1" baseline="-25000" dirty="0" smtClean="0"/>
              <a:t>d</a:t>
            </a:r>
            <a:r>
              <a:rPr lang="en-GB" i="1" dirty="0" smtClean="0"/>
              <a:t> </a:t>
            </a:r>
            <a:r>
              <a:rPr lang="en-GB" i="1" dirty="0"/>
              <a:t>;</a:t>
            </a:r>
            <a:endParaRPr lang="en-AU" i="1" dirty="0"/>
          </a:p>
          <a:p>
            <a:pPr marL="344488" lvl="1" indent="-342900">
              <a:buFont typeface="+mj-lt"/>
              <a:buAutoNum type="arabicPeriod"/>
            </a:pPr>
            <a:r>
              <a:rPr lang="en-GB" i="1" dirty="0" smtClean="0"/>
              <a:t>if </a:t>
            </a:r>
            <a:r>
              <a:rPr lang="en-GB" i="1" dirty="0"/>
              <a:t>the channel is sensed to be idle during the slot durations of the additional defer </a:t>
            </a:r>
            <a:r>
              <a:rPr lang="en-GB" i="1" dirty="0" smtClean="0"/>
              <a:t>duration </a:t>
            </a:r>
            <a:r>
              <a:rPr lang="en-GB" i="1" dirty="0"/>
              <a:t>T</a:t>
            </a:r>
            <a:r>
              <a:rPr lang="en-GB" i="1" baseline="-25000" dirty="0"/>
              <a:t>d</a:t>
            </a:r>
            <a:r>
              <a:rPr lang="en-GB" i="1" dirty="0" smtClean="0"/>
              <a:t> </a:t>
            </a:r>
            <a:r>
              <a:rPr lang="en-GB" i="1" dirty="0"/>
              <a:t>, go to step 2; else, go to step 5</a:t>
            </a:r>
            <a:r>
              <a:rPr lang="en-GB" i="1" dirty="0" smtClean="0"/>
              <a:t>;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34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3177</Words>
  <Application>Microsoft Office PowerPoint</Application>
  <PresentationFormat>On-screen Show (4:3)</PresentationFormat>
  <Paragraphs>272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Document</vt:lpstr>
      <vt:lpstr>Proposed feedback from IEEE 802 on 3GPP LAA CRs</vt:lpstr>
      <vt:lpstr>IEEE 802 needs to respond to 3GPP’s request for a review of LAA with a variety of coexistence concerns</vt:lpstr>
      <vt:lpstr>3GPP RAN has requested IEEE 802 to comment on the LAA CRs</vt:lpstr>
      <vt:lpstr>It is likely that IEEE 802 responses to the 3GPP RAN request will be required by early April 2015</vt:lpstr>
      <vt:lpstr>IEEE 802 should start the CR review in January 2016, and plan to approve a response in March 2016</vt:lpstr>
      <vt:lpstr>The LAA channel access procedures of most interest are specified in clause 15 of 3GPP R1-157922</vt:lpstr>
      <vt:lpstr>While LAA channel access is similar to 802.11, there are differences that raise coexistence concerns</vt:lpstr>
      <vt:lpstr>LAA uses parameters and structures for downlink traffic similar to those used in 802.11 EDCA</vt:lpstr>
      <vt:lpstr>LAA defines a access engine based on collision avoidance similar to 802.11</vt:lpstr>
      <vt:lpstr>Suggestion: LAA should be modified to align it better with 802.11 EDCA for Ninit = 0 </vt:lpstr>
      <vt:lpstr>Suggestion: LAA should be modified to align it better with 802.11 EDCA wrt the defer period</vt:lpstr>
      <vt:lpstr>Suggestion: LAA should be modified to avoid “head-of-line-blocking”</vt:lpstr>
      <vt:lpstr>Request: LAA should be modified to better align its access mechanism with 802.11</vt:lpstr>
      <vt:lpstr>Request: LAA should be modified to better align its access mechanism with 802.11</vt:lpstr>
      <vt:lpstr>Request: LAA should be modified to better align its access mechanism with 802.11</vt:lpstr>
      <vt:lpstr>Request: LAA must reduce Tmcot,[3,4] to 6ms when the channel may contain other technologies </vt:lpstr>
      <vt:lpstr>Request: LAA must reduce Tmcot,[3,4] to 6ms when the channel may contain other technologies </vt:lpstr>
      <vt:lpstr>Request: LAA must specify access at a priority level is only available to same &amp; higher priority traffic</vt:lpstr>
      <vt:lpstr>Request: LAA must specify access at a priority level is only available to same &amp; higher priority traffic</vt:lpstr>
      <vt:lpstr>Request: LAA must specify limits to the special DRS access mechanism </vt:lpstr>
      <vt:lpstr>Request: LAA must specify limits to the special DRS access mechanism </vt:lpstr>
      <vt:lpstr>Request: LAA must not transmit energy solely to stop other systems from accessing the channel</vt:lpstr>
      <vt:lpstr>Request: LAA must not transmit energy solely to stop other systems from accessing the channel</vt:lpstr>
      <vt:lpstr>Request: IEEE 802 would appreciate a justification &amp; explanation of the selection of the value of Z</vt:lpstr>
      <vt:lpstr>Multi-channel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2016-01-18T21:03:41Z</dcterms:modified>
</cp:coreProperties>
</file>