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3" r:id="rId4"/>
    <p:sldId id="269" r:id="rId5"/>
    <p:sldId id="268" r:id="rId6"/>
    <p:sldId id="265" r:id="rId7"/>
    <p:sldId id="266" r:id="rId8"/>
    <p:sldId id="267" r:id="rId9"/>
    <p:sldId id="270"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086" y="8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1098"/>
    </p:cViewPr>
  </p:sorterViewPr>
  <p:notesViewPr>
    <p:cSldViewPr>
      <p:cViewPr varScale="1">
        <p:scale>
          <a:sx n="85" d="100"/>
          <a:sy n="85" d="100"/>
        </p:scale>
        <p:origin x="37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1/20/2016</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610758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64161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6291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66397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78920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31277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Alaa Mourad, BMW Group</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January 2016	</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Alaa Mourad, BMW Group</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‹Nr.›</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802.19-16/0010r1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January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Wireless Coexistence in the Automotive Domain </a:t>
            </a:r>
            <a:r>
              <a:rPr lang="en-US" sz="2400" dirty="0"/>
              <a:t>– </a:t>
            </a:r>
            <a:r>
              <a:rPr lang="en-US" sz="2400" dirty="0" smtClean="0"/>
              <a:t>Study group proposal</a:t>
            </a:r>
            <a:endParaRPr lang="en-GB" sz="24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t>Date:</a:t>
            </a:r>
            <a:r>
              <a:rPr lang="en-GB" sz="1800" b="0" dirty="0"/>
              <a:t> </a:t>
            </a:r>
            <a:r>
              <a:rPr lang="en-GB" sz="1800" b="0" dirty="0" smtClean="0"/>
              <a:t>2016-01-19</a:t>
            </a:r>
            <a:endParaRPr lang="en-GB" sz="18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0524965"/>
              </p:ext>
            </p:extLst>
          </p:nvPr>
        </p:nvGraphicFramePr>
        <p:xfrm>
          <a:off x="533400" y="2561553"/>
          <a:ext cx="8964612" cy="2772447"/>
        </p:xfrm>
        <a:graphic>
          <a:graphicData uri="http://schemas.openxmlformats.org/presentationml/2006/ole">
            <mc:AlternateContent xmlns:mc="http://schemas.openxmlformats.org/markup-compatibility/2006">
              <mc:Choice xmlns:v="urn:schemas-microsoft-com:vml" Requires="v">
                <p:oleObj spid="_x0000_s3166" name="Document" r:id="rId5" imgW="8253286" imgH="2567726" progId="Word.Document.8">
                  <p:embed/>
                </p:oleObj>
              </mc:Choice>
              <mc:Fallback>
                <p:oleObj name="Document" r:id="rId5" imgW="8253286" imgH="2567726" progId="Word.Document.8">
                  <p:embed/>
                  <p:pic>
                    <p:nvPicPr>
                      <p:cNvPr id="0" name="Picture 13"/>
                      <p:cNvPicPr>
                        <a:picLocks noChangeAspect="1" noChangeArrowheads="1"/>
                      </p:cNvPicPr>
                      <p:nvPr/>
                    </p:nvPicPr>
                    <p:blipFill>
                      <a:blip r:embed="rId6"/>
                      <a:srcRect/>
                      <a:stretch>
                        <a:fillRect/>
                      </a:stretch>
                    </p:blipFill>
                    <p:spPr bwMode="auto">
                      <a:xfrm>
                        <a:off x="533400" y="2561553"/>
                        <a:ext cx="8964612" cy="277244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t>This document defines the scope and the time plan of the proposed study group on Wireless coexistence in the automotive domain</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smtClean="0"/>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7444"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smtClean="0"/>
              <a:t>Background</a:t>
            </a:r>
            <a:endParaRPr lang="en-US" dirty="0"/>
          </a:p>
        </p:txBody>
      </p:sp>
      <p:sp>
        <p:nvSpPr>
          <p:cNvPr id="10242" name="Rectangle 2"/>
          <p:cNvSpPr>
            <a:spLocks noGrp="1" noChangeArrowheads="1"/>
          </p:cNvSpPr>
          <p:nvPr>
            <p:ph type="body" idx="1"/>
          </p:nvPr>
        </p:nvSpPr>
        <p:spPr>
          <a:xfrm>
            <a:off x="731520" y="2113281"/>
            <a:ext cx="8290560" cy="4489027"/>
          </a:xfrm>
          <a:ln/>
        </p:spPr>
        <p:txBody>
          <a:bodyPr/>
          <a:lstStyle/>
          <a:p>
            <a:r>
              <a:rPr lang="en-AU" dirty="0"/>
              <a:t>F</a:t>
            </a:r>
            <a:r>
              <a:rPr lang="en-AU" dirty="0" smtClean="0"/>
              <a:t>ive</a:t>
            </a:r>
            <a:r>
              <a:rPr lang="de-DE" dirty="0" smtClean="0"/>
              <a:t> </a:t>
            </a:r>
            <a:r>
              <a:rPr lang="en-AU" dirty="0" smtClean="0"/>
              <a:t>teleconferences</a:t>
            </a:r>
            <a:r>
              <a:rPr lang="en-AU" baseline="30000" dirty="0" smtClean="0"/>
              <a:t>[1,2,3,4,5] </a:t>
            </a:r>
            <a:r>
              <a:rPr lang="en-AU" dirty="0" smtClean="0"/>
              <a:t>were</a:t>
            </a:r>
            <a:r>
              <a:rPr lang="de-DE" dirty="0" smtClean="0"/>
              <a:t> </a:t>
            </a:r>
            <a:r>
              <a:rPr lang="en-AU" dirty="0" smtClean="0"/>
              <a:t>organized</a:t>
            </a:r>
            <a:r>
              <a:rPr lang="de-DE" dirty="0" smtClean="0"/>
              <a:t> so </a:t>
            </a:r>
            <a:r>
              <a:rPr lang="en-AU" dirty="0" smtClean="0"/>
              <a:t>far</a:t>
            </a:r>
            <a:r>
              <a:rPr lang="de-DE" dirty="0" smtClean="0"/>
              <a:t>, </a:t>
            </a:r>
            <a:r>
              <a:rPr lang="en-AU" dirty="0" smtClean="0"/>
              <a:t>which</a:t>
            </a:r>
            <a:r>
              <a:rPr lang="de-DE" dirty="0" smtClean="0"/>
              <a:t> </a:t>
            </a:r>
            <a:r>
              <a:rPr lang="en-AU" dirty="0" smtClean="0"/>
              <a:t>described</a:t>
            </a:r>
            <a:r>
              <a:rPr lang="de-DE" dirty="0" smtClean="0"/>
              <a:t> </a:t>
            </a:r>
            <a:r>
              <a:rPr lang="en-AU" dirty="0" smtClean="0"/>
              <a:t>the</a:t>
            </a:r>
            <a:r>
              <a:rPr lang="de-DE" dirty="0" smtClean="0"/>
              <a:t> </a:t>
            </a:r>
            <a:r>
              <a:rPr lang="en-AU" dirty="0" smtClean="0"/>
              <a:t>coexistence</a:t>
            </a:r>
            <a:r>
              <a:rPr lang="de-DE" dirty="0" smtClean="0"/>
              <a:t> in </a:t>
            </a:r>
            <a:r>
              <a:rPr lang="en-AU" dirty="0" smtClean="0"/>
              <a:t>the</a:t>
            </a:r>
            <a:r>
              <a:rPr lang="de-DE" dirty="0" smtClean="0"/>
              <a:t> </a:t>
            </a:r>
            <a:r>
              <a:rPr lang="en-BZ" dirty="0" smtClean="0"/>
              <a:t>automotive</a:t>
            </a:r>
            <a:r>
              <a:rPr lang="de-DE" dirty="0" smtClean="0"/>
              <a:t> </a:t>
            </a:r>
            <a:r>
              <a:rPr lang="en-AU" dirty="0" smtClean="0"/>
              <a:t>domain</a:t>
            </a:r>
            <a:r>
              <a:rPr lang="de-DE" dirty="0" smtClean="0"/>
              <a:t> in </a:t>
            </a:r>
            <a:r>
              <a:rPr lang="en-AU" dirty="0" smtClean="0"/>
              <a:t>addition</a:t>
            </a:r>
            <a:r>
              <a:rPr lang="de-DE" dirty="0" smtClean="0"/>
              <a:t> </a:t>
            </a:r>
            <a:r>
              <a:rPr lang="en-AU" dirty="0" smtClean="0"/>
              <a:t>to</a:t>
            </a:r>
            <a:r>
              <a:rPr lang="de-DE" dirty="0" smtClean="0"/>
              <a:t> </a:t>
            </a:r>
            <a:r>
              <a:rPr lang="en-AU" dirty="0" smtClean="0"/>
              <a:t>channel</a:t>
            </a:r>
            <a:r>
              <a:rPr lang="de-DE" dirty="0" smtClean="0"/>
              <a:t> </a:t>
            </a:r>
            <a:r>
              <a:rPr lang="en-AU" dirty="0" smtClean="0"/>
              <a:t>modelling</a:t>
            </a:r>
            <a:r>
              <a:rPr lang="de-DE" dirty="0" smtClean="0"/>
              <a:t> </a:t>
            </a:r>
            <a:r>
              <a:rPr lang="en-AU" dirty="0" smtClean="0"/>
              <a:t>for</a:t>
            </a:r>
            <a:r>
              <a:rPr lang="de-DE" dirty="0" smtClean="0"/>
              <a:t> in-car </a:t>
            </a:r>
            <a:r>
              <a:rPr lang="en-AU" dirty="0" smtClean="0"/>
              <a:t>environment</a:t>
            </a:r>
            <a:endParaRPr lang="de-DE" dirty="0" smtClean="0"/>
          </a:p>
          <a:p>
            <a:r>
              <a:rPr lang="de-DE" b="1" dirty="0" smtClean="0">
                <a:cs typeface="+mn-cs"/>
              </a:rPr>
              <a:t>The </a:t>
            </a:r>
            <a:r>
              <a:rPr lang="en-AU" b="1" dirty="0" smtClean="0">
                <a:cs typeface="+mn-cs"/>
              </a:rPr>
              <a:t>scope</a:t>
            </a:r>
            <a:r>
              <a:rPr lang="de-DE" b="1" dirty="0" smtClean="0">
                <a:cs typeface="+mn-cs"/>
              </a:rPr>
              <a:t> </a:t>
            </a:r>
            <a:r>
              <a:rPr lang="en-AU" b="1" dirty="0" smtClean="0">
                <a:cs typeface="+mn-cs"/>
              </a:rPr>
              <a:t>and</a:t>
            </a:r>
            <a:r>
              <a:rPr lang="de-DE" b="1" dirty="0" smtClean="0">
                <a:cs typeface="+mn-cs"/>
              </a:rPr>
              <a:t> </a:t>
            </a:r>
            <a:r>
              <a:rPr lang="en-AU" b="1" dirty="0" smtClean="0">
                <a:cs typeface="+mn-cs"/>
              </a:rPr>
              <a:t>the</a:t>
            </a:r>
            <a:r>
              <a:rPr lang="de-DE" b="1" dirty="0" smtClean="0">
                <a:cs typeface="+mn-cs"/>
              </a:rPr>
              <a:t> time plan </a:t>
            </a:r>
            <a:r>
              <a:rPr lang="en-AU" b="1" dirty="0" smtClean="0">
                <a:cs typeface="+mn-cs"/>
              </a:rPr>
              <a:t>were</a:t>
            </a:r>
            <a:r>
              <a:rPr lang="de-DE" b="1" dirty="0" smtClean="0">
                <a:cs typeface="+mn-cs"/>
              </a:rPr>
              <a:t> </a:t>
            </a:r>
            <a:r>
              <a:rPr lang="en-AU" dirty="0" smtClean="0"/>
              <a:t>discussed</a:t>
            </a:r>
            <a:r>
              <a:rPr lang="de-DE" dirty="0" smtClean="0"/>
              <a:t> </a:t>
            </a:r>
            <a:r>
              <a:rPr lang="en-AU" dirty="0" smtClean="0"/>
              <a:t>briefly</a:t>
            </a:r>
            <a:r>
              <a:rPr lang="de-DE" dirty="0" smtClean="0"/>
              <a:t> in </a:t>
            </a:r>
            <a:r>
              <a:rPr kumimoji="1" lang="en-US" altLang="ja-JP" dirty="0"/>
              <a:t>document </a:t>
            </a:r>
            <a:r>
              <a:rPr kumimoji="1" lang="en-US" altLang="ja-JP" dirty="0" smtClean="0"/>
              <a:t>19-15/0073r0</a:t>
            </a:r>
            <a:endParaRPr kumimoji="1" lang="de-DE" b="1" dirty="0">
              <a:cs typeface="+mn-cs"/>
            </a:endParaRPr>
          </a:p>
          <a:p>
            <a:r>
              <a:rPr kumimoji="1" lang="de-DE" dirty="0" smtClean="0"/>
              <a:t>The </a:t>
            </a:r>
            <a:r>
              <a:rPr kumimoji="1" lang="en-AU" dirty="0" smtClean="0"/>
              <a:t>wireless</a:t>
            </a:r>
            <a:r>
              <a:rPr kumimoji="1" lang="de-DE" dirty="0" smtClean="0"/>
              <a:t> </a:t>
            </a:r>
            <a:r>
              <a:rPr kumimoji="1" lang="en-BZ" dirty="0" smtClean="0"/>
              <a:t>coexistence</a:t>
            </a:r>
            <a:r>
              <a:rPr kumimoji="1" lang="de-DE" dirty="0" smtClean="0"/>
              <a:t> in </a:t>
            </a:r>
            <a:r>
              <a:rPr kumimoji="1" lang="en-AU" dirty="0" smtClean="0"/>
              <a:t>this</a:t>
            </a:r>
            <a:r>
              <a:rPr kumimoji="1" lang="de-DE" dirty="0" smtClean="0"/>
              <a:t> </a:t>
            </a:r>
            <a:r>
              <a:rPr kumimoji="1" lang="en-AU" dirty="0" smtClean="0"/>
              <a:t>domain</a:t>
            </a:r>
            <a:r>
              <a:rPr kumimoji="1" lang="de-DE" dirty="0" smtClean="0"/>
              <a:t> </a:t>
            </a:r>
            <a:r>
              <a:rPr kumimoji="1" lang="en-AU" dirty="0" smtClean="0"/>
              <a:t>became</a:t>
            </a:r>
            <a:r>
              <a:rPr kumimoji="1" lang="de-DE" dirty="0" smtClean="0"/>
              <a:t> </a:t>
            </a:r>
            <a:r>
              <a:rPr kumimoji="1" lang="en-AU" dirty="0" smtClean="0"/>
              <a:t>important</a:t>
            </a:r>
            <a:r>
              <a:rPr kumimoji="1" lang="de-DE" dirty="0" smtClean="0"/>
              <a:t> </a:t>
            </a:r>
            <a:r>
              <a:rPr kumimoji="1" lang="en-AU" dirty="0" smtClean="0"/>
              <a:t>topic</a:t>
            </a:r>
            <a:r>
              <a:rPr kumimoji="1" lang="de-DE" dirty="0" smtClean="0"/>
              <a:t> due </a:t>
            </a:r>
            <a:r>
              <a:rPr kumimoji="1" lang="en-AU" dirty="0" smtClean="0"/>
              <a:t>to</a:t>
            </a:r>
            <a:r>
              <a:rPr kumimoji="1" lang="de-DE" dirty="0" smtClean="0"/>
              <a:t> </a:t>
            </a:r>
            <a:r>
              <a:rPr kumimoji="1" lang="en-AU" dirty="0" smtClean="0"/>
              <a:t>the</a:t>
            </a:r>
            <a:r>
              <a:rPr kumimoji="1" lang="de-DE" dirty="0" smtClean="0"/>
              <a:t> fast </a:t>
            </a:r>
            <a:r>
              <a:rPr kumimoji="1" lang="en-AU" dirty="0" smtClean="0"/>
              <a:t>increase</a:t>
            </a:r>
            <a:r>
              <a:rPr kumimoji="1" lang="de-DE" dirty="0" smtClean="0"/>
              <a:t> on </a:t>
            </a:r>
            <a:r>
              <a:rPr kumimoji="1" lang="en-AU" dirty="0" smtClean="0"/>
              <a:t>connectivity</a:t>
            </a:r>
            <a:r>
              <a:rPr kumimoji="1" lang="de-DE" dirty="0" smtClean="0"/>
              <a:t> </a:t>
            </a:r>
            <a:r>
              <a:rPr kumimoji="1" lang="en-AU" dirty="0" smtClean="0"/>
              <a:t>services</a:t>
            </a:r>
            <a:r>
              <a:rPr kumimoji="1" lang="de-DE" dirty="0" smtClean="0"/>
              <a:t> in </a:t>
            </a:r>
            <a:r>
              <a:rPr kumimoji="1" lang="en-AU" dirty="0" smtClean="0"/>
              <a:t>the</a:t>
            </a:r>
            <a:r>
              <a:rPr kumimoji="1" lang="de-DE" dirty="0" smtClean="0"/>
              <a:t> </a:t>
            </a:r>
            <a:r>
              <a:rPr kumimoji="1" lang="en-AU" dirty="0" smtClean="0"/>
              <a:t>vehicles</a:t>
            </a:r>
          </a:p>
          <a:p>
            <a:r>
              <a:rPr kumimoji="1" lang="en-AU" dirty="0" smtClean="0"/>
              <a:t>Therefore</a:t>
            </a:r>
            <a:r>
              <a:rPr kumimoji="1" lang="de-DE" dirty="0" smtClean="0"/>
              <a:t> </a:t>
            </a:r>
            <a:r>
              <a:rPr kumimoji="1" lang="en-AU" dirty="0" smtClean="0"/>
              <a:t>forming</a:t>
            </a:r>
            <a:r>
              <a:rPr kumimoji="1" lang="de-DE" dirty="0" smtClean="0"/>
              <a:t> a </a:t>
            </a:r>
            <a:r>
              <a:rPr kumimoji="1" lang="en-AU" dirty="0" smtClean="0"/>
              <a:t>studying</a:t>
            </a:r>
            <a:r>
              <a:rPr kumimoji="1" lang="de-DE" dirty="0" smtClean="0"/>
              <a:t> </a:t>
            </a:r>
            <a:r>
              <a:rPr kumimoji="1" lang="en-AU" dirty="0" smtClean="0"/>
              <a:t>group</a:t>
            </a:r>
            <a:r>
              <a:rPr kumimoji="1" lang="de-DE" dirty="0" smtClean="0"/>
              <a:t> </a:t>
            </a:r>
            <a:r>
              <a:rPr kumimoji="1" lang="en-AU" dirty="0" smtClean="0"/>
              <a:t>to</a:t>
            </a:r>
            <a:r>
              <a:rPr kumimoji="1" lang="de-DE" dirty="0" smtClean="0"/>
              <a:t> </a:t>
            </a:r>
            <a:r>
              <a:rPr kumimoji="1" lang="en-AU" dirty="0" smtClean="0"/>
              <a:t>study</a:t>
            </a:r>
            <a:r>
              <a:rPr kumimoji="1" lang="de-DE" dirty="0" smtClean="0"/>
              <a:t> </a:t>
            </a:r>
            <a:r>
              <a:rPr kumimoji="1" lang="en-AU" dirty="0" smtClean="0"/>
              <a:t>the</a:t>
            </a:r>
            <a:r>
              <a:rPr kumimoji="1" lang="de-DE" dirty="0" smtClean="0"/>
              <a:t> </a:t>
            </a:r>
            <a:r>
              <a:rPr kumimoji="1" lang="en-AU" dirty="0" smtClean="0"/>
              <a:t>wireless</a:t>
            </a:r>
            <a:r>
              <a:rPr kumimoji="1" lang="de-DE" dirty="0" smtClean="0"/>
              <a:t> </a:t>
            </a:r>
            <a:r>
              <a:rPr kumimoji="1" lang="en-AU" dirty="0" smtClean="0"/>
              <a:t>coexistence</a:t>
            </a:r>
            <a:r>
              <a:rPr kumimoji="1" lang="de-DE" dirty="0" smtClean="0"/>
              <a:t> in </a:t>
            </a:r>
            <a:r>
              <a:rPr kumimoji="1" lang="en-AU" dirty="0" smtClean="0"/>
              <a:t>this</a:t>
            </a:r>
            <a:r>
              <a:rPr kumimoji="1" lang="de-DE" dirty="0" smtClean="0"/>
              <a:t> </a:t>
            </a:r>
            <a:r>
              <a:rPr kumimoji="1" lang="en-AU" dirty="0" smtClean="0"/>
              <a:t>domain</a:t>
            </a:r>
            <a:r>
              <a:rPr kumimoji="1" lang="de-DE" dirty="0" smtClean="0"/>
              <a:t> </a:t>
            </a:r>
            <a:r>
              <a:rPr kumimoji="1" lang="en-AU" dirty="0" smtClean="0"/>
              <a:t>and</a:t>
            </a:r>
            <a:r>
              <a:rPr kumimoji="1" lang="de-DE" dirty="0" smtClean="0"/>
              <a:t> </a:t>
            </a:r>
            <a:r>
              <a:rPr kumimoji="1" lang="en-AU" dirty="0" smtClean="0"/>
              <a:t>provide</a:t>
            </a:r>
            <a:r>
              <a:rPr kumimoji="1" lang="de-DE" dirty="0" smtClean="0"/>
              <a:t> </a:t>
            </a:r>
            <a:r>
              <a:rPr kumimoji="1" lang="en-AU" dirty="0" smtClean="0"/>
              <a:t>recommendations</a:t>
            </a:r>
            <a:r>
              <a:rPr kumimoji="1" lang="de-DE" dirty="0" smtClean="0"/>
              <a:t> </a:t>
            </a:r>
            <a:r>
              <a:rPr kumimoji="1" lang="en-AU" dirty="0" smtClean="0"/>
              <a:t>for</a:t>
            </a:r>
            <a:r>
              <a:rPr kumimoji="1" lang="de-DE" dirty="0" smtClean="0"/>
              <a:t> </a:t>
            </a:r>
            <a:r>
              <a:rPr kumimoji="1" lang="en-AU" dirty="0" smtClean="0"/>
              <a:t>other</a:t>
            </a:r>
            <a:r>
              <a:rPr kumimoji="1" lang="de-DE" dirty="0" smtClean="0"/>
              <a:t> WG (11 </a:t>
            </a:r>
            <a:r>
              <a:rPr kumimoji="1" lang="en-AU" dirty="0" smtClean="0"/>
              <a:t>and</a:t>
            </a:r>
            <a:r>
              <a:rPr kumimoji="1" lang="de-DE" dirty="0" smtClean="0"/>
              <a:t> 15)</a:t>
            </a:r>
          </a:p>
          <a:p>
            <a:pPr marL="0" indent="0">
              <a:buNone/>
            </a:pPr>
            <a:endParaRPr kumimoji="1" lang="de-DE" b="1" dirty="0">
              <a:cs typeface="+mn-cs"/>
            </a:endParaRPr>
          </a:p>
          <a:p>
            <a:pPr marL="0" indent="0">
              <a:buNone/>
            </a:pPr>
            <a:endParaRPr lang="en-US" b="1" dirty="0">
              <a:cs typeface="+mn-cs"/>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731520" y="304800"/>
            <a:ext cx="8290560" cy="1237826"/>
          </a:xfrm>
          <a:ln/>
        </p:spPr>
        <p:txBody>
          <a:bodyPr vert="horz" wrap="square" lIns="96000" tIns="49920" rIns="96000" bIns="49920" numCol="1" anchor="ctr" anchorCtr="0" compatLnSpc="1">
            <a:prstTxWarp prst="textNoShape">
              <a:avLst/>
            </a:prstTxWarp>
          </a:bodyPr>
          <a:lstStyle/>
          <a:p>
            <a:r>
              <a:rPr lang="en-AU" dirty="0" smtClean="0"/>
              <a:t>The Uniqueness of automotive Use case</a:t>
            </a:r>
            <a:endParaRPr lang="en-AU" dirty="0"/>
          </a:p>
        </p:txBody>
      </p:sp>
      <p:sp>
        <p:nvSpPr>
          <p:cNvPr id="10242" name="Rectangle 2"/>
          <p:cNvSpPr>
            <a:spLocks noGrp="1" noChangeArrowheads="1"/>
          </p:cNvSpPr>
          <p:nvPr>
            <p:ph type="body" idx="1"/>
          </p:nvPr>
        </p:nvSpPr>
        <p:spPr>
          <a:xfrm>
            <a:off x="731520" y="1302173"/>
            <a:ext cx="8290560" cy="4489027"/>
          </a:xfrm>
          <a:ln/>
        </p:spPr>
        <p:txBody>
          <a:bodyPr/>
          <a:lstStyle/>
          <a:p>
            <a:pPr marL="457200" indent="-457200">
              <a:buFont typeface="+mj-lt"/>
              <a:buAutoNum type="arabicPeriod"/>
            </a:pPr>
            <a:r>
              <a:rPr lang="en-AU" b="1" dirty="0" smtClean="0"/>
              <a:t>Connected</a:t>
            </a:r>
            <a:r>
              <a:rPr lang="de-DE" b="1" dirty="0" smtClean="0"/>
              <a:t> </a:t>
            </a:r>
            <a:r>
              <a:rPr lang="en-AU" b="1" dirty="0" smtClean="0"/>
              <a:t>car</a:t>
            </a:r>
            <a:r>
              <a:rPr lang="de-DE" b="1" dirty="0" smtClean="0"/>
              <a:t> </a:t>
            </a:r>
            <a:r>
              <a:rPr lang="en-AU" b="1" dirty="0" smtClean="0"/>
              <a:t>prospect</a:t>
            </a:r>
          </a:p>
          <a:p>
            <a:pPr marL="457200" indent="-457200">
              <a:buFont typeface="+mj-lt"/>
              <a:buAutoNum type="arabicPeriod"/>
            </a:pPr>
            <a:r>
              <a:rPr lang="de-DE" b="1" dirty="0" smtClean="0"/>
              <a:t>Multiple </a:t>
            </a:r>
            <a:r>
              <a:rPr lang="en-AU" b="1" dirty="0" smtClean="0"/>
              <a:t>access</a:t>
            </a:r>
            <a:r>
              <a:rPr lang="de-DE" b="1" dirty="0" smtClean="0"/>
              <a:t> </a:t>
            </a:r>
            <a:r>
              <a:rPr lang="en-AU" b="1" dirty="0" smtClean="0"/>
              <a:t>points</a:t>
            </a:r>
            <a:r>
              <a:rPr lang="de-DE" b="1" dirty="0" smtClean="0"/>
              <a:t> </a:t>
            </a:r>
            <a:r>
              <a:rPr lang="en-AU" b="1" dirty="0" smtClean="0"/>
              <a:t>and</a:t>
            </a:r>
            <a:r>
              <a:rPr lang="de-DE" b="1" dirty="0" smtClean="0"/>
              <a:t> </a:t>
            </a:r>
            <a:r>
              <a:rPr lang="en-AU" b="1" dirty="0" smtClean="0"/>
              <a:t>stations</a:t>
            </a:r>
            <a:r>
              <a:rPr lang="de-DE" b="1" dirty="0" smtClean="0"/>
              <a:t> in a </a:t>
            </a:r>
            <a:r>
              <a:rPr lang="en-AU" b="1" dirty="0" smtClean="0"/>
              <a:t>small</a:t>
            </a:r>
            <a:r>
              <a:rPr lang="de-DE" b="1" dirty="0" smtClean="0"/>
              <a:t> </a:t>
            </a:r>
            <a:r>
              <a:rPr lang="en-AU" b="1" dirty="0" smtClean="0"/>
              <a:t>cavity</a:t>
            </a:r>
          </a:p>
          <a:p>
            <a:pPr marL="457200" indent="-457200">
              <a:buFont typeface="+mj-lt"/>
              <a:buAutoNum type="arabicPeriod"/>
            </a:pPr>
            <a:r>
              <a:rPr lang="en-AU" dirty="0" smtClean="0"/>
              <a:t>Small</a:t>
            </a:r>
            <a:r>
              <a:rPr lang="de-DE" dirty="0" smtClean="0"/>
              <a:t> </a:t>
            </a:r>
            <a:r>
              <a:rPr lang="en-AU" dirty="0" smtClean="0"/>
              <a:t>distances</a:t>
            </a:r>
            <a:r>
              <a:rPr lang="de-DE" dirty="0" smtClean="0"/>
              <a:t> </a:t>
            </a:r>
            <a:r>
              <a:rPr lang="en-AU" dirty="0" smtClean="0"/>
              <a:t>between</a:t>
            </a:r>
            <a:r>
              <a:rPr lang="de-DE" dirty="0" smtClean="0"/>
              <a:t> </a:t>
            </a:r>
            <a:r>
              <a:rPr lang="en-AU" dirty="0" smtClean="0"/>
              <a:t>the</a:t>
            </a:r>
            <a:r>
              <a:rPr lang="de-DE" dirty="0" smtClean="0"/>
              <a:t> </a:t>
            </a:r>
            <a:r>
              <a:rPr lang="en-AU" dirty="0" smtClean="0"/>
              <a:t>vehicles</a:t>
            </a:r>
            <a:r>
              <a:rPr lang="de-DE" dirty="0" smtClean="0"/>
              <a:t> on </a:t>
            </a:r>
            <a:r>
              <a:rPr lang="en-AU" dirty="0" smtClean="0"/>
              <a:t>the</a:t>
            </a:r>
            <a:r>
              <a:rPr lang="de-DE" dirty="0" smtClean="0"/>
              <a:t> </a:t>
            </a:r>
            <a:r>
              <a:rPr lang="en-AU" dirty="0" smtClean="0"/>
              <a:t>roads</a:t>
            </a:r>
            <a:r>
              <a:rPr lang="de-DE" dirty="0" smtClean="0"/>
              <a:t> (</a:t>
            </a:r>
            <a:r>
              <a:rPr lang="en-AU" dirty="0" smtClean="0"/>
              <a:t>traffic</a:t>
            </a:r>
            <a:r>
              <a:rPr lang="de-DE" dirty="0" smtClean="0"/>
              <a:t> </a:t>
            </a:r>
            <a:r>
              <a:rPr lang="en-AU" dirty="0" smtClean="0"/>
              <a:t>jam</a:t>
            </a:r>
            <a:r>
              <a:rPr lang="de-DE" dirty="0" smtClean="0"/>
              <a:t>)</a:t>
            </a:r>
          </a:p>
          <a:p>
            <a:pPr marL="457200" indent="-457200">
              <a:buFont typeface="+mj-lt"/>
              <a:buAutoNum type="arabicPeriod"/>
            </a:pPr>
            <a:r>
              <a:rPr lang="de-DE" dirty="0" smtClean="0"/>
              <a:t>Fast </a:t>
            </a:r>
            <a:r>
              <a:rPr lang="en-AU" dirty="0" smtClean="0"/>
              <a:t>varying</a:t>
            </a:r>
            <a:r>
              <a:rPr lang="de-DE" dirty="0" smtClean="0"/>
              <a:t> </a:t>
            </a:r>
            <a:r>
              <a:rPr lang="en-AU" dirty="0" smtClean="0"/>
              <a:t>environment</a:t>
            </a:r>
            <a:r>
              <a:rPr lang="de-DE" dirty="0" smtClean="0"/>
              <a:t> due </a:t>
            </a:r>
            <a:r>
              <a:rPr lang="en-AU" dirty="0" smtClean="0"/>
              <a:t>to</a:t>
            </a:r>
            <a:r>
              <a:rPr lang="de-DE" dirty="0" smtClean="0"/>
              <a:t> </a:t>
            </a:r>
            <a:r>
              <a:rPr lang="en-BZ" dirty="0" smtClean="0"/>
              <a:t>vehicle</a:t>
            </a:r>
            <a:r>
              <a:rPr lang="de-DE" dirty="0" smtClean="0"/>
              <a:t> </a:t>
            </a:r>
            <a:r>
              <a:rPr lang="en-AU" dirty="0" smtClean="0"/>
              <a:t>mobility</a:t>
            </a:r>
          </a:p>
          <a:p>
            <a:pPr marL="457200" indent="-457200">
              <a:buFont typeface="+mj-lt"/>
              <a:buAutoNum type="arabicPeriod"/>
            </a:pPr>
            <a:r>
              <a:rPr lang="de-DE" dirty="0" smtClean="0"/>
              <a:t>Low </a:t>
            </a:r>
            <a:r>
              <a:rPr lang="en-AU" dirty="0" smtClean="0"/>
              <a:t>insertion</a:t>
            </a:r>
            <a:r>
              <a:rPr lang="de-DE" dirty="0" smtClean="0"/>
              <a:t> </a:t>
            </a:r>
            <a:r>
              <a:rPr lang="en-AU" dirty="0" smtClean="0"/>
              <a:t>loss</a:t>
            </a:r>
            <a:r>
              <a:rPr lang="de-DE" dirty="0" smtClean="0"/>
              <a:t> </a:t>
            </a:r>
            <a:r>
              <a:rPr lang="en-AU" dirty="0" smtClean="0"/>
              <a:t>between</a:t>
            </a:r>
            <a:r>
              <a:rPr lang="de-DE" dirty="0" smtClean="0"/>
              <a:t> </a:t>
            </a:r>
            <a:r>
              <a:rPr lang="en-AU" dirty="0" smtClean="0"/>
              <a:t>neighbouring</a:t>
            </a:r>
            <a:r>
              <a:rPr lang="de-DE" dirty="0" smtClean="0"/>
              <a:t> </a:t>
            </a:r>
            <a:r>
              <a:rPr lang="en-AU" dirty="0" smtClean="0"/>
              <a:t>cars</a:t>
            </a:r>
          </a:p>
          <a:p>
            <a:pPr marL="457200" indent="-457200">
              <a:buFont typeface="+mj-lt"/>
              <a:buAutoNum type="arabicPeriod"/>
            </a:pPr>
            <a:r>
              <a:rPr lang="en-AU" dirty="0" smtClean="0"/>
              <a:t>Growing</a:t>
            </a:r>
            <a:r>
              <a:rPr lang="de-DE" dirty="0" smtClean="0"/>
              <a:t> </a:t>
            </a:r>
            <a:r>
              <a:rPr lang="en-AU" dirty="0" smtClean="0"/>
              <a:t>demands</a:t>
            </a:r>
            <a:r>
              <a:rPr lang="de-DE" dirty="0" smtClean="0"/>
              <a:t> </a:t>
            </a:r>
            <a:r>
              <a:rPr lang="en-AU" dirty="0" smtClean="0"/>
              <a:t>for</a:t>
            </a:r>
            <a:r>
              <a:rPr lang="de-DE" dirty="0" smtClean="0"/>
              <a:t> </a:t>
            </a:r>
            <a:r>
              <a:rPr lang="en-AU" dirty="0" smtClean="0"/>
              <a:t>bandwidth in automotive domain</a:t>
            </a:r>
          </a:p>
          <a:p>
            <a:pPr marL="0" indent="0">
              <a:buNone/>
            </a:pPr>
            <a:endParaRPr lang="de-DE" b="1" dirty="0" smtClean="0">
              <a:cs typeface="+mn-cs"/>
            </a:endParaRPr>
          </a:p>
        </p:txBody>
      </p:sp>
      <p:pic>
        <p:nvPicPr>
          <p:cNvPr id="2" name="Grafik 1"/>
          <p:cNvPicPr>
            <a:picLocks noChangeAspect="1"/>
          </p:cNvPicPr>
          <p:nvPr/>
        </p:nvPicPr>
        <p:blipFill>
          <a:blip r:embed="rId3"/>
          <a:stretch>
            <a:fillRect/>
          </a:stretch>
        </p:blipFill>
        <p:spPr>
          <a:xfrm>
            <a:off x="2286000" y="4343400"/>
            <a:ext cx="5127073" cy="2514600"/>
          </a:xfrm>
          <a:prstGeom prst="rect">
            <a:avLst/>
          </a:prstGeom>
        </p:spPr>
      </p:pic>
    </p:spTree>
    <p:extLst>
      <p:ext uri="{BB962C8B-B14F-4D97-AF65-F5344CB8AC3E}">
        <p14:creationId xmlns:p14="http://schemas.microsoft.com/office/powerpoint/2010/main" val="10073943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Scope</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pPr marL="0" indent="0">
              <a:buNone/>
            </a:pPr>
            <a:endParaRPr lang="de-DE" dirty="0"/>
          </a:p>
          <a:p>
            <a:pPr marL="0" indent="0">
              <a:buNone/>
            </a:pPr>
            <a:r>
              <a:rPr lang="de-DE" dirty="0" smtClean="0"/>
              <a:t>The </a:t>
            </a:r>
            <a:r>
              <a:rPr lang="en-AU" dirty="0" smtClean="0"/>
              <a:t>group</a:t>
            </a:r>
            <a:r>
              <a:rPr lang="de-DE" dirty="0" smtClean="0"/>
              <a:t> will </a:t>
            </a:r>
            <a:r>
              <a:rPr lang="en-AU" dirty="0" smtClean="0"/>
              <a:t>consider</a:t>
            </a:r>
            <a:r>
              <a:rPr lang="de-DE" dirty="0" smtClean="0"/>
              <a:t> </a:t>
            </a:r>
            <a:r>
              <a:rPr lang="en-AU" dirty="0" smtClean="0"/>
              <a:t>the</a:t>
            </a:r>
            <a:r>
              <a:rPr lang="de-DE" dirty="0" smtClean="0"/>
              <a:t> </a:t>
            </a:r>
            <a:r>
              <a:rPr lang="en-AU" dirty="0" smtClean="0"/>
              <a:t>following</a:t>
            </a:r>
            <a:r>
              <a:rPr lang="de-DE" dirty="0" smtClean="0"/>
              <a:t> </a:t>
            </a:r>
            <a:r>
              <a:rPr lang="en-AU" dirty="0" smtClean="0"/>
              <a:t>scenarios</a:t>
            </a:r>
            <a:r>
              <a:rPr lang="de-DE" dirty="0" smtClean="0"/>
              <a:t>:</a:t>
            </a:r>
          </a:p>
          <a:p>
            <a:pPr marL="457200" indent="-457200">
              <a:buFont typeface="+mj-lt"/>
              <a:buAutoNum type="arabicPeriod"/>
            </a:pPr>
            <a:r>
              <a:rPr lang="en-AU" b="1" dirty="0" smtClean="0">
                <a:cs typeface="+mn-cs"/>
              </a:rPr>
              <a:t>WiFi</a:t>
            </a:r>
            <a:r>
              <a:rPr lang="de-DE" b="1" dirty="0" smtClean="0">
                <a:cs typeface="+mn-cs"/>
              </a:rPr>
              <a:t> /</a:t>
            </a:r>
            <a:r>
              <a:rPr lang="en-AU" b="1" dirty="0" smtClean="0">
                <a:cs typeface="+mn-cs"/>
              </a:rPr>
              <a:t>WiFi</a:t>
            </a:r>
            <a:r>
              <a:rPr lang="de-DE" b="1" dirty="0" smtClean="0">
                <a:cs typeface="+mn-cs"/>
              </a:rPr>
              <a:t> </a:t>
            </a:r>
            <a:r>
              <a:rPr lang="en-AU" b="1" dirty="0" smtClean="0">
                <a:cs typeface="+mn-cs"/>
              </a:rPr>
              <a:t>interference</a:t>
            </a:r>
            <a:r>
              <a:rPr lang="de-DE" dirty="0" smtClean="0"/>
              <a:t> in </a:t>
            </a:r>
            <a:r>
              <a:rPr lang="en-AU" dirty="0" smtClean="0"/>
              <a:t>both</a:t>
            </a:r>
            <a:r>
              <a:rPr lang="de-DE" dirty="0" smtClean="0"/>
              <a:t> inter-cars, Cars-</a:t>
            </a:r>
            <a:r>
              <a:rPr lang="en-AU" dirty="0" smtClean="0"/>
              <a:t>other</a:t>
            </a:r>
            <a:r>
              <a:rPr lang="de-DE" dirty="0" smtClean="0"/>
              <a:t> </a:t>
            </a:r>
            <a:r>
              <a:rPr lang="en-AU" dirty="0" smtClean="0"/>
              <a:t>stationery</a:t>
            </a:r>
            <a:r>
              <a:rPr lang="de-DE" dirty="0" smtClean="0"/>
              <a:t> </a:t>
            </a:r>
            <a:r>
              <a:rPr lang="en-AU" dirty="0" smtClean="0"/>
              <a:t>WiFi</a:t>
            </a:r>
            <a:r>
              <a:rPr lang="de-DE" dirty="0" smtClean="0"/>
              <a:t> </a:t>
            </a:r>
            <a:r>
              <a:rPr lang="en-AU" dirty="0" smtClean="0"/>
              <a:t>and</a:t>
            </a:r>
            <a:r>
              <a:rPr lang="de-DE" dirty="0" smtClean="0"/>
              <a:t> </a:t>
            </a:r>
            <a:r>
              <a:rPr lang="en-AU" dirty="0" smtClean="0"/>
              <a:t>intra</a:t>
            </a:r>
            <a:r>
              <a:rPr lang="de-DE" dirty="0" smtClean="0"/>
              <a:t> </a:t>
            </a:r>
            <a:r>
              <a:rPr lang="en-AU" dirty="0" smtClean="0"/>
              <a:t>car</a:t>
            </a:r>
            <a:r>
              <a:rPr lang="de-DE" dirty="0" smtClean="0"/>
              <a:t> </a:t>
            </a:r>
            <a:r>
              <a:rPr lang="en-AU" dirty="0" smtClean="0"/>
              <a:t>scenarios</a:t>
            </a:r>
          </a:p>
          <a:p>
            <a:pPr marL="457200" indent="-457200">
              <a:buFont typeface="+mj-lt"/>
              <a:buAutoNum type="arabicPeriod"/>
            </a:pPr>
            <a:r>
              <a:rPr lang="en-AU" dirty="0" smtClean="0"/>
              <a:t>WiFi</a:t>
            </a:r>
            <a:r>
              <a:rPr lang="de-DE" dirty="0" smtClean="0"/>
              <a:t>/Bluetooth </a:t>
            </a:r>
            <a:r>
              <a:rPr lang="en-AU" dirty="0" smtClean="0"/>
              <a:t>interference</a:t>
            </a:r>
            <a:r>
              <a:rPr lang="de-DE" dirty="0" smtClean="0"/>
              <a:t> in </a:t>
            </a:r>
            <a:r>
              <a:rPr lang="en-AU" dirty="0" smtClean="0"/>
              <a:t>both</a:t>
            </a:r>
            <a:r>
              <a:rPr lang="de-DE" dirty="0" smtClean="0"/>
              <a:t> inter-car </a:t>
            </a:r>
            <a:r>
              <a:rPr lang="en-AU" dirty="0" smtClean="0"/>
              <a:t>and</a:t>
            </a:r>
            <a:r>
              <a:rPr lang="de-DE" dirty="0" smtClean="0"/>
              <a:t> </a:t>
            </a:r>
            <a:r>
              <a:rPr lang="en-AU" dirty="0" smtClean="0"/>
              <a:t>intra</a:t>
            </a:r>
            <a:r>
              <a:rPr lang="de-DE" dirty="0" smtClean="0"/>
              <a:t> </a:t>
            </a:r>
            <a:r>
              <a:rPr lang="en-AU" dirty="0" smtClean="0"/>
              <a:t>cars</a:t>
            </a:r>
            <a:r>
              <a:rPr lang="de-DE" dirty="0" smtClean="0"/>
              <a:t> </a:t>
            </a:r>
            <a:r>
              <a:rPr lang="en-AU" dirty="0" smtClean="0"/>
              <a:t>scenarios</a:t>
            </a:r>
          </a:p>
          <a:p>
            <a:pPr marL="457200" indent="-457200">
              <a:buFont typeface="+mj-lt"/>
              <a:buAutoNum type="arabicPeriod"/>
            </a:pPr>
            <a:r>
              <a:rPr lang="en-AU" dirty="0" smtClean="0"/>
              <a:t>Both</a:t>
            </a:r>
            <a:r>
              <a:rPr lang="de-DE" dirty="0" smtClean="0"/>
              <a:t> </a:t>
            </a:r>
            <a:r>
              <a:rPr lang="en-AU" dirty="0" smtClean="0"/>
              <a:t>frequency</a:t>
            </a:r>
            <a:r>
              <a:rPr lang="de-DE" dirty="0" smtClean="0"/>
              <a:t> </a:t>
            </a:r>
            <a:r>
              <a:rPr lang="en-AU" dirty="0" smtClean="0"/>
              <a:t>bands</a:t>
            </a:r>
            <a:r>
              <a:rPr lang="de-DE" dirty="0" smtClean="0"/>
              <a:t> (2.4 </a:t>
            </a:r>
            <a:r>
              <a:rPr lang="en-AU" dirty="0" smtClean="0"/>
              <a:t>and</a:t>
            </a:r>
            <a:r>
              <a:rPr lang="de-DE" dirty="0" smtClean="0"/>
              <a:t> 5 </a:t>
            </a:r>
            <a:r>
              <a:rPr lang="en-AU" dirty="0" smtClean="0"/>
              <a:t>Ghz</a:t>
            </a:r>
            <a:r>
              <a:rPr lang="de-DE" dirty="0" smtClean="0"/>
              <a:t>) </a:t>
            </a:r>
            <a:r>
              <a:rPr lang="en-AU" dirty="0" smtClean="0"/>
              <a:t>should</a:t>
            </a:r>
            <a:r>
              <a:rPr lang="de-DE" dirty="0" smtClean="0"/>
              <a:t> </a:t>
            </a:r>
            <a:r>
              <a:rPr lang="en-AU" dirty="0" smtClean="0"/>
              <a:t>be</a:t>
            </a:r>
            <a:r>
              <a:rPr lang="de-DE" dirty="0" smtClean="0"/>
              <a:t> </a:t>
            </a:r>
            <a:r>
              <a:rPr lang="en-BZ" dirty="0" smtClean="0"/>
              <a:t>considered</a:t>
            </a:r>
          </a:p>
          <a:p>
            <a:pPr marL="0" indent="0">
              <a:buNone/>
            </a:pPr>
            <a:r>
              <a:rPr lang="de-DE" b="1" dirty="0" smtClean="0">
                <a:cs typeface="+mn-cs"/>
              </a:rPr>
              <a:t> </a:t>
            </a:r>
          </a:p>
        </p:txBody>
      </p:sp>
    </p:spTree>
    <p:extLst>
      <p:ext uri="{BB962C8B-B14F-4D97-AF65-F5344CB8AC3E}">
        <p14:creationId xmlns:p14="http://schemas.microsoft.com/office/powerpoint/2010/main" val="373988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51699" y="350155"/>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Targets</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endParaRPr lang="en-AU" dirty="0"/>
          </a:p>
        </p:txBody>
      </p:sp>
      <p:sp>
        <p:nvSpPr>
          <p:cNvPr id="10242" name="Rectangle 2"/>
          <p:cNvSpPr>
            <a:spLocks noGrp="1" noChangeArrowheads="1"/>
          </p:cNvSpPr>
          <p:nvPr>
            <p:ph type="body" idx="1"/>
          </p:nvPr>
        </p:nvSpPr>
        <p:spPr>
          <a:xfrm>
            <a:off x="731520" y="2113281"/>
            <a:ext cx="8290560" cy="4489027"/>
          </a:xfrm>
          <a:ln/>
        </p:spPr>
        <p:txBody>
          <a:bodyPr/>
          <a:lstStyle/>
          <a:p>
            <a:r>
              <a:rPr lang="de-DE" dirty="0" smtClean="0"/>
              <a:t>The </a:t>
            </a:r>
            <a:r>
              <a:rPr lang="en-AU" dirty="0" smtClean="0"/>
              <a:t>proposed study group name is</a:t>
            </a:r>
            <a:r>
              <a:rPr lang="de-DE" dirty="0" smtClean="0"/>
              <a:t> </a:t>
            </a:r>
            <a:r>
              <a:rPr lang="en-US" dirty="0" smtClean="0"/>
              <a:t>‘</a:t>
            </a:r>
            <a:r>
              <a:rPr lang="de-DE" dirty="0" smtClean="0"/>
              <a:t>Wireless </a:t>
            </a:r>
            <a:r>
              <a:rPr lang="en-AU" dirty="0" smtClean="0"/>
              <a:t>automotive coexistence</a:t>
            </a:r>
            <a:r>
              <a:rPr lang="en-US" dirty="0" smtClean="0"/>
              <a:t>’</a:t>
            </a:r>
            <a:endParaRPr lang="en-AU" dirty="0" smtClean="0"/>
          </a:p>
          <a:p>
            <a:r>
              <a:rPr lang="de-DE" dirty="0" smtClean="0"/>
              <a:t>The </a:t>
            </a:r>
            <a:r>
              <a:rPr lang="en-AU" dirty="0" smtClean="0"/>
              <a:t>target</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r>
              <a:rPr lang="de-DE" dirty="0" smtClean="0"/>
              <a:t> </a:t>
            </a:r>
            <a:r>
              <a:rPr lang="en-AU" dirty="0" smtClean="0"/>
              <a:t>is</a:t>
            </a:r>
            <a:r>
              <a:rPr lang="de-DE" dirty="0" smtClean="0"/>
              <a:t>:</a:t>
            </a:r>
            <a:endParaRPr lang="en-US" dirty="0" smtClean="0"/>
          </a:p>
          <a:p>
            <a:pPr lvl="1"/>
            <a:r>
              <a:rPr lang="en-US" dirty="0" smtClean="0"/>
              <a:t>Define metrics </a:t>
            </a:r>
            <a:r>
              <a:rPr lang="en-US" dirty="0"/>
              <a:t>for the performance of </a:t>
            </a:r>
            <a:r>
              <a:rPr lang="en-US" dirty="0" smtClean="0"/>
              <a:t>different coexistence </a:t>
            </a:r>
            <a:r>
              <a:rPr lang="en-US" dirty="0"/>
              <a:t>techniques </a:t>
            </a:r>
            <a:r>
              <a:rPr lang="en-US" dirty="0" smtClean="0"/>
              <a:t>and test their </a:t>
            </a:r>
            <a:r>
              <a:rPr lang="en-US" dirty="0"/>
              <a:t>effectiveness </a:t>
            </a:r>
            <a:r>
              <a:rPr lang="en-US" dirty="0" smtClean="0"/>
              <a:t>in different </a:t>
            </a:r>
            <a:r>
              <a:rPr lang="en-BZ" dirty="0" smtClean="0"/>
              <a:t>use cases</a:t>
            </a:r>
          </a:p>
          <a:p>
            <a:pPr lvl="1"/>
            <a:r>
              <a:rPr lang="en-US" dirty="0" smtClean="0"/>
              <a:t>Extensive measurements are needed to check the performance of both Bluetooth and WLAN in different scenarios in vehicle, covering both one and multiple vehicles</a:t>
            </a:r>
          </a:p>
          <a:p>
            <a:pPr lvl="1"/>
            <a:r>
              <a:rPr lang="en-AU" dirty="0" smtClean="0"/>
              <a:t>Quantify</a:t>
            </a:r>
            <a:r>
              <a:rPr lang="de-DE" dirty="0" smtClean="0"/>
              <a:t> </a:t>
            </a:r>
            <a:r>
              <a:rPr lang="en-AU" dirty="0" smtClean="0"/>
              <a:t>the</a:t>
            </a:r>
            <a:r>
              <a:rPr lang="de-DE" dirty="0" smtClean="0"/>
              <a:t> </a:t>
            </a:r>
            <a:r>
              <a:rPr lang="en-BZ" dirty="0" smtClean="0"/>
              <a:t>performance</a:t>
            </a:r>
            <a:r>
              <a:rPr lang="de-DE" dirty="0" smtClean="0"/>
              <a:t> </a:t>
            </a:r>
            <a:r>
              <a:rPr lang="en-AU" dirty="0" smtClean="0"/>
              <a:t>degradation</a:t>
            </a:r>
            <a:r>
              <a:rPr lang="de-DE" dirty="0" smtClean="0"/>
              <a:t> due </a:t>
            </a:r>
            <a:r>
              <a:rPr lang="en-AU" dirty="0" smtClean="0"/>
              <a:t>to</a:t>
            </a:r>
            <a:r>
              <a:rPr lang="de-DE" dirty="0" smtClean="0"/>
              <a:t> </a:t>
            </a:r>
            <a:r>
              <a:rPr lang="en-BZ" dirty="0" smtClean="0"/>
              <a:t>coexistence</a:t>
            </a:r>
            <a:r>
              <a:rPr lang="de-DE" dirty="0" smtClean="0"/>
              <a:t> </a:t>
            </a:r>
            <a:r>
              <a:rPr lang="en-AU" dirty="0" smtClean="0"/>
              <a:t>issues</a:t>
            </a:r>
            <a:r>
              <a:rPr lang="de-DE" dirty="0" smtClean="0"/>
              <a:t> </a:t>
            </a:r>
            <a:endParaRPr lang="en-US" dirty="0" smtClean="0"/>
          </a:p>
          <a:p>
            <a:pPr marL="0" indent="0">
              <a:buNone/>
            </a:pPr>
            <a:endParaRPr lang="de-DE" b="1" dirty="0" smtClean="0">
              <a:cs typeface="+mn-cs"/>
            </a:endParaRPr>
          </a:p>
        </p:txBody>
      </p:sp>
    </p:spTree>
    <p:extLst>
      <p:ext uri="{BB962C8B-B14F-4D97-AF65-F5344CB8AC3E}">
        <p14:creationId xmlns:p14="http://schemas.microsoft.com/office/powerpoint/2010/main" val="3620807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de-DE" dirty="0" smtClean="0"/>
              <a:t>Study </a:t>
            </a:r>
            <a:r>
              <a:rPr lang="en-AU" dirty="0" smtClean="0"/>
              <a:t>group</a:t>
            </a:r>
            <a:r>
              <a:rPr lang="de-DE" dirty="0" smtClean="0"/>
              <a:t> </a:t>
            </a:r>
            <a:r>
              <a:rPr lang="en-AU" dirty="0" smtClean="0"/>
              <a:t>outcomes</a:t>
            </a:r>
            <a:endParaRPr lang="en-AU" dirty="0"/>
          </a:p>
        </p:txBody>
      </p:sp>
      <p:sp>
        <p:nvSpPr>
          <p:cNvPr id="10242" name="Rectangle 2"/>
          <p:cNvSpPr>
            <a:spLocks noGrp="1" noChangeArrowheads="1"/>
          </p:cNvSpPr>
          <p:nvPr>
            <p:ph type="body" idx="1"/>
          </p:nvPr>
        </p:nvSpPr>
        <p:spPr>
          <a:xfrm>
            <a:off x="731520" y="1683173"/>
            <a:ext cx="8290560" cy="4489027"/>
          </a:xfrm>
          <a:ln/>
        </p:spPr>
        <p:txBody>
          <a:bodyPr/>
          <a:lstStyle/>
          <a:p>
            <a:endParaRPr lang="de-DE" dirty="0" smtClean="0"/>
          </a:p>
          <a:p>
            <a:r>
              <a:rPr lang="en-AU" dirty="0" smtClean="0"/>
              <a:t>We</a:t>
            </a:r>
            <a:r>
              <a:rPr lang="de-DE" dirty="0" smtClean="0"/>
              <a:t> </a:t>
            </a:r>
            <a:r>
              <a:rPr lang="en-AU" dirty="0" smtClean="0"/>
              <a:t>have</a:t>
            </a:r>
            <a:r>
              <a:rPr lang="de-DE" dirty="0" smtClean="0"/>
              <a:t> </a:t>
            </a:r>
            <a:r>
              <a:rPr lang="en-AU" dirty="0" smtClean="0"/>
              <a:t>two</a:t>
            </a:r>
            <a:r>
              <a:rPr lang="de-DE" dirty="0" smtClean="0"/>
              <a:t> </a:t>
            </a:r>
            <a:r>
              <a:rPr lang="en-AU" dirty="0" smtClean="0"/>
              <a:t>options</a:t>
            </a:r>
            <a:r>
              <a:rPr lang="de-DE" dirty="0" smtClean="0"/>
              <a:t> </a:t>
            </a:r>
            <a:r>
              <a:rPr lang="en-AU" dirty="0" smtClean="0"/>
              <a:t>depending</a:t>
            </a:r>
            <a:r>
              <a:rPr lang="de-DE" dirty="0" smtClean="0"/>
              <a:t> on intermediate </a:t>
            </a:r>
            <a:r>
              <a:rPr lang="en-AU" dirty="0" smtClean="0"/>
              <a:t>results</a:t>
            </a:r>
            <a:r>
              <a:rPr lang="de-DE" dirty="0" smtClean="0"/>
              <a:t> </a:t>
            </a:r>
            <a:r>
              <a:rPr lang="en-AU" dirty="0" smtClean="0"/>
              <a:t>of</a:t>
            </a:r>
            <a:r>
              <a:rPr lang="de-DE" dirty="0" smtClean="0"/>
              <a:t> </a:t>
            </a:r>
            <a:r>
              <a:rPr lang="en-AU" dirty="0" smtClean="0"/>
              <a:t>the</a:t>
            </a:r>
            <a:r>
              <a:rPr lang="de-DE" dirty="0" smtClean="0"/>
              <a:t> </a:t>
            </a:r>
            <a:r>
              <a:rPr lang="en-AU" dirty="0" smtClean="0"/>
              <a:t>study</a:t>
            </a:r>
            <a:r>
              <a:rPr lang="de-DE" dirty="0" smtClean="0"/>
              <a:t> </a:t>
            </a:r>
            <a:r>
              <a:rPr lang="en-AU" dirty="0" smtClean="0"/>
              <a:t>group</a:t>
            </a:r>
            <a:r>
              <a:rPr lang="de-DE" dirty="0" smtClean="0"/>
              <a:t>:</a:t>
            </a:r>
            <a:endParaRPr lang="de-DE" dirty="0"/>
          </a:p>
          <a:p>
            <a:pPr marL="944893" lvl="1" indent="-457200">
              <a:buFont typeface="+mj-lt"/>
              <a:buAutoNum type="arabicPeriod"/>
            </a:pPr>
            <a:r>
              <a:rPr lang="en-AU" dirty="0" smtClean="0"/>
              <a:t>Evaluate</a:t>
            </a:r>
            <a:r>
              <a:rPr lang="de-DE" dirty="0" smtClean="0"/>
              <a:t> </a:t>
            </a:r>
            <a:r>
              <a:rPr lang="en-AU" dirty="0" smtClean="0"/>
              <a:t>solutions</a:t>
            </a:r>
            <a:r>
              <a:rPr lang="de-DE" dirty="0" smtClean="0"/>
              <a:t> </a:t>
            </a:r>
            <a:r>
              <a:rPr lang="en-AU" dirty="0" smtClean="0"/>
              <a:t>within</a:t>
            </a:r>
            <a:r>
              <a:rPr lang="de-DE" dirty="0" smtClean="0"/>
              <a:t> </a:t>
            </a:r>
            <a:r>
              <a:rPr lang="en-AU" dirty="0" smtClean="0"/>
              <a:t>the</a:t>
            </a:r>
            <a:r>
              <a:rPr lang="de-DE" dirty="0" smtClean="0"/>
              <a:t> </a:t>
            </a:r>
            <a:r>
              <a:rPr lang="en-AU" dirty="0" smtClean="0"/>
              <a:t>current</a:t>
            </a:r>
            <a:r>
              <a:rPr lang="de-DE" dirty="0" smtClean="0"/>
              <a:t> </a:t>
            </a:r>
            <a:r>
              <a:rPr lang="en-AU" dirty="0" smtClean="0"/>
              <a:t>standardization</a:t>
            </a:r>
            <a:r>
              <a:rPr lang="de-DE" dirty="0" smtClean="0"/>
              <a:t> </a:t>
            </a:r>
            <a:r>
              <a:rPr lang="en-AU" dirty="0" smtClean="0"/>
              <a:t>framework</a:t>
            </a:r>
          </a:p>
          <a:p>
            <a:pPr marL="944893" lvl="1" indent="-457200">
              <a:buFont typeface="+mj-lt"/>
              <a:buAutoNum type="arabicPeriod"/>
            </a:pPr>
            <a:r>
              <a:rPr lang="en-AU" dirty="0" smtClean="0"/>
              <a:t>Continue to from a PAR and CSD toward a task group under 802.19</a:t>
            </a:r>
          </a:p>
          <a:p>
            <a:r>
              <a:rPr lang="de-DE" dirty="0" smtClean="0"/>
              <a:t>Study </a:t>
            </a:r>
            <a:r>
              <a:rPr lang="en-AU" dirty="0" smtClean="0"/>
              <a:t>group</a:t>
            </a:r>
            <a:r>
              <a:rPr lang="de-DE" dirty="0" smtClean="0"/>
              <a:t> </a:t>
            </a:r>
            <a:r>
              <a:rPr lang="en-AU" dirty="0" smtClean="0"/>
              <a:t>activity</a:t>
            </a:r>
            <a:r>
              <a:rPr lang="de-DE" dirty="0" smtClean="0"/>
              <a:t> </a:t>
            </a:r>
            <a:r>
              <a:rPr lang="en-AU" dirty="0" smtClean="0"/>
              <a:t>duration</a:t>
            </a:r>
            <a:r>
              <a:rPr lang="de-DE" dirty="0" smtClean="0"/>
              <a:t>: 8 </a:t>
            </a:r>
            <a:r>
              <a:rPr lang="en-AU" dirty="0" smtClean="0"/>
              <a:t>months</a:t>
            </a:r>
          </a:p>
          <a:p>
            <a:pPr marL="0" indent="0">
              <a:buNone/>
            </a:pPr>
            <a:endParaRPr lang="en-AU" dirty="0" smtClean="0"/>
          </a:p>
          <a:p>
            <a:pPr marL="0" indent="0">
              <a:buNone/>
            </a:pPr>
            <a:endParaRPr lang="en-AU" dirty="0" smtClean="0"/>
          </a:p>
          <a:p>
            <a:endParaRPr lang="de-DE" b="1" dirty="0" smtClean="0">
              <a:cs typeface="+mn-cs"/>
            </a:endParaRPr>
          </a:p>
          <a:p>
            <a:endParaRPr lang="en-US" b="1" dirty="0">
              <a:cs typeface="+mn-cs"/>
            </a:endParaRPr>
          </a:p>
        </p:txBody>
      </p:sp>
    </p:spTree>
    <p:extLst>
      <p:ext uri="{BB962C8B-B14F-4D97-AF65-F5344CB8AC3E}">
        <p14:creationId xmlns:p14="http://schemas.microsoft.com/office/powerpoint/2010/main" val="24954259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Straw poll</a:t>
            </a:r>
            <a:endParaRPr lang="en-AU" dirty="0"/>
          </a:p>
        </p:txBody>
      </p:sp>
      <p:sp>
        <p:nvSpPr>
          <p:cNvPr id="7" name="Rectangle 2"/>
          <p:cNvSpPr txBox="1">
            <a:spLocks noChangeArrowheads="1"/>
          </p:cNvSpPr>
          <p:nvPr/>
        </p:nvSpPr>
        <p:spPr bwMode="auto">
          <a:xfrm>
            <a:off x="677676" y="1835573"/>
            <a:ext cx="8290560" cy="44890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endParaRPr lang="en-GB" kern="0" dirty="0"/>
          </a:p>
          <a:p>
            <a:pPr marL="0" indent="0">
              <a:buNone/>
            </a:pPr>
            <a:endParaRPr lang="en-GB" kern="0" dirty="0"/>
          </a:p>
          <a:p>
            <a:pPr marL="0" indent="0">
              <a:buFont typeface="Arial" panose="020B0604020202020204" pitchFamily="34" charset="0"/>
              <a:buNone/>
            </a:pPr>
            <a:endParaRPr lang="en-GB" kern="0" dirty="0" smtClean="0"/>
          </a:p>
          <a:p>
            <a:pPr marL="0" indent="0">
              <a:buFont typeface="Arial" panose="020B0604020202020204" pitchFamily="34" charset="0"/>
              <a:buNone/>
            </a:pPr>
            <a:r>
              <a:rPr lang="de-DE" kern="0" dirty="0" smtClean="0"/>
              <a:t>Do </a:t>
            </a:r>
            <a:r>
              <a:rPr lang="en-AU" kern="0" dirty="0" smtClean="0"/>
              <a:t>you</a:t>
            </a:r>
            <a:r>
              <a:rPr lang="de-DE" kern="0" dirty="0" smtClean="0"/>
              <a:t> </a:t>
            </a:r>
            <a:r>
              <a:rPr lang="en-AU" kern="0" dirty="0" smtClean="0"/>
              <a:t>support</a:t>
            </a:r>
            <a:r>
              <a:rPr lang="de-DE" kern="0" dirty="0" smtClean="0"/>
              <a:t> </a:t>
            </a:r>
            <a:r>
              <a:rPr lang="en-AU" kern="0" dirty="0" smtClean="0"/>
              <a:t>formation</a:t>
            </a:r>
            <a:r>
              <a:rPr lang="de-DE" kern="0" dirty="0" smtClean="0"/>
              <a:t> </a:t>
            </a:r>
            <a:r>
              <a:rPr lang="en-AU" kern="0" dirty="0" smtClean="0"/>
              <a:t>of</a:t>
            </a:r>
            <a:r>
              <a:rPr lang="de-DE" kern="0" dirty="0" smtClean="0"/>
              <a:t> </a:t>
            </a:r>
            <a:r>
              <a:rPr lang="en-AU" kern="0" dirty="0" smtClean="0"/>
              <a:t>the</a:t>
            </a:r>
            <a:r>
              <a:rPr lang="de-DE" kern="0" dirty="0" smtClean="0"/>
              <a:t> Wireless Automotive </a:t>
            </a:r>
            <a:r>
              <a:rPr lang="en-AU" kern="0" dirty="0" smtClean="0"/>
              <a:t>Coexistence</a:t>
            </a:r>
            <a:r>
              <a:rPr lang="de-DE" kern="0" dirty="0" smtClean="0"/>
              <a:t> </a:t>
            </a:r>
            <a:r>
              <a:rPr lang="en-AU" kern="0" dirty="0" smtClean="0"/>
              <a:t>study</a:t>
            </a:r>
            <a:r>
              <a:rPr lang="de-DE" kern="0" dirty="0" smtClean="0"/>
              <a:t> </a:t>
            </a:r>
            <a:r>
              <a:rPr lang="en-AU" kern="0" dirty="0" smtClean="0"/>
              <a:t>group</a:t>
            </a:r>
            <a:r>
              <a:rPr lang="de-DE" kern="0" dirty="0" smtClean="0"/>
              <a:t>, </a:t>
            </a:r>
            <a:r>
              <a:rPr lang="en-AU" kern="0" dirty="0" smtClean="0"/>
              <a:t>as</a:t>
            </a:r>
            <a:r>
              <a:rPr lang="de-DE" kern="0" dirty="0" smtClean="0"/>
              <a:t> </a:t>
            </a:r>
            <a:r>
              <a:rPr lang="en-AU" kern="0" dirty="0" smtClean="0"/>
              <a:t>described</a:t>
            </a:r>
            <a:r>
              <a:rPr lang="de-DE" kern="0" dirty="0" smtClean="0"/>
              <a:t> in </a:t>
            </a:r>
            <a:r>
              <a:rPr lang="en-AU" kern="0" dirty="0" smtClean="0"/>
              <a:t>slides</a:t>
            </a:r>
            <a:r>
              <a:rPr lang="de-DE" kern="0" dirty="0" smtClean="0"/>
              <a:t> 5-6-7</a:t>
            </a:r>
            <a:r>
              <a:rPr lang="en-US" kern="0" dirty="0" smtClean="0"/>
              <a:t>?</a:t>
            </a:r>
          </a:p>
          <a:p>
            <a:pPr marL="0" indent="0">
              <a:buFont typeface="Arial" panose="020B0604020202020204" pitchFamily="34" charset="0"/>
              <a:buNone/>
            </a:pPr>
            <a:endParaRPr lang="en-US" kern="0" dirty="0"/>
          </a:p>
          <a:p>
            <a:pPr marL="0" indent="0">
              <a:buFont typeface="Arial" panose="020B0604020202020204" pitchFamily="34" charset="0"/>
              <a:buNone/>
            </a:pPr>
            <a:r>
              <a:rPr lang="en-US" kern="0" dirty="0" smtClean="0"/>
              <a:t>yes</a:t>
            </a:r>
            <a:r>
              <a:rPr lang="de-DE" kern="0" dirty="0" smtClean="0"/>
              <a:t>: 17</a:t>
            </a:r>
          </a:p>
          <a:p>
            <a:pPr marL="0" indent="0">
              <a:buFont typeface="Arial" panose="020B0604020202020204" pitchFamily="34" charset="0"/>
              <a:buNone/>
            </a:pPr>
            <a:r>
              <a:rPr lang="en-AU" kern="0" dirty="0" smtClean="0"/>
              <a:t>No</a:t>
            </a:r>
            <a:r>
              <a:rPr lang="de-DE" kern="0" dirty="0" smtClean="0"/>
              <a:t>: 1</a:t>
            </a:r>
          </a:p>
          <a:p>
            <a:pPr marL="0" indent="0">
              <a:buFont typeface="Arial" panose="020B0604020202020204" pitchFamily="34" charset="0"/>
              <a:buNone/>
            </a:pPr>
            <a:r>
              <a:rPr lang="de-DE" kern="0" dirty="0" smtClean="0"/>
              <a:t>Don</a:t>
            </a:r>
            <a:r>
              <a:rPr lang="en-US" kern="0" dirty="0" smtClean="0"/>
              <a:t>’</a:t>
            </a:r>
            <a:r>
              <a:rPr lang="de-DE" kern="0" dirty="0" smtClean="0"/>
              <a:t>t </a:t>
            </a:r>
            <a:r>
              <a:rPr lang="en-AU" kern="0" dirty="0" smtClean="0"/>
              <a:t>know</a:t>
            </a:r>
            <a:r>
              <a:rPr lang="de-DE" kern="0" dirty="0" smtClean="0"/>
              <a:t>: 4</a:t>
            </a:r>
          </a:p>
          <a:p>
            <a:pPr marL="0" indent="0">
              <a:buFont typeface="Arial" panose="020B0604020202020204" pitchFamily="34" charset="0"/>
              <a:buNone/>
            </a:pPr>
            <a:r>
              <a:rPr lang="en-AU" kern="0" dirty="0" smtClean="0">
                <a:solidFill>
                  <a:srgbClr val="FF0000"/>
                </a:solidFill>
              </a:rPr>
              <a:t>Straw</a:t>
            </a:r>
            <a:r>
              <a:rPr lang="de-DE" kern="0" dirty="0" smtClean="0">
                <a:solidFill>
                  <a:srgbClr val="FF0000"/>
                </a:solidFill>
              </a:rPr>
              <a:t> </a:t>
            </a:r>
            <a:r>
              <a:rPr lang="en-AU" kern="0" dirty="0" smtClean="0">
                <a:solidFill>
                  <a:srgbClr val="FF0000"/>
                </a:solidFill>
              </a:rPr>
              <a:t>poll</a:t>
            </a:r>
            <a:r>
              <a:rPr lang="de-DE" kern="0" dirty="0" smtClean="0">
                <a:solidFill>
                  <a:srgbClr val="FF0000"/>
                </a:solidFill>
              </a:rPr>
              <a:t> </a:t>
            </a:r>
            <a:r>
              <a:rPr lang="en-AU" kern="0" dirty="0" smtClean="0">
                <a:solidFill>
                  <a:srgbClr val="FF0000"/>
                </a:solidFill>
              </a:rPr>
              <a:t>passed</a:t>
            </a:r>
          </a:p>
        </p:txBody>
      </p:sp>
    </p:spTree>
    <p:extLst>
      <p:ext uri="{BB962C8B-B14F-4D97-AF65-F5344CB8AC3E}">
        <p14:creationId xmlns:p14="http://schemas.microsoft.com/office/powerpoint/2010/main" val="34938947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1425" y="345896"/>
            <a:ext cx="2533214" cy="291254"/>
          </a:xfrm>
        </p:spPr>
        <p:txBody>
          <a:bodyPr/>
          <a:lstStyle/>
          <a:p>
            <a:r>
              <a:rPr lang="en-US" dirty="0" smtClean="0"/>
              <a:t>January 2016</a:t>
            </a:r>
            <a:endParaRPr lang="en-GB" dirty="0"/>
          </a:p>
        </p:txBody>
      </p:sp>
      <p:sp>
        <p:nvSpPr>
          <p:cNvPr id="5" name="Footer Placeholder 4"/>
          <p:cNvSpPr>
            <a:spLocks noGrp="1"/>
          </p:cNvSpPr>
          <p:nvPr>
            <p:ph type="ftr" idx="14"/>
          </p:nvPr>
        </p:nvSpPr>
        <p:spPr>
          <a:xfrm>
            <a:off x="6553213" y="6907108"/>
            <a:ext cx="2558615" cy="193040"/>
          </a:xfrm>
        </p:spPr>
        <p:txBody>
          <a:bodyPr/>
          <a:lstStyle/>
          <a:p>
            <a:r>
              <a:rPr lang="en-GB" dirty="0" smtClean="0"/>
              <a:t>Alaa Mourad, BMW</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AU" dirty="0" smtClean="0"/>
              <a:t>Teleconferences</a:t>
            </a:r>
            <a:endParaRPr lang="en-AU" dirty="0"/>
          </a:p>
        </p:txBody>
      </p:sp>
      <p:sp>
        <p:nvSpPr>
          <p:cNvPr id="7" name="Rectangle 2"/>
          <p:cNvSpPr txBox="1">
            <a:spLocks noChangeArrowheads="1"/>
          </p:cNvSpPr>
          <p:nvPr/>
        </p:nvSpPr>
        <p:spPr bwMode="auto">
          <a:xfrm>
            <a:off x="677676" y="1835573"/>
            <a:ext cx="8290560" cy="44890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buFont typeface="Arial" panose="020B0604020202020204" pitchFamily="34" charset="0"/>
              <a:buNone/>
            </a:pPr>
            <a:endParaRPr lang="en-GB" kern="0" dirty="0"/>
          </a:p>
          <a:p>
            <a:pPr marL="0" indent="0">
              <a:buNone/>
            </a:pPr>
            <a:r>
              <a:rPr lang="en-GB" kern="0" dirty="0" smtClean="0"/>
              <a:t>The following two conferences are planned:</a:t>
            </a:r>
            <a:endParaRPr lang="en-GB" kern="0" dirty="0"/>
          </a:p>
          <a:p>
            <a:pPr marL="0" indent="0">
              <a:buFont typeface="Arial" panose="020B0604020202020204" pitchFamily="34" charset="0"/>
              <a:buNone/>
            </a:pPr>
            <a:endParaRPr lang="en-GB" kern="0" dirty="0" smtClean="0"/>
          </a:p>
          <a:p>
            <a:pPr marL="0" indent="0">
              <a:buFont typeface="Arial" panose="020B0604020202020204" pitchFamily="34" charset="0"/>
              <a:buNone/>
            </a:pPr>
            <a:r>
              <a:rPr lang="en-AU" kern="0" dirty="0" smtClean="0"/>
              <a:t>February</a:t>
            </a:r>
            <a:r>
              <a:rPr lang="de-DE" kern="0" dirty="0" smtClean="0"/>
              <a:t> 9th at 10:00am ET</a:t>
            </a:r>
          </a:p>
          <a:p>
            <a:pPr marL="0" indent="0">
              <a:buFont typeface="Arial" panose="020B0604020202020204" pitchFamily="34" charset="0"/>
              <a:buNone/>
            </a:pPr>
            <a:r>
              <a:rPr lang="de-DE" kern="0" dirty="0" smtClean="0"/>
              <a:t>March 1st: 09:00am ET </a:t>
            </a:r>
          </a:p>
        </p:txBody>
      </p:sp>
    </p:spTree>
    <p:extLst>
      <p:ext uri="{BB962C8B-B14F-4D97-AF65-F5344CB8AC3E}">
        <p14:creationId xmlns:p14="http://schemas.microsoft.com/office/powerpoint/2010/main" val="28740732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645</Words>
  <Application>Microsoft Office PowerPoint</Application>
  <PresentationFormat>Benutzerdefiniert</PresentationFormat>
  <Paragraphs>118</Paragraphs>
  <Slides>9</Slides>
  <Notes>9</Notes>
  <HiddenSlides>2</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9</vt:i4>
      </vt:variant>
    </vt:vector>
  </HeadingPairs>
  <TitlesOfParts>
    <vt:vector size="17" baseType="lpstr">
      <vt:lpstr>Arial Unicode MS</vt:lpstr>
      <vt:lpstr>MS Gothic</vt:lpstr>
      <vt:lpstr>Arial</vt:lpstr>
      <vt:lpstr>Calibri</vt:lpstr>
      <vt:lpstr>Courier New</vt:lpstr>
      <vt:lpstr>Times New Roman</vt:lpstr>
      <vt:lpstr>Office Theme</vt:lpstr>
      <vt:lpstr>Document</vt:lpstr>
      <vt:lpstr>Wireless Coexistence in the Automotive Domain – Study group proposal</vt:lpstr>
      <vt:lpstr>Abstract</vt:lpstr>
      <vt:lpstr>Background</vt:lpstr>
      <vt:lpstr>The Uniqueness of automotive Use case</vt:lpstr>
      <vt:lpstr>Scope of the Study group</vt:lpstr>
      <vt:lpstr>Targets of the Study group</vt:lpstr>
      <vt:lpstr>Study group outcomes</vt:lpstr>
      <vt:lpstr>Straw poll</vt:lpstr>
      <vt:lpstr>Teleconferences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Mourad Alaa, EI-61</cp:lastModifiedBy>
  <cp:revision>79</cp:revision>
  <cp:lastPrinted>2014-11-08T20:15:38Z</cp:lastPrinted>
  <dcterms:created xsi:type="dcterms:W3CDTF">2014-10-30T17:06:39Z</dcterms:created>
  <dcterms:modified xsi:type="dcterms:W3CDTF">2016-01-21T00:43:02Z</dcterms:modified>
</cp:coreProperties>
</file>