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5" r:id="rId2"/>
    <p:sldId id="266" r:id="rId3"/>
    <p:sldId id="269" r:id="rId4"/>
    <p:sldId id="270" r:id="rId5"/>
    <p:sldId id="271" r:id="rId6"/>
    <p:sldId id="274" r:id="rId7"/>
    <p:sldId id="267" r:id="rId8"/>
    <p:sldId id="272" r:id="rId9"/>
    <p:sldId id="273"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21" d="100"/>
          <a:sy n="121" d="100"/>
        </p:scale>
        <p:origin x="750" y="10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Igal Kotzer, General Motors</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February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February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802.19-16/0034r0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smtClean="0"/>
              <a:t>Igal Kotzer, General Motors</a:t>
            </a:r>
            <a:endParaRPr lang="en-GB" dirty="0"/>
          </a:p>
        </p:txBody>
      </p:sp>
      <p:sp>
        <p:nvSpPr>
          <p:cNvPr id="6" name="Date Placeholder 5"/>
          <p:cNvSpPr>
            <a:spLocks noGrp="1"/>
          </p:cNvSpPr>
          <p:nvPr>
            <p:ph type="dt" idx="15"/>
          </p:nvPr>
        </p:nvSpPr>
        <p:spPr/>
        <p:txBody>
          <a:bodyPr/>
          <a:lstStyle/>
          <a:p>
            <a:r>
              <a:rPr lang="en-US" smtClean="0"/>
              <a:t>February 2016</a:t>
            </a:r>
            <a:endParaRPr lang="en-GB" dirty="0"/>
          </a:p>
        </p:txBody>
      </p:sp>
      <p:sp>
        <p:nvSpPr>
          <p:cNvPr id="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Automotive WLAN Interference Evaluation Criteria Proposal</a:t>
            </a:r>
            <a:endParaRPr lang="en-GB" dirty="0"/>
          </a:p>
        </p:txBody>
      </p:sp>
      <p:sp>
        <p:nvSpPr>
          <p:cNvPr id="8" name="Rectangle 2"/>
          <p:cNvSpPr txBox="1">
            <a:spLocks noChangeArrowheads="1"/>
          </p:cNvSpPr>
          <p:nvPr/>
        </p:nvSpPr>
        <p:spPr bwMode="auto">
          <a:xfrm>
            <a:off x="731520" y="1828800"/>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2016-02-09</a:t>
            </a:r>
            <a:endParaRPr lang="en-GB" sz="2133" b="0" kern="0" dirty="0"/>
          </a:p>
        </p:txBody>
      </p:sp>
      <p:graphicFrame>
        <p:nvGraphicFramePr>
          <p:cNvPr id="9" name="Object 3"/>
          <p:cNvGraphicFramePr>
            <a:graphicFrameLocks noChangeAspect="1"/>
          </p:cNvGraphicFramePr>
          <p:nvPr>
            <p:extLst>
              <p:ext uri="{D42A27DB-BD31-4B8C-83A1-F6EECF244321}">
                <p14:modId xmlns:p14="http://schemas.microsoft.com/office/powerpoint/2010/main" val="232560879"/>
              </p:ext>
            </p:extLst>
          </p:nvPr>
        </p:nvGraphicFramePr>
        <p:xfrm>
          <a:off x="549275" y="2435225"/>
          <a:ext cx="8636000" cy="2643188"/>
        </p:xfrm>
        <a:graphic>
          <a:graphicData uri="http://schemas.openxmlformats.org/presentationml/2006/ole">
            <mc:AlternateContent xmlns:mc="http://schemas.openxmlformats.org/markup-compatibility/2006">
              <mc:Choice xmlns:v="urn:schemas-microsoft-com:vml" Requires="v">
                <p:oleObj spid="_x0000_s4116" name="Document" r:id="rId3" imgW="8253286" imgH="2531617" progId="Word.Document.8">
                  <p:embed/>
                </p:oleObj>
              </mc:Choice>
              <mc:Fallback>
                <p:oleObj name="Document" r:id="rId3" imgW="8253286" imgH="2531617" progId="Word.Document.8">
                  <p:embed/>
                  <p:pic>
                    <p:nvPicPr>
                      <p:cNvPr id="0" name=""/>
                      <p:cNvPicPr>
                        <a:picLocks noChangeAspect="1" noChangeArrowheads="1"/>
                      </p:cNvPicPr>
                      <p:nvPr/>
                    </p:nvPicPr>
                    <p:blipFill>
                      <a:blip r:embed="rId4"/>
                      <a:srcRect/>
                      <a:stretch>
                        <a:fillRect/>
                      </a:stretch>
                    </p:blipFill>
                    <p:spPr bwMode="auto">
                      <a:xfrm>
                        <a:off x="549275" y="2435225"/>
                        <a:ext cx="8636000" cy="26431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1" name="Group 10"/>
          <p:cNvGrpSpPr/>
          <p:nvPr/>
        </p:nvGrpSpPr>
        <p:grpSpPr>
          <a:xfrm>
            <a:off x="609600" y="6138102"/>
            <a:ext cx="8534400" cy="694109"/>
            <a:chOff x="571500" y="5449669"/>
            <a:chExt cx="8001000" cy="650727"/>
          </a:xfrm>
        </p:grpSpPr>
        <p:sp>
          <p:nvSpPr>
            <p:cNvPr id="12" name="TextBox 11"/>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3" name="Rectangle 12"/>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extLst>
      <p:ext uri="{BB962C8B-B14F-4D97-AF65-F5344CB8AC3E}">
        <p14:creationId xmlns:p14="http://schemas.microsoft.com/office/powerpoint/2010/main" val="4676928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Igal Kotzer, General Motors</a:t>
            </a:r>
            <a:endParaRPr lang="en-GB" dirty="0"/>
          </a:p>
        </p:txBody>
      </p:sp>
      <p:sp>
        <p:nvSpPr>
          <p:cNvPr id="6" name="Date Placeholder 5"/>
          <p:cNvSpPr>
            <a:spLocks noGrp="1"/>
          </p:cNvSpPr>
          <p:nvPr>
            <p:ph type="dt" idx="15"/>
          </p:nvPr>
        </p:nvSpPr>
        <p:spPr/>
        <p:txBody>
          <a:bodyPr/>
          <a:lstStyle/>
          <a:p>
            <a:r>
              <a:rPr lang="en-US" smtClean="0"/>
              <a:t>February 2016</a:t>
            </a:r>
            <a:endParaRPr lang="en-GB" dirty="0"/>
          </a:p>
        </p:txBody>
      </p:sp>
      <p:sp>
        <p:nvSpPr>
          <p:cNvPr id="14"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Abstract</a:t>
            </a:r>
          </a:p>
        </p:txBody>
      </p:sp>
      <p:sp>
        <p:nvSpPr>
          <p:cNvPr id="15" name="Rectangle 2"/>
          <p:cNvSpPr txBox="1">
            <a:spLocks noChangeArrowheads="1"/>
          </p:cNvSpPr>
          <p:nvPr/>
        </p:nvSpPr>
        <p:spPr bwMode="auto">
          <a:xfrm>
            <a:off x="731520" y="2113280"/>
            <a:ext cx="8290560" cy="4389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In this presentation a proposal for single vehicle </a:t>
            </a:r>
            <a:r>
              <a:rPr lang="en-GB" kern="0" dirty="0" err="1" smtClean="0"/>
              <a:t>WiFi</a:t>
            </a:r>
            <a:r>
              <a:rPr lang="en-GB" kern="0" dirty="0" smtClean="0"/>
              <a:t> and BT performance tests is presented</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For each test a set of high level as well as lower level parameters are proposed to be measured</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A proposal for the above mentioned single vehicle scenario extension to a multi vehicle scenario is also presented</a:t>
            </a:r>
            <a:endParaRPr lang="en-GB" kern="0" dirty="0"/>
          </a:p>
        </p:txBody>
      </p:sp>
    </p:spTree>
    <p:extLst>
      <p:ext uri="{BB962C8B-B14F-4D97-AF65-F5344CB8AC3E}">
        <p14:creationId xmlns:p14="http://schemas.microsoft.com/office/powerpoint/2010/main" val="27676503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Igal Kotzer, General Motors</a:t>
            </a:r>
            <a:endParaRPr lang="en-GB" dirty="0"/>
          </a:p>
        </p:txBody>
      </p:sp>
      <p:sp>
        <p:nvSpPr>
          <p:cNvPr id="6" name="Date Placeholder 5"/>
          <p:cNvSpPr>
            <a:spLocks noGrp="1"/>
          </p:cNvSpPr>
          <p:nvPr>
            <p:ph type="dt" idx="15"/>
          </p:nvPr>
        </p:nvSpPr>
        <p:spPr/>
        <p:txBody>
          <a:bodyPr/>
          <a:lstStyle/>
          <a:p>
            <a:r>
              <a:rPr lang="en-US" smtClean="0"/>
              <a:t>February 2016</a:t>
            </a:r>
            <a:endParaRPr lang="en-GB" dirty="0"/>
          </a:p>
        </p:txBody>
      </p:sp>
      <p:sp>
        <p:nvSpPr>
          <p:cNvPr id="9"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Testing Scenarios – A Single Vehicle</a:t>
            </a:r>
            <a:endParaRPr lang="en-US" dirty="0"/>
          </a:p>
        </p:txBody>
      </p:sp>
      <p:sp>
        <p:nvSpPr>
          <p:cNvPr id="10" name="Rectangle 2"/>
          <p:cNvSpPr txBox="1">
            <a:spLocks noChangeArrowheads="1"/>
          </p:cNvSpPr>
          <p:nvPr/>
        </p:nvSpPr>
        <p:spPr bwMode="auto">
          <a:xfrm>
            <a:off x="731520" y="2113280"/>
            <a:ext cx="8290560" cy="4389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These results will be used for evaluating:</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Self interference</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Interference inflicted by the surrounding vehicles / residential / enterprise </a:t>
            </a:r>
            <a:r>
              <a:rPr lang="en-GB" kern="0" dirty="0" err="1" smtClean="0"/>
              <a:t>WiFi</a:t>
            </a:r>
            <a:r>
              <a:rPr lang="en-GB" kern="0" dirty="0" smtClean="0"/>
              <a:t> infrastructure</a:t>
            </a:r>
            <a:endParaRPr lang="en-GB" b="0" kern="0" dirty="0"/>
          </a:p>
        </p:txBody>
      </p:sp>
      <p:pic>
        <p:nvPicPr>
          <p:cNvPr id="3" name="Picture 2"/>
          <p:cNvPicPr>
            <a:picLocks noChangeAspect="1"/>
          </p:cNvPicPr>
          <p:nvPr/>
        </p:nvPicPr>
        <p:blipFill>
          <a:blip r:embed="rId2"/>
          <a:stretch>
            <a:fillRect/>
          </a:stretch>
        </p:blipFill>
        <p:spPr>
          <a:xfrm>
            <a:off x="2110687" y="3352800"/>
            <a:ext cx="5052113" cy="3535916"/>
          </a:xfrm>
          <a:prstGeom prst="rect">
            <a:avLst/>
          </a:prstGeom>
        </p:spPr>
      </p:pic>
    </p:spTree>
    <p:extLst>
      <p:ext uri="{BB962C8B-B14F-4D97-AF65-F5344CB8AC3E}">
        <p14:creationId xmlns:p14="http://schemas.microsoft.com/office/powerpoint/2010/main" val="2868664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Igal Kotzer, General Motors</a:t>
            </a:r>
            <a:endParaRPr lang="en-GB" dirty="0"/>
          </a:p>
        </p:txBody>
      </p:sp>
      <p:sp>
        <p:nvSpPr>
          <p:cNvPr id="6" name="Date Placeholder 5"/>
          <p:cNvSpPr>
            <a:spLocks noGrp="1"/>
          </p:cNvSpPr>
          <p:nvPr>
            <p:ph type="dt" idx="15"/>
          </p:nvPr>
        </p:nvSpPr>
        <p:spPr/>
        <p:txBody>
          <a:bodyPr/>
          <a:lstStyle/>
          <a:p>
            <a:r>
              <a:rPr lang="en-US" smtClean="0"/>
              <a:t>February 2016</a:t>
            </a:r>
            <a:endParaRPr lang="en-GB" dirty="0"/>
          </a:p>
        </p:txBody>
      </p:sp>
      <p:sp>
        <p:nvSpPr>
          <p:cNvPr id="9" name="Rectangle 1"/>
          <p:cNvSpPr>
            <a:spLocks noGrp="1" noChangeArrowheads="1"/>
          </p:cNvSpPr>
          <p:nvPr>
            <p:ph type="title"/>
          </p:nvPr>
        </p:nvSpPr>
        <p:spPr>
          <a:xfrm>
            <a:off x="304800" y="729828"/>
            <a:ext cx="9144000" cy="1237826"/>
          </a:xfrm>
          <a:ln/>
        </p:spPr>
        <p:txBody>
          <a:bodyPr vert="horz" wrap="square" lIns="96000" tIns="49920" rIns="96000" bIns="49920" numCol="1" anchor="ctr" anchorCtr="0" compatLnSpc="1">
            <a:prstTxWarp prst="textNoShape">
              <a:avLst/>
            </a:prstTxWarp>
          </a:bodyPr>
          <a:lstStyle/>
          <a:p>
            <a:r>
              <a:rPr lang="en-US" dirty="0" smtClean="0"/>
              <a:t>Testing Scenarios – A Single Vehicle </a:t>
            </a:r>
            <a:r>
              <a:rPr lang="en-US" dirty="0" err="1" smtClean="0"/>
              <a:t>Cntd</a:t>
            </a:r>
            <a:r>
              <a:rPr lang="en-US" dirty="0" smtClean="0"/>
              <a:t>.</a:t>
            </a:r>
            <a:endParaRPr lang="en-US" dirty="0"/>
          </a:p>
        </p:txBody>
      </p:sp>
      <p:sp>
        <p:nvSpPr>
          <p:cNvPr id="10" name="Rectangle 2"/>
          <p:cNvSpPr txBox="1">
            <a:spLocks noChangeArrowheads="1"/>
          </p:cNvSpPr>
          <p:nvPr/>
        </p:nvSpPr>
        <p:spPr bwMode="auto">
          <a:xfrm>
            <a:off x="731520" y="2113280"/>
            <a:ext cx="8290560" cy="4389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b="0" kern="0" dirty="0"/>
          </a:p>
        </p:txBody>
      </p:sp>
      <p:graphicFrame>
        <p:nvGraphicFramePr>
          <p:cNvPr id="2" name="Table 1"/>
          <p:cNvGraphicFramePr>
            <a:graphicFrameLocks noGrp="1"/>
          </p:cNvGraphicFramePr>
          <p:nvPr>
            <p:extLst>
              <p:ext uri="{D42A27DB-BD31-4B8C-83A1-F6EECF244321}">
                <p14:modId xmlns:p14="http://schemas.microsoft.com/office/powerpoint/2010/main" val="2523916045"/>
              </p:ext>
            </p:extLst>
          </p:nvPr>
        </p:nvGraphicFramePr>
        <p:xfrm>
          <a:off x="76198" y="1828800"/>
          <a:ext cx="9601202" cy="4234465"/>
        </p:xfrm>
        <a:graphic>
          <a:graphicData uri="http://schemas.openxmlformats.org/drawingml/2006/table">
            <a:tbl>
              <a:tblPr firstRow="1" bandRow="1">
                <a:tableStyleId>{5C22544A-7EE6-4342-B048-85BDC9FD1C3A}</a:tableStyleId>
              </a:tblPr>
              <a:tblGrid>
                <a:gridCol w="982801"/>
                <a:gridCol w="907200"/>
                <a:gridCol w="1477480"/>
                <a:gridCol w="1192995"/>
                <a:gridCol w="1391332"/>
                <a:gridCol w="1700516"/>
                <a:gridCol w="1948878"/>
              </a:tblGrid>
              <a:tr h="822960">
                <a:tc>
                  <a:txBody>
                    <a:bodyPr/>
                    <a:lstStyle/>
                    <a:p>
                      <a:pPr algn="ctr"/>
                      <a:r>
                        <a:rPr lang="en-US" sz="1600" dirty="0" smtClean="0"/>
                        <a:t>Scenario index</a:t>
                      </a:r>
                      <a:endParaRPr lang="en-US" sz="1600" dirty="0"/>
                    </a:p>
                  </a:txBody>
                  <a:tcPr/>
                </a:tc>
                <a:tc>
                  <a:txBody>
                    <a:bodyPr/>
                    <a:lstStyle/>
                    <a:p>
                      <a:pPr algn="ctr"/>
                      <a:r>
                        <a:rPr lang="en-US" sz="1600" dirty="0" smtClean="0"/>
                        <a:t>Num.</a:t>
                      </a:r>
                      <a:r>
                        <a:rPr lang="en-US" sz="1600" baseline="0" dirty="0" smtClean="0"/>
                        <a:t> of APs</a:t>
                      </a:r>
                      <a:endParaRPr lang="en-US" sz="1600" dirty="0"/>
                    </a:p>
                  </a:txBody>
                  <a:tcPr/>
                </a:tc>
                <a:tc>
                  <a:txBody>
                    <a:bodyPr/>
                    <a:lstStyle/>
                    <a:p>
                      <a:pPr algn="ctr"/>
                      <a:r>
                        <a:rPr lang="en-US" sz="1600" dirty="0" smtClean="0"/>
                        <a:t>Num. of STAs connected to each AP</a:t>
                      </a:r>
                      <a:endParaRPr lang="en-US" sz="1600" dirty="0"/>
                    </a:p>
                  </a:txBody>
                  <a:tcPr/>
                </a:tc>
                <a:tc>
                  <a:txBody>
                    <a:bodyPr/>
                    <a:lstStyle/>
                    <a:p>
                      <a:pPr algn="ctr"/>
                      <a:r>
                        <a:rPr lang="en-US" sz="1600" dirty="0" smtClean="0"/>
                        <a:t>Bluetooth link present</a:t>
                      </a:r>
                      <a:endParaRPr lang="en-US" sz="1600" dirty="0"/>
                    </a:p>
                  </a:txBody>
                  <a:tcPr/>
                </a:tc>
                <a:tc>
                  <a:txBody>
                    <a:bodyPr/>
                    <a:lstStyle/>
                    <a:p>
                      <a:pPr algn="ctr"/>
                      <a:r>
                        <a:rPr lang="en-US" sz="1600" dirty="0" err="1" smtClean="0"/>
                        <a:t>WiFi</a:t>
                      </a:r>
                      <a:r>
                        <a:rPr lang="en-US" sz="1600" dirty="0" smtClean="0"/>
                        <a:t> Channel number</a:t>
                      </a:r>
                      <a:r>
                        <a:rPr lang="en-US" sz="1600" baseline="0" dirty="0" smtClean="0"/>
                        <a:t> (s)</a:t>
                      </a:r>
                      <a:endParaRPr lang="en-US" sz="1600" dirty="0"/>
                    </a:p>
                  </a:txBody>
                  <a:tcPr/>
                </a:tc>
                <a:tc>
                  <a:txBody>
                    <a:bodyPr/>
                    <a:lstStyle/>
                    <a:p>
                      <a:pPr algn="ctr"/>
                      <a:r>
                        <a:rPr lang="en-US" sz="1600" dirty="0" smtClean="0"/>
                        <a:t>Traffic type</a:t>
                      </a:r>
                      <a:endParaRPr lang="en-US" sz="1600" dirty="0"/>
                    </a:p>
                  </a:txBody>
                  <a:tcPr/>
                </a:tc>
                <a:tc>
                  <a:txBody>
                    <a:bodyPr/>
                    <a:lstStyle/>
                    <a:p>
                      <a:pPr algn="ctr"/>
                      <a:r>
                        <a:rPr lang="en-US" sz="1600" dirty="0" smtClean="0"/>
                        <a:t>Comments</a:t>
                      </a:r>
                      <a:endParaRPr lang="en-US" sz="1600" dirty="0"/>
                    </a:p>
                  </a:txBody>
                  <a:tcPr/>
                </a:tc>
              </a:tr>
              <a:tr h="698785">
                <a:tc>
                  <a:txBody>
                    <a:bodyPr/>
                    <a:lstStyle/>
                    <a:p>
                      <a:pPr algn="ctr"/>
                      <a:r>
                        <a:rPr lang="en-US" sz="1400" dirty="0" smtClean="0"/>
                        <a:t>A</a:t>
                      </a:r>
                      <a:endParaRPr lang="en-US" sz="1400" dirty="0"/>
                    </a:p>
                  </a:txBody>
                  <a:tcPr/>
                </a:tc>
                <a:tc>
                  <a:txBody>
                    <a:bodyPr/>
                    <a:lstStyle/>
                    <a:p>
                      <a:pPr algn="ctr"/>
                      <a:r>
                        <a:rPr lang="en-US" sz="1400" dirty="0" smtClean="0"/>
                        <a:t>2</a:t>
                      </a:r>
                      <a:endParaRPr lang="en-US" sz="1400" dirty="0"/>
                    </a:p>
                  </a:txBody>
                  <a:tcPr/>
                </a:tc>
                <a:tc>
                  <a:txBody>
                    <a:bodyPr/>
                    <a:lstStyle/>
                    <a:p>
                      <a:pPr algn="ctr"/>
                      <a:r>
                        <a:rPr lang="en-US" sz="1400" dirty="0" smtClean="0"/>
                        <a:t>#1: 1</a:t>
                      </a:r>
                      <a:br>
                        <a:rPr lang="en-US" sz="1400" dirty="0" smtClean="0"/>
                      </a:br>
                      <a:r>
                        <a:rPr lang="en-US" sz="1400" dirty="0" smtClean="0"/>
                        <a:t>#2: 1</a:t>
                      </a:r>
                      <a:endParaRPr lang="en-US" sz="1400" dirty="0"/>
                    </a:p>
                  </a:txBody>
                  <a:tcPr/>
                </a:tc>
                <a:tc>
                  <a:txBody>
                    <a:bodyPr/>
                    <a:lstStyle/>
                    <a:p>
                      <a:pPr algn="ctr"/>
                      <a:r>
                        <a:rPr lang="en-US" sz="1400" dirty="0" smtClean="0"/>
                        <a:t>N</a:t>
                      </a:r>
                      <a:endParaRPr lang="en-US" sz="1400" dirty="0"/>
                    </a:p>
                  </a:txBody>
                  <a:tcPr/>
                </a:tc>
                <a:tc>
                  <a:txBody>
                    <a:bodyPr/>
                    <a:lstStyle/>
                    <a:p>
                      <a:pPr algn="ctr"/>
                      <a:r>
                        <a:rPr lang="en-US" sz="1400" dirty="0" smtClean="0"/>
                        <a:t>Non overlapping channels</a:t>
                      </a:r>
                      <a:endParaRPr lang="en-US" sz="1400" dirty="0"/>
                    </a:p>
                  </a:txBody>
                  <a:tcPr/>
                </a:tc>
                <a:tc>
                  <a:txBody>
                    <a:bodyPr/>
                    <a:lstStyle/>
                    <a:p>
                      <a:pPr algn="ctr"/>
                      <a:r>
                        <a:rPr lang="en-US" sz="1400" dirty="0" smtClean="0"/>
                        <a:t>#1: Phone mirroring</a:t>
                      </a:r>
                      <a:br>
                        <a:rPr lang="en-US" sz="1400" dirty="0" smtClean="0"/>
                      </a:br>
                      <a:r>
                        <a:rPr lang="en-US" sz="1400" dirty="0" smtClean="0"/>
                        <a:t>#2: File download</a:t>
                      </a:r>
                      <a:endParaRPr lang="en-US" sz="1400" dirty="0"/>
                    </a:p>
                  </a:txBody>
                  <a:tcPr/>
                </a:tc>
                <a:tc>
                  <a:txBody>
                    <a:bodyPr/>
                    <a:lstStyle/>
                    <a:p>
                      <a:pPr algn="ctr"/>
                      <a:r>
                        <a:rPr lang="en-US" sz="1400" dirty="0" smtClean="0"/>
                        <a:t>Set link mode?</a:t>
                      </a:r>
                      <a:endParaRPr lang="en-US" sz="1400" dirty="0"/>
                    </a:p>
                  </a:txBody>
                  <a:tcPr/>
                </a:tc>
              </a:tr>
              <a:tr h="372532">
                <a:tc>
                  <a:txBody>
                    <a:bodyPr/>
                    <a:lstStyle/>
                    <a:p>
                      <a:pPr algn="ctr"/>
                      <a:r>
                        <a:rPr lang="en-US" sz="1400" dirty="0" smtClean="0"/>
                        <a:t>B</a:t>
                      </a:r>
                      <a:endParaRPr lang="en-US" sz="1400" dirty="0"/>
                    </a:p>
                  </a:txBody>
                  <a:tcPr/>
                </a:tc>
                <a:tc>
                  <a:txBody>
                    <a:bodyPr/>
                    <a:lstStyle/>
                    <a:p>
                      <a:pPr algn="ctr"/>
                      <a:r>
                        <a:rPr lang="en-US" sz="1400" dirty="0" smtClean="0"/>
                        <a:t>2</a:t>
                      </a:r>
                      <a:endParaRPr lang="en-US" sz="1400" dirty="0"/>
                    </a:p>
                  </a:txBody>
                  <a:tcPr/>
                </a:tc>
                <a:tc>
                  <a:txBody>
                    <a:bodyPr/>
                    <a:lstStyle/>
                    <a:p>
                      <a:pPr algn="ctr"/>
                      <a:r>
                        <a:rPr lang="en-US" sz="1400" dirty="0" smtClean="0"/>
                        <a:t>#1: 1</a:t>
                      </a:r>
                      <a:br>
                        <a:rPr lang="en-US" sz="1400" dirty="0" smtClean="0"/>
                      </a:br>
                      <a:r>
                        <a:rPr lang="en-US" sz="1400" dirty="0" smtClean="0"/>
                        <a:t>#2: 1</a:t>
                      </a:r>
                      <a:endParaRPr lang="en-US" sz="1400" dirty="0"/>
                    </a:p>
                  </a:txBody>
                  <a:tcPr/>
                </a:tc>
                <a:tc>
                  <a:txBody>
                    <a:bodyPr/>
                    <a:lstStyle/>
                    <a:p>
                      <a:pPr algn="ctr"/>
                      <a:r>
                        <a:rPr lang="en-US" sz="1400" dirty="0" smtClean="0"/>
                        <a:t>Y</a:t>
                      </a:r>
                      <a:endParaRPr lang="en-US" sz="1400" dirty="0"/>
                    </a:p>
                  </a:txBody>
                  <a:tcPr/>
                </a:tc>
                <a:tc>
                  <a:txBody>
                    <a:bodyPr/>
                    <a:lstStyle/>
                    <a:p>
                      <a:pPr marL="0" marR="0" indent="0" algn="ctr" defTabSz="975386" rtl="0" eaLnBrk="1" fontAlgn="auto" latinLnBrk="0" hangingPunct="1">
                        <a:lnSpc>
                          <a:spcPct val="100000"/>
                        </a:lnSpc>
                        <a:spcBef>
                          <a:spcPts val="0"/>
                        </a:spcBef>
                        <a:spcAft>
                          <a:spcPts val="0"/>
                        </a:spcAft>
                        <a:buClrTx/>
                        <a:buSzTx/>
                        <a:buFontTx/>
                        <a:buNone/>
                        <a:tabLst/>
                        <a:defRPr/>
                      </a:pPr>
                      <a:r>
                        <a:rPr lang="en-US" sz="1400" dirty="0" smtClean="0"/>
                        <a:t>Non overlapping channels</a:t>
                      </a:r>
                    </a:p>
                  </a:txBody>
                  <a:tcPr/>
                </a:tc>
                <a:tc>
                  <a:txBody>
                    <a:bodyPr/>
                    <a:lstStyle/>
                    <a:p>
                      <a:pPr marL="0" marR="0" indent="0" algn="ctr" defTabSz="975386" rtl="0" eaLnBrk="1" fontAlgn="auto" latinLnBrk="0" hangingPunct="1">
                        <a:lnSpc>
                          <a:spcPct val="100000"/>
                        </a:lnSpc>
                        <a:spcBef>
                          <a:spcPts val="0"/>
                        </a:spcBef>
                        <a:spcAft>
                          <a:spcPts val="0"/>
                        </a:spcAft>
                        <a:buClrTx/>
                        <a:buSzTx/>
                        <a:buFontTx/>
                        <a:buNone/>
                        <a:tabLst/>
                        <a:defRPr/>
                      </a:pPr>
                      <a:r>
                        <a:rPr lang="en-US" sz="1400" dirty="0" smtClean="0"/>
                        <a:t>#1: Phone mirroring</a:t>
                      </a:r>
                      <a:br>
                        <a:rPr lang="en-US" sz="1400" dirty="0" smtClean="0"/>
                      </a:br>
                      <a:r>
                        <a:rPr lang="en-US" sz="1400" dirty="0" smtClean="0"/>
                        <a:t>#2: File download</a:t>
                      </a:r>
                    </a:p>
                  </a:txBody>
                  <a:tcPr/>
                </a:tc>
                <a:tc>
                  <a:txBody>
                    <a:bodyPr/>
                    <a:lstStyle/>
                    <a:p>
                      <a:pPr algn="ctr"/>
                      <a:endParaRPr lang="en-US" sz="1400" dirty="0"/>
                    </a:p>
                  </a:txBody>
                  <a:tcPr/>
                </a:tc>
              </a:tr>
              <a:tr h="372532">
                <a:tc>
                  <a:txBody>
                    <a:bodyPr/>
                    <a:lstStyle/>
                    <a:p>
                      <a:pPr algn="ctr"/>
                      <a:r>
                        <a:rPr lang="en-US" sz="1400" dirty="0" smtClean="0"/>
                        <a:t>C</a:t>
                      </a:r>
                      <a:endParaRPr lang="en-US" sz="1400" dirty="0"/>
                    </a:p>
                  </a:txBody>
                  <a:tcPr/>
                </a:tc>
                <a:tc>
                  <a:txBody>
                    <a:bodyPr/>
                    <a:lstStyle/>
                    <a:p>
                      <a:pPr algn="ctr"/>
                      <a:r>
                        <a:rPr lang="en-US" sz="1400" dirty="0" smtClean="0"/>
                        <a:t>2</a:t>
                      </a:r>
                      <a:endParaRPr lang="en-US" sz="1400" dirty="0"/>
                    </a:p>
                  </a:txBody>
                  <a:tcPr/>
                </a:tc>
                <a:tc>
                  <a:txBody>
                    <a:bodyPr/>
                    <a:lstStyle/>
                    <a:p>
                      <a:pPr algn="ctr"/>
                      <a:r>
                        <a:rPr lang="en-US" sz="1400" dirty="0" smtClean="0"/>
                        <a:t>#1: 1</a:t>
                      </a:r>
                      <a:br>
                        <a:rPr lang="en-US" sz="1400" dirty="0" smtClean="0"/>
                      </a:br>
                      <a:r>
                        <a:rPr lang="en-US" sz="1400" dirty="0" smtClean="0"/>
                        <a:t>#2: 4</a:t>
                      </a:r>
                      <a:endParaRPr lang="en-US" sz="1400" dirty="0"/>
                    </a:p>
                  </a:txBody>
                  <a:tcPr/>
                </a:tc>
                <a:tc>
                  <a:txBody>
                    <a:bodyPr/>
                    <a:lstStyle/>
                    <a:p>
                      <a:pPr algn="ctr"/>
                      <a:r>
                        <a:rPr lang="en-US" sz="1400" dirty="0" smtClean="0"/>
                        <a:t>Y</a:t>
                      </a:r>
                      <a:endParaRPr lang="en-US" sz="1400" dirty="0"/>
                    </a:p>
                  </a:txBody>
                  <a:tcPr/>
                </a:tc>
                <a:tc>
                  <a:txBody>
                    <a:bodyPr/>
                    <a:lstStyle/>
                    <a:p>
                      <a:pPr algn="ctr"/>
                      <a:r>
                        <a:rPr lang="en-US" sz="1400" dirty="0" smtClean="0"/>
                        <a:t>Same channel</a:t>
                      </a:r>
                      <a:endParaRPr lang="en-US" sz="1400" dirty="0"/>
                    </a:p>
                  </a:txBody>
                  <a:tcPr/>
                </a:tc>
                <a:tc>
                  <a:txBody>
                    <a:bodyPr/>
                    <a:lstStyle/>
                    <a:p>
                      <a:pPr marL="0" marR="0" indent="0" algn="ctr" defTabSz="975386" rtl="0" eaLnBrk="1" fontAlgn="auto" latinLnBrk="0" hangingPunct="1">
                        <a:lnSpc>
                          <a:spcPct val="100000"/>
                        </a:lnSpc>
                        <a:spcBef>
                          <a:spcPts val="0"/>
                        </a:spcBef>
                        <a:spcAft>
                          <a:spcPts val="0"/>
                        </a:spcAft>
                        <a:buClrTx/>
                        <a:buSzTx/>
                        <a:buFontTx/>
                        <a:buNone/>
                        <a:tabLst/>
                        <a:defRPr/>
                      </a:pPr>
                      <a:r>
                        <a:rPr lang="en-US" sz="1400" dirty="0" smtClean="0"/>
                        <a:t>#1: Phone mirroring</a:t>
                      </a:r>
                      <a:br>
                        <a:rPr lang="en-US" sz="1400" dirty="0" smtClean="0"/>
                      </a:br>
                      <a:r>
                        <a:rPr lang="en-US" sz="1400" dirty="0" smtClean="0"/>
                        <a:t>#2: File download</a:t>
                      </a:r>
                    </a:p>
                  </a:txBody>
                  <a:tcPr/>
                </a:tc>
                <a:tc>
                  <a:txBody>
                    <a:bodyPr/>
                    <a:lstStyle/>
                    <a:p>
                      <a:pPr algn="ctr"/>
                      <a:r>
                        <a:rPr lang="en-US" sz="1400" dirty="0" err="1" smtClean="0"/>
                        <a:t>Wifi</a:t>
                      </a:r>
                      <a:r>
                        <a:rPr lang="en-US" sz="1400" dirty="0" smtClean="0"/>
                        <a:t> self interference</a:t>
                      </a:r>
                      <a:endParaRPr lang="en-US" sz="1400" dirty="0"/>
                    </a:p>
                  </a:txBody>
                  <a:tcPr/>
                </a:tc>
              </a:tr>
              <a:tr h="372532">
                <a:tc>
                  <a:txBody>
                    <a:bodyPr/>
                    <a:lstStyle/>
                    <a:p>
                      <a:pPr algn="ctr"/>
                      <a:r>
                        <a:rPr lang="en-US" sz="1400" dirty="0" smtClean="0"/>
                        <a:t>D</a:t>
                      </a:r>
                      <a:endParaRPr lang="en-US" sz="1400" dirty="0"/>
                    </a:p>
                  </a:txBody>
                  <a:tcPr/>
                </a:tc>
                <a:tc>
                  <a:txBody>
                    <a:bodyPr/>
                    <a:lstStyle/>
                    <a:p>
                      <a:pPr algn="ctr"/>
                      <a:r>
                        <a:rPr lang="en-US" sz="1400" dirty="0" smtClean="0"/>
                        <a:t>3</a:t>
                      </a:r>
                      <a:endParaRPr lang="en-US" sz="1400" dirty="0"/>
                    </a:p>
                  </a:txBody>
                  <a:tcPr/>
                </a:tc>
                <a:tc>
                  <a:txBody>
                    <a:bodyPr/>
                    <a:lstStyle/>
                    <a:p>
                      <a:pPr algn="ctr"/>
                      <a:r>
                        <a:rPr lang="en-US" sz="1400" dirty="0" smtClean="0"/>
                        <a:t>#1: 1</a:t>
                      </a:r>
                      <a:br>
                        <a:rPr lang="en-US" sz="1400" dirty="0" smtClean="0"/>
                      </a:br>
                      <a:r>
                        <a:rPr lang="en-US" sz="1400" dirty="0" smtClean="0"/>
                        <a:t>#2: 4</a:t>
                      </a:r>
                      <a:br>
                        <a:rPr lang="en-US" sz="1400" dirty="0" smtClean="0"/>
                      </a:br>
                      <a:r>
                        <a:rPr lang="en-US" sz="1400" dirty="0" smtClean="0"/>
                        <a:t>#3: 2</a:t>
                      </a:r>
                      <a:endParaRPr lang="en-US" sz="1400" dirty="0"/>
                    </a:p>
                  </a:txBody>
                  <a:tcPr/>
                </a:tc>
                <a:tc>
                  <a:txBody>
                    <a:bodyPr/>
                    <a:lstStyle/>
                    <a:p>
                      <a:pPr algn="ctr"/>
                      <a:r>
                        <a:rPr lang="en-US" sz="1400" dirty="0" smtClean="0"/>
                        <a:t>Y</a:t>
                      </a:r>
                      <a:endParaRPr lang="en-US" sz="1400" dirty="0"/>
                    </a:p>
                  </a:txBody>
                  <a:tcPr/>
                </a:tc>
                <a:tc>
                  <a:txBody>
                    <a:bodyPr/>
                    <a:lstStyle/>
                    <a:p>
                      <a:pPr algn="ctr"/>
                      <a:r>
                        <a:rPr lang="en-US" sz="1400" dirty="0" smtClean="0"/>
                        <a:t>1, 6, 11</a:t>
                      </a:r>
                      <a:endParaRPr lang="en-US" sz="1400" dirty="0"/>
                    </a:p>
                  </a:txBody>
                  <a:tcPr/>
                </a:tc>
                <a:tc>
                  <a:txBody>
                    <a:bodyPr/>
                    <a:lstStyle/>
                    <a:p>
                      <a:pPr algn="ctr"/>
                      <a:r>
                        <a:rPr lang="en-US" sz="1400" dirty="0" smtClean="0"/>
                        <a:t>#1: Phone mirroring</a:t>
                      </a:r>
                      <a:br>
                        <a:rPr lang="en-US" sz="1400" dirty="0" smtClean="0"/>
                      </a:br>
                      <a:r>
                        <a:rPr lang="en-US" sz="1400" dirty="0" smtClean="0"/>
                        <a:t>#2:</a:t>
                      </a:r>
                      <a:r>
                        <a:rPr lang="en-US" sz="1400" baseline="0" dirty="0" smtClean="0"/>
                        <a:t> File download</a:t>
                      </a:r>
                      <a:br>
                        <a:rPr lang="en-US" sz="1400" baseline="0" dirty="0" smtClean="0"/>
                      </a:br>
                      <a:r>
                        <a:rPr lang="en-US" sz="1400" baseline="0" dirty="0" smtClean="0"/>
                        <a:t>#3: YouTube stream</a:t>
                      </a:r>
                      <a:endParaRPr lang="en-US" sz="1400" dirty="0"/>
                    </a:p>
                  </a:txBody>
                  <a:tcPr/>
                </a:tc>
                <a:tc>
                  <a:txBody>
                    <a:bodyPr/>
                    <a:lstStyle/>
                    <a:p>
                      <a:pPr algn="ctr"/>
                      <a:r>
                        <a:rPr lang="en-US" sz="1400" dirty="0" err="1" smtClean="0"/>
                        <a:t>Wifi</a:t>
                      </a:r>
                      <a:r>
                        <a:rPr lang="en-US" sz="1400" baseline="0" dirty="0" smtClean="0"/>
                        <a:t> interferes with BT</a:t>
                      </a:r>
                      <a:endParaRPr lang="en-US" sz="1400" dirty="0"/>
                    </a:p>
                  </a:txBody>
                  <a:tcPr/>
                </a:tc>
              </a:tr>
              <a:tr h="372532">
                <a:tc>
                  <a:txBody>
                    <a:bodyPr/>
                    <a:lstStyle/>
                    <a:p>
                      <a:pPr algn="ctr"/>
                      <a:r>
                        <a:rPr lang="en-US" sz="1400" dirty="0" smtClean="0"/>
                        <a:t>E</a:t>
                      </a:r>
                      <a:endParaRPr lang="en-US" sz="1400" dirty="0"/>
                    </a:p>
                  </a:txBody>
                  <a:tcPr/>
                </a:tc>
                <a:tc>
                  <a:txBody>
                    <a:bodyPr/>
                    <a:lstStyle/>
                    <a:p>
                      <a:pPr algn="ctr"/>
                      <a:r>
                        <a:rPr lang="en-US" sz="1400" dirty="0" smtClean="0"/>
                        <a:t>2</a:t>
                      </a:r>
                      <a:endParaRPr lang="en-US" sz="1400" dirty="0"/>
                    </a:p>
                  </a:txBody>
                  <a:tcPr/>
                </a:tc>
                <a:tc>
                  <a:txBody>
                    <a:bodyPr/>
                    <a:lstStyle/>
                    <a:p>
                      <a:pPr algn="ctr"/>
                      <a:r>
                        <a:rPr lang="en-US" sz="1400" dirty="0" smtClean="0"/>
                        <a:t>#1: 2</a:t>
                      </a:r>
                      <a:br>
                        <a:rPr lang="en-US" sz="1400" dirty="0" smtClean="0"/>
                      </a:br>
                      <a:r>
                        <a:rPr lang="en-US" sz="1400" dirty="0" smtClean="0"/>
                        <a:t>#2: 4</a:t>
                      </a:r>
                      <a:endParaRPr lang="en-US" sz="1400" dirty="0"/>
                    </a:p>
                  </a:txBody>
                  <a:tcPr/>
                </a:tc>
                <a:tc>
                  <a:txBody>
                    <a:bodyPr/>
                    <a:lstStyle/>
                    <a:p>
                      <a:pPr algn="ctr"/>
                      <a:r>
                        <a:rPr lang="en-US" sz="1400" dirty="0" smtClean="0"/>
                        <a:t>Y</a:t>
                      </a:r>
                      <a:endParaRPr lang="en-US" sz="1400" dirty="0"/>
                    </a:p>
                  </a:txBody>
                  <a:tcPr/>
                </a:tc>
                <a:tc>
                  <a:txBody>
                    <a:bodyPr/>
                    <a:lstStyle/>
                    <a:p>
                      <a:pPr algn="ctr"/>
                      <a:r>
                        <a:rPr lang="en-US" sz="1400" dirty="0" smtClean="0"/>
                        <a:t>Same channel</a:t>
                      </a:r>
                      <a:endParaRPr lang="en-US" sz="1400" dirty="0"/>
                    </a:p>
                  </a:txBody>
                  <a:tcPr/>
                </a:tc>
                <a:tc>
                  <a:txBody>
                    <a:bodyPr/>
                    <a:lstStyle/>
                    <a:p>
                      <a:pPr marL="0" marR="0" indent="0" algn="ctr" defTabSz="975386" rtl="0" eaLnBrk="1" fontAlgn="auto" latinLnBrk="0" hangingPunct="1">
                        <a:lnSpc>
                          <a:spcPct val="100000"/>
                        </a:lnSpc>
                        <a:spcBef>
                          <a:spcPts val="0"/>
                        </a:spcBef>
                        <a:spcAft>
                          <a:spcPts val="0"/>
                        </a:spcAft>
                        <a:buClrTx/>
                        <a:buSzTx/>
                        <a:buFontTx/>
                        <a:buNone/>
                        <a:tabLst/>
                        <a:defRPr/>
                      </a:pPr>
                      <a:r>
                        <a:rPr lang="en-US" sz="1400" dirty="0" smtClean="0"/>
                        <a:t>#1: File download</a:t>
                      </a:r>
                      <a:br>
                        <a:rPr lang="en-US" sz="1400" dirty="0" smtClean="0"/>
                      </a:br>
                      <a:r>
                        <a:rPr lang="en-US" sz="1400" dirty="0" smtClean="0"/>
                        <a:t>#2: File download</a:t>
                      </a:r>
                    </a:p>
                  </a:txBody>
                  <a:tcPr/>
                </a:tc>
                <a:tc>
                  <a:txBody>
                    <a:bodyPr/>
                    <a:lstStyle/>
                    <a:p>
                      <a:pPr algn="ctr"/>
                      <a:r>
                        <a:rPr lang="en-US" sz="1400" dirty="0" smtClean="0"/>
                        <a:t>AP #1 with 30dB reduced power</a:t>
                      </a:r>
                      <a:br>
                        <a:rPr lang="en-US" sz="1400" dirty="0" smtClean="0"/>
                      </a:br>
                      <a:r>
                        <a:rPr lang="en-US" sz="1400" dirty="0" smtClean="0"/>
                        <a:t>Interference from infrastructure</a:t>
                      </a:r>
                      <a:endParaRPr lang="en-US" sz="1400" dirty="0"/>
                    </a:p>
                  </a:txBody>
                  <a:tcPr/>
                </a:tc>
              </a:tr>
            </a:tbl>
          </a:graphicData>
        </a:graphic>
      </p:graphicFrame>
    </p:spTree>
    <p:extLst>
      <p:ext uri="{BB962C8B-B14F-4D97-AF65-F5344CB8AC3E}">
        <p14:creationId xmlns:p14="http://schemas.microsoft.com/office/powerpoint/2010/main" val="811066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Igal Kotzer, General Motors</a:t>
            </a:r>
            <a:endParaRPr lang="en-GB" dirty="0"/>
          </a:p>
        </p:txBody>
      </p:sp>
      <p:sp>
        <p:nvSpPr>
          <p:cNvPr id="6" name="Date Placeholder 5"/>
          <p:cNvSpPr>
            <a:spLocks noGrp="1"/>
          </p:cNvSpPr>
          <p:nvPr>
            <p:ph type="dt" idx="15"/>
          </p:nvPr>
        </p:nvSpPr>
        <p:spPr/>
        <p:txBody>
          <a:bodyPr/>
          <a:lstStyle/>
          <a:p>
            <a:r>
              <a:rPr lang="en-US" smtClean="0"/>
              <a:t>February 2016</a:t>
            </a:r>
            <a:endParaRPr lang="en-GB" dirty="0"/>
          </a:p>
        </p:txBody>
      </p:sp>
      <p:sp>
        <p:nvSpPr>
          <p:cNvPr id="9"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Testing Scenarios – Multiple Vehicles</a:t>
            </a:r>
            <a:endParaRPr lang="en-US" dirty="0"/>
          </a:p>
        </p:txBody>
      </p:sp>
      <p:sp>
        <p:nvSpPr>
          <p:cNvPr id="10" name="Rectangle 2"/>
          <p:cNvSpPr txBox="1">
            <a:spLocks noChangeArrowheads="1"/>
          </p:cNvSpPr>
          <p:nvPr/>
        </p:nvSpPr>
        <p:spPr bwMode="auto">
          <a:xfrm>
            <a:off x="731520" y="2113280"/>
            <a:ext cx="3840480" cy="4389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Assumptions: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Lane width is about 3m</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Distance between tailing vehicles is about 3m</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At least 3 adjacent lanes exist</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The vehicle with the ‘X’ is the vehicle under test and the links inside this vehicle are the </a:t>
            </a:r>
            <a:r>
              <a:rPr lang="en-GB" b="1" kern="0" dirty="0" smtClean="0"/>
              <a:t>primary links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Each / all vehicles 1-8 can inflict interference on vehicle ‘X’</a:t>
            </a:r>
            <a:endParaRPr lang="en-GB" b="0" kern="0" dirty="0"/>
          </a:p>
        </p:txBody>
      </p:sp>
      <p:pic>
        <p:nvPicPr>
          <p:cNvPr id="2" name="Picture 1"/>
          <p:cNvPicPr>
            <a:picLocks noChangeAspect="1"/>
          </p:cNvPicPr>
          <p:nvPr/>
        </p:nvPicPr>
        <p:blipFill>
          <a:blip r:embed="rId2"/>
          <a:stretch>
            <a:fillRect/>
          </a:stretch>
        </p:blipFill>
        <p:spPr>
          <a:xfrm>
            <a:off x="4504560" y="1666823"/>
            <a:ext cx="5052113" cy="5037931"/>
          </a:xfrm>
          <a:prstGeom prst="rect">
            <a:avLst/>
          </a:prstGeom>
        </p:spPr>
      </p:pic>
    </p:spTree>
    <p:extLst>
      <p:ext uri="{BB962C8B-B14F-4D97-AF65-F5344CB8AC3E}">
        <p14:creationId xmlns:p14="http://schemas.microsoft.com/office/powerpoint/2010/main" val="38399768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Igal Kotzer, General Motors</a:t>
            </a:r>
            <a:endParaRPr lang="en-GB" dirty="0"/>
          </a:p>
        </p:txBody>
      </p:sp>
      <p:sp>
        <p:nvSpPr>
          <p:cNvPr id="6" name="Date Placeholder 5"/>
          <p:cNvSpPr>
            <a:spLocks noGrp="1"/>
          </p:cNvSpPr>
          <p:nvPr>
            <p:ph type="dt" idx="15"/>
          </p:nvPr>
        </p:nvSpPr>
        <p:spPr/>
        <p:txBody>
          <a:bodyPr/>
          <a:lstStyle/>
          <a:p>
            <a:r>
              <a:rPr lang="en-US" smtClean="0"/>
              <a:t>February 2016</a:t>
            </a:r>
            <a:endParaRPr lang="en-GB" dirty="0"/>
          </a:p>
        </p:txBody>
      </p:sp>
      <p:sp>
        <p:nvSpPr>
          <p:cNvPr id="9" name="Rectangle 1"/>
          <p:cNvSpPr>
            <a:spLocks noGrp="1" noChangeArrowheads="1"/>
          </p:cNvSpPr>
          <p:nvPr>
            <p:ph type="title"/>
          </p:nvPr>
        </p:nvSpPr>
        <p:spPr>
          <a:xfrm>
            <a:off x="381000" y="729828"/>
            <a:ext cx="9067800" cy="1237826"/>
          </a:xfrm>
          <a:ln/>
        </p:spPr>
        <p:txBody>
          <a:bodyPr vert="horz" wrap="square" lIns="96000" tIns="49920" rIns="96000" bIns="49920" numCol="1" anchor="ctr" anchorCtr="0" compatLnSpc="1">
            <a:prstTxWarp prst="textNoShape">
              <a:avLst/>
            </a:prstTxWarp>
          </a:bodyPr>
          <a:lstStyle/>
          <a:p>
            <a:r>
              <a:rPr lang="en-US" dirty="0"/>
              <a:t>Testing Scenarios – Multiple </a:t>
            </a:r>
            <a:r>
              <a:rPr lang="en-US" dirty="0" smtClean="0"/>
              <a:t>Vehicles </a:t>
            </a:r>
            <a:r>
              <a:rPr lang="en-US" dirty="0" err="1" smtClean="0"/>
              <a:t>Cntd</a:t>
            </a:r>
            <a:r>
              <a:rPr lang="en-US" dirty="0" smtClean="0"/>
              <a:t>.</a:t>
            </a:r>
            <a:endParaRPr lang="en-US" dirty="0"/>
          </a:p>
        </p:txBody>
      </p:sp>
      <p:sp>
        <p:nvSpPr>
          <p:cNvPr id="10" name="Rectangle 2"/>
          <p:cNvSpPr txBox="1">
            <a:spLocks noChangeArrowheads="1"/>
          </p:cNvSpPr>
          <p:nvPr/>
        </p:nvSpPr>
        <p:spPr bwMode="auto">
          <a:xfrm>
            <a:off x="731520" y="2113280"/>
            <a:ext cx="8290560" cy="4389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Multi vehicle scenarios can be constructed by pairing a single vehicle scenario with the desired vehicle(s)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The primary links of the ‘X’ vehicle are tested</a:t>
            </a:r>
            <a:endParaRPr lang="en-GB" b="0" kern="0" dirty="0"/>
          </a:p>
        </p:txBody>
      </p:sp>
    </p:spTree>
    <p:extLst>
      <p:ext uri="{BB962C8B-B14F-4D97-AF65-F5344CB8AC3E}">
        <p14:creationId xmlns:p14="http://schemas.microsoft.com/office/powerpoint/2010/main" val="25746894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Igal Kotzer, General Motors</a:t>
            </a:r>
            <a:endParaRPr lang="en-GB" dirty="0"/>
          </a:p>
        </p:txBody>
      </p:sp>
      <p:sp>
        <p:nvSpPr>
          <p:cNvPr id="6" name="Date Placeholder 5"/>
          <p:cNvSpPr>
            <a:spLocks noGrp="1"/>
          </p:cNvSpPr>
          <p:nvPr>
            <p:ph type="dt" idx="15"/>
          </p:nvPr>
        </p:nvSpPr>
        <p:spPr/>
        <p:txBody>
          <a:bodyPr/>
          <a:lstStyle/>
          <a:p>
            <a:r>
              <a:rPr lang="en-US" smtClean="0"/>
              <a:t>February 2016</a:t>
            </a:r>
            <a:endParaRPr lang="en-GB" dirty="0"/>
          </a:p>
        </p:txBody>
      </p:sp>
      <p:sp>
        <p:nvSpPr>
          <p:cNvPr id="9"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High Level Performance Indicators</a:t>
            </a:r>
            <a:endParaRPr lang="en-US" dirty="0"/>
          </a:p>
        </p:txBody>
      </p:sp>
      <p:sp>
        <p:nvSpPr>
          <p:cNvPr id="10" name="Rectangle 2"/>
          <p:cNvSpPr txBox="1">
            <a:spLocks noChangeArrowheads="1"/>
          </p:cNvSpPr>
          <p:nvPr/>
        </p:nvSpPr>
        <p:spPr bwMode="auto">
          <a:xfrm>
            <a:off x="731520" y="2113280"/>
            <a:ext cx="8290560" cy="4389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The following characteristics can be measured on the primary link(s):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Maximal achievable throughput</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Packet error rate</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Packet jitter</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Latency</a:t>
            </a:r>
            <a:endParaRPr lang="en-GB" b="0" kern="0" dirty="0"/>
          </a:p>
        </p:txBody>
      </p:sp>
    </p:spTree>
    <p:extLst>
      <p:ext uri="{BB962C8B-B14F-4D97-AF65-F5344CB8AC3E}">
        <p14:creationId xmlns:p14="http://schemas.microsoft.com/office/powerpoint/2010/main" val="29892769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Igal Kotzer, General Motors</a:t>
            </a:r>
            <a:endParaRPr lang="en-GB" dirty="0"/>
          </a:p>
        </p:txBody>
      </p:sp>
      <p:sp>
        <p:nvSpPr>
          <p:cNvPr id="6" name="Date Placeholder 5"/>
          <p:cNvSpPr>
            <a:spLocks noGrp="1"/>
          </p:cNvSpPr>
          <p:nvPr>
            <p:ph type="dt" idx="15"/>
          </p:nvPr>
        </p:nvSpPr>
        <p:spPr/>
        <p:txBody>
          <a:bodyPr/>
          <a:lstStyle/>
          <a:p>
            <a:r>
              <a:rPr lang="en-US" smtClean="0"/>
              <a:t>February 2016</a:t>
            </a:r>
            <a:endParaRPr lang="en-GB" dirty="0"/>
          </a:p>
        </p:txBody>
      </p:sp>
      <p:sp>
        <p:nvSpPr>
          <p:cNvPr id="9"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Lower Level Performance Indicators</a:t>
            </a:r>
            <a:endParaRPr lang="en-US" dirty="0"/>
          </a:p>
        </p:txBody>
      </p:sp>
      <p:sp>
        <p:nvSpPr>
          <p:cNvPr id="10" name="Rectangle 2"/>
          <p:cNvSpPr txBox="1">
            <a:spLocks noChangeArrowheads="1"/>
          </p:cNvSpPr>
          <p:nvPr/>
        </p:nvSpPr>
        <p:spPr bwMode="auto">
          <a:xfrm>
            <a:off x="731520" y="2113280"/>
            <a:ext cx="8290560" cy="4389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The following parameters can be measured on the primary link(s):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RSSI</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SNR / SINR</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Transmission mode</a:t>
            </a:r>
          </a:p>
        </p:txBody>
      </p:sp>
    </p:spTree>
    <p:extLst>
      <p:ext uri="{BB962C8B-B14F-4D97-AF65-F5344CB8AC3E}">
        <p14:creationId xmlns:p14="http://schemas.microsoft.com/office/powerpoint/2010/main" val="3300235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Igal Kotzer, General Motors</a:t>
            </a:r>
            <a:endParaRPr lang="en-GB" dirty="0"/>
          </a:p>
        </p:txBody>
      </p:sp>
      <p:sp>
        <p:nvSpPr>
          <p:cNvPr id="6" name="Date Placeholder 5"/>
          <p:cNvSpPr>
            <a:spLocks noGrp="1"/>
          </p:cNvSpPr>
          <p:nvPr>
            <p:ph type="dt" idx="15"/>
          </p:nvPr>
        </p:nvSpPr>
        <p:spPr/>
        <p:txBody>
          <a:bodyPr/>
          <a:lstStyle/>
          <a:p>
            <a:r>
              <a:rPr lang="en-US" smtClean="0"/>
              <a:t>February 2016</a:t>
            </a:r>
            <a:endParaRPr lang="en-GB" dirty="0"/>
          </a:p>
        </p:txBody>
      </p:sp>
      <p:sp>
        <p:nvSpPr>
          <p:cNvPr id="9"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Additional Proposed Measurements</a:t>
            </a:r>
            <a:endParaRPr lang="en-US" dirty="0"/>
          </a:p>
        </p:txBody>
      </p:sp>
      <p:sp>
        <p:nvSpPr>
          <p:cNvPr id="10" name="Rectangle 2"/>
          <p:cNvSpPr txBox="1">
            <a:spLocks noChangeArrowheads="1"/>
          </p:cNvSpPr>
          <p:nvPr/>
        </p:nvSpPr>
        <p:spPr bwMode="auto">
          <a:xfrm>
            <a:off x="731520" y="2113280"/>
            <a:ext cx="8290560" cy="4389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b="0" kern="0" dirty="0" smtClean="0"/>
              <a:t>In order to better understand the nature of the interference and to be able to reconstruct it in simulation, it is suggested that a </a:t>
            </a:r>
            <a:r>
              <a:rPr lang="en-GB" kern="0" dirty="0" smtClean="0"/>
              <a:t>channel model for inter-vehicle interference </a:t>
            </a:r>
            <a:r>
              <a:rPr lang="en-GB" b="0" kern="0" dirty="0" smtClean="0"/>
              <a:t>is developed</a:t>
            </a:r>
          </a:p>
        </p:txBody>
      </p:sp>
    </p:spTree>
    <p:extLst>
      <p:ext uri="{BB962C8B-B14F-4D97-AF65-F5344CB8AC3E}">
        <p14:creationId xmlns:p14="http://schemas.microsoft.com/office/powerpoint/2010/main" val="1135386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2807</TotalTime>
  <Words>541</Words>
  <Application>Microsoft Office PowerPoint</Application>
  <PresentationFormat>Custom</PresentationFormat>
  <Paragraphs>104</Paragraphs>
  <Slides>9</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Arial Unicode MS</vt:lpstr>
      <vt:lpstr>MS Gothic</vt:lpstr>
      <vt:lpstr>Arial</vt:lpstr>
      <vt:lpstr>Calibri</vt:lpstr>
      <vt:lpstr>Courier New</vt:lpstr>
      <vt:lpstr>Times New Roman</vt:lpstr>
      <vt:lpstr>Office Theme</vt:lpstr>
      <vt:lpstr>Document</vt:lpstr>
      <vt:lpstr>Automotive WLAN Interference Evaluation Criteria Proposal</vt:lpstr>
      <vt:lpstr>Abstract</vt:lpstr>
      <vt:lpstr>Testing Scenarios – A Single Vehicle</vt:lpstr>
      <vt:lpstr>Testing Scenarios – A Single Vehicle Cntd.</vt:lpstr>
      <vt:lpstr>Testing Scenarios – Multiple Vehicles</vt:lpstr>
      <vt:lpstr>Testing Scenarios – Multiple Vehicles Cntd.</vt:lpstr>
      <vt:lpstr>High Level Performance Indicators</vt:lpstr>
      <vt:lpstr>Lower Level Performance Indicators</vt:lpstr>
      <vt:lpstr>Additional Proposed Measurements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Igal Kotzer</cp:lastModifiedBy>
  <cp:revision>29</cp:revision>
  <cp:lastPrinted>2014-11-08T20:15:38Z</cp:lastPrinted>
  <dcterms:created xsi:type="dcterms:W3CDTF">2014-10-30T17:06:39Z</dcterms:created>
  <dcterms:modified xsi:type="dcterms:W3CDTF">2016-02-09T14:05:46Z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ubmissionNum">
    <vt:lpwstr>XXX/r0</vt:lpwstr>
  </property>
</Properties>
</file>