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3" r:id="rId4"/>
    <p:sldId id="272" r:id="rId5"/>
    <p:sldId id="273" r:id="rId6"/>
    <p:sldId id="275" r:id="rId7"/>
    <p:sldId id="274" r:id="rId8"/>
    <p:sldId id="276" r:id="rId9"/>
    <p:sldId id="277"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2" d="100"/>
          <a:sy n="102" d="100"/>
        </p:scale>
        <p:origin x="108" y="31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098"/>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2/29/2016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21536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04981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8364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4227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35532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12291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802.19-16/0043r0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March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Domain </a:t>
            </a:r>
            <a:r>
              <a:rPr lang="en-US" sz="2400" dirty="0"/>
              <a:t>– </a:t>
            </a:r>
            <a:r>
              <a:rPr lang="en-US" sz="2400" dirty="0" smtClean="0"/>
              <a:t>Testing Scenarios</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2016-03-01</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18576301"/>
              </p:ext>
            </p:extLst>
          </p:nvPr>
        </p:nvGraphicFramePr>
        <p:xfrm>
          <a:off x="530226" y="2560639"/>
          <a:ext cx="9162268" cy="2849562"/>
        </p:xfrm>
        <a:graphic>
          <a:graphicData uri="http://schemas.openxmlformats.org/presentationml/2006/ole">
            <mc:AlternateContent xmlns:mc="http://schemas.openxmlformats.org/markup-compatibility/2006">
              <mc:Choice xmlns:v="urn:schemas-microsoft-com:vml" Requires="v">
                <p:oleObj spid="_x0000_s3189" name="Document" r:id="rId4" imgW="8253286" imgH="2576034" progId="Word.Document.8">
                  <p:embed/>
                </p:oleObj>
              </mc:Choice>
              <mc:Fallback>
                <p:oleObj name="Document" r:id="rId4" imgW="8253286" imgH="2576034" progId="Word.Document.8">
                  <p:embed/>
                  <p:pic>
                    <p:nvPicPr>
                      <p:cNvPr id="0" name="Picture 13"/>
                      <p:cNvPicPr>
                        <a:picLocks noChangeAspect="1" noChangeArrowheads="1"/>
                      </p:cNvPicPr>
                      <p:nvPr/>
                    </p:nvPicPr>
                    <p:blipFill>
                      <a:blip r:embed="rId5"/>
                      <a:srcRect/>
                      <a:stretch>
                        <a:fillRect/>
                      </a:stretch>
                    </p:blipFill>
                    <p:spPr bwMode="auto">
                      <a:xfrm>
                        <a:off x="530226" y="2560639"/>
                        <a:ext cx="9162268" cy="284956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The </a:t>
            </a:r>
            <a:r>
              <a:rPr lang="en-GB" dirty="0" smtClean="0"/>
              <a:t>target</a:t>
            </a:r>
            <a:r>
              <a:rPr lang="en-GB" dirty="0" smtClean="0"/>
              <a:t> </a:t>
            </a:r>
            <a:r>
              <a:rPr lang="en-GB" dirty="0" smtClean="0"/>
              <a:t>of this document is to discuss the </a:t>
            </a:r>
            <a:r>
              <a:rPr lang="en-GB" dirty="0" smtClean="0"/>
              <a:t>testing scenarios for the study group.</a:t>
            </a:r>
            <a:endParaRPr lang="en-GB" dirty="0" smtClean="0"/>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smtClean="0"/>
              <a:t>Igal Kotzer (GM) presented the document (19-16/0034r0) on the automotive WLAN interference evaluation criteria</a:t>
            </a:r>
          </a:p>
          <a:p>
            <a:endParaRPr lang="en-US" dirty="0"/>
          </a:p>
          <a:p>
            <a:endParaRPr lang="en-US" dirty="0" smtClean="0"/>
          </a:p>
          <a:p>
            <a:pPr marL="0" indent="0">
              <a:buNone/>
            </a:pPr>
            <a:endParaRPr lang="en-US" dirty="0" smtClean="0"/>
          </a:p>
          <a:p>
            <a:r>
              <a:rPr kumimoji="1" lang="en-US" dirty="0" smtClean="0"/>
              <a:t>In this submission, I want to extend the testing scenarios which were presented by Igal, in order to provide different evaluation aspects</a:t>
            </a:r>
            <a:endParaRPr kumimoji="1" lang="en-US" dirty="0" smtClean="0"/>
          </a:p>
          <a:p>
            <a:pPr marL="0" indent="0">
              <a:buNone/>
            </a:pPr>
            <a:endParaRPr kumimoji="1" lang="de-DE" b="1" dirty="0">
              <a:cs typeface="+mn-cs"/>
            </a:endParaRPr>
          </a:p>
          <a:p>
            <a:pPr marL="0" indent="0">
              <a:buNone/>
            </a:pP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Testing scenarios (1)</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r>
              <a:rPr lang="en-US" sz="2000" dirty="0" smtClean="0"/>
              <a:t>The following scenarios shoul</a:t>
            </a:r>
            <a:r>
              <a:rPr lang="en-US" sz="2000" dirty="0" smtClean="0"/>
              <a:t>d </a:t>
            </a:r>
            <a:r>
              <a:rPr lang="en-US" sz="2000" dirty="0" smtClean="0"/>
              <a:t>be considered</a:t>
            </a:r>
            <a:r>
              <a:rPr lang="en-US" sz="2000" dirty="0" smtClean="0"/>
              <a:t>:</a:t>
            </a:r>
          </a:p>
          <a:p>
            <a:pPr marL="0" indent="0">
              <a:buNone/>
            </a:pPr>
            <a:endParaRPr lang="en-US" sz="2000" dirty="0" smtClean="0"/>
          </a:p>
          <a:p>
            <a:pPr marL="457200" indent="-457200">
              <a:buFont typeface="+mj-lt"/>
              <a:buAutoNum type="arabicPeriod"/>
            </a:pPr>
            <a:r>
              <a:rPr kumimoji="1" lang="en-US" sz="1600" dirty="0" smtClean="0"/>
              <a:t>Intra-Car case: Single car isolated form the surrounding</a:t>
            </a:r>
          </a:p>
          <a:p>
            <a:pPr marL="457200" indent="-457200">
              <a:buFont typeface="+mj-lt"/>
              <a:buAutoNum type="arabicPeriod"/>
            </a:pPr>
            <a:r>
              <a:rPr kumimoji="1" lang="en-US" sz="1600" dirty="0" smtClean="0"/>
              <a:t>Inter-Car case: the car is affected by multiple surrounding cars</a:t>
            </a:r>
          </a:p>
          <a:p>
            <a:pPr marL="457200" indent="-457200">
              <a:buFont typeface="+mj-lt"/>
              <a:buAutoNum type="arabicPeriod"/>
            </a:pPr>
            <a:r>
              <a:rPr kumimoji="1" lang="en-US" sz="1600" dirty="0" smtClean="0"/>
              <a:t>Car-other stationery 802.11 stations: how the car is affected by the stationery WLAN hotspot (mainly in the city), should we consider how the car will affect the stationery hotspot?!</a:t>
            </a:r>
            <a:endParaRPr kumimoji="1" lang="en-US" sz="1600" dirty="0" smtClean="0"/>
          </a:p>
          <a:p>
            <a:pPr marL="0" indent="0">
              <a:buNone/>
            </a:pPr>
            <a:endParaRPr kumimoji="1" lang="de-DE" b="1" dirty="0">
              <a:cs typeface="+mn-cs"/>
            </a:endParaRPr>
          </a:p>
          <a:p>
            <a:pPr marL="0" indent="0">
              <a:buNone/>
            </a:pPr>
            <a:endParaRPr lang="en-US" b="1" dirty="0">
              <a:cs typeface="+mn-cs"/>
            </a:endParaRPr>
          </a:p>
        </p:txBody>
      </p:sp>
      <p:pic>
        <p:nvPicPr>
          <p:cNvPr id="2" name="Picture 1"/>
          <p:cNvPicPr>
            <a:picLocks noChangeAspect="1"/>
          </p:cNvPicPr>
          <p:nvPr/>
        </p:nvPicPr>
        <p:blipFill>
          <a:blip r:embed="rId3"/>
          <a:stretch>
            <a:fillRect/>
          </a:stretch>
        </p:blipFill>
        <p:spPr>
          <a:xfrm>
            <a:off x="2438401" y="4108584"/>
            <a:ext cx="4267200" cy="2763047"/>
          </a:xfrm>
          <a:prstGeom prst="rect">
            <a:avLst/>
          </a:prstGeom>
        </p:spPr>
      </p:pic>
    </p:spTree>
    <p:extLst>
      <p:ext uri="{BB962C8B-B14F-4D97-AF65-F5344CB8AC3E}">
        <p14:creationId xmlns:p14="http://schemas.microsoft.com/office/powerpoint/2010/main" val="105162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Testing scenarios (2)</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r>
              <a:rPr kumimoji="1" lang="en-US" sz="1600" b="1" dirty="0" smtClean="0">
                <a:cs typeface="+mn-cs"/>
              </a:rPr>
              <a:t>The following test scenarios were presented by Igal, document </a:t>
            </a:r>
            <a:r>
              <a:rPr lang="en-US" sz="1600" dirty="0" smtClean="0"/>
              <a:t>(</a:t>
            </a:r>
            <a:r>
              <a:rPr lang="en-US" sz="1600" dirty="0"/>
              <a:t>19-16/0034r0</a:t>
            </a:r>
            <a:r>
              <a:rPr lang="en-US" sz="1600" dirty="0" smtClean="0"/>
              <a:t>)</a:t>
            </a:r>
            <a:endParaRPr kumimoji="1" lang="en-US" sz="1600" b="1" dirty="0" smtClean="0">
              <a:cs typeface="+mn-cs"/>
            </a:endParaRPr>
          </a:p>
          <a:p>
            <a:pPr marL="0" indent="0">
              <a:buNone/>
            </a:pPr>
            <a:endParaRPr kumimoji="1" lang="de-DE" b="1" dirty="0" smtClean="0">
              <a:cs typeface="+mn-cs"/>
            </a:endParaRPr>
          </a:p>
          <a:p>
            <a:pPr marL="0" indent="0">
              <a:buNone/>
            </a:pPr>
            <a:endParaRPr lang="en-US" b="1" dirty="0">
              <a:cs typeface="+mn-cs"/>
            </a:endParaRPr>
          </a:p>
        </p:txBody>
      </p:sp>
      <p:pic>
        <p:nvPicPr>
          <p:cNvPr id="3" name="Picture 2"/>
          <p:cNvPicPr>
            <a:picLocks noChangeAspect="1"/>
          </p:cNvPicPr>
          <p:nvPr/>
        </p:nvPicPr>
        <p:blipFill>
          <a:blip r:embed="rId3"/>
          <a:stretch>
            <a:fillRect/>
          </a:stretch>
        </p:blipFill>
        <p:spPr>
          <a:xfrm>
            <a:off x="784926" y="2667000"/>
            <a:ext cx="8107184" cy="3630542"/>
          </a:xfrm>
          <a:prstGeom prst="rect">
            <a:avLst/>
          </a:prstGeom>
        </p:spPr>
      </p:pic>
    </p:spTree>
    <p:extLst>
      <p:ext uri="{BB962C8B-B14F-4D97-AF65-F5344CB8AC3E}">
        <p14:creationId xmlns:p14="http://schemas.microsoft.com/office/powerpoint/2010/main" val="2179182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Testing scenarios (3)</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kumimoji="1" lang="en-US" sz="1600" dirty="0" smtClean="0"/>
              <a:t>We could focus on specific applications for WLAN as presented before, subjective quality check could be used.</a:t>
            </a:r>
          </a:p>
          <a:p>
            <a:r>
              <a:rPr kumimoji="1" lang="en-US" sz="1600" b="1" dirty="0" smtClean="0">
                <a:cs typeface="+mn-cs"/>
              </a:rPr>
              <a:t>However, with using IPERF for WLAN we could have more freedom with WLAN signal and we could easier measure the achieved throughput, latency,…</a:t>
            </a:r>
          </a:p>
          <a:p>
            <a:r>
              <a:rPr kumimoji="1" lang="en-US" sz="1600" b="1" dirty="0" smtClean="0">
                <a:cs typeface="+mn-cs"/>
              </a:rPr>
              <a:t>For Bluetooth, we could measure the throughput for ACL link, and PESQ (</a:t>
            </a:r>
            <a:r>
              <a:rPr lang="en-US" sz="1600" b="0" i="1" dirty="0"/>
              <a:t>Perceptual Evaluation of Speech Quality</a:t>
            </a:r>
            <a:r>
              <a:rPr kumimoji="1" lang="en-US" sz="1600" b="1" dirty="0" smtClean="0">
                <a:cs typeface="+mn-cs"/>
              </a:rPr>
              <a:t>) value for SCO link. The PESQ is standardized as ITU-T recommendations P.862, it is used for objective voice quality testing for a telephony system</a:t>
            </a:r>
          </a:p>
          <a:p>
            <a:pPr marL="0" indent="0">
              <a:buNone/>
            </a:pPr>
            <a:endParaRPr kumimoji="1" lang="de-DE" b="1" dirty="0" smtClean="0">
              <a:cs typeface="+mn-cs"/>
            </a:endParaRPr>
          </a:p>
          <a:p>
            <a:pPr marL="0" indent="0">
              <a:buNone/>
            </a:pPr>
            <a:endParaRPr lang="en-US" b="1" dirty="0">
              <a:cs typeface="+mn-cs"/>
            </a:endParaRPr>
          </a:p>
        </p:txBody>
      </p:sp>
      <p:pic>
        <p:nvPicPr>
          <p:cNvPr id="2" name="Picture 1"/>
          <p:cNvPicPr>
            <a:picLocks noChangeAspect="1"/>
          </p:cNvPicPr>
          <p:nvPr/>
        </p:nvPicPr>
        <p:blipFill>
          <a:blip r:embed="rId3"/>
          <a:stretch>
            <a:fillRect/>
          </a:stretch>
        </p:blipFill>
        <p:spPr>
          <a:xfrm>
            <a:off x="2850968" y="4302218"/>
            <a:ext cx="4501964" cy="2250982"/>
          </a:xfrm>
          <a:prstGeom prst="rect">
            <a:avLst/>
          </a:prstGeom>
        </p:spPr>
      </p:pic>
    </p:spTree>
    <p:extLst>
      <p:ext uri="{BB962C8B-B14F-4D97-AF65-F5344CB8AC3E}">
        <p14:creationId xmlns:p14="http://schemas.microsoft.com/office/powerpoint/2010/main" val="9500512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737019" y="457200"/>
            <a:ext cx="8290560" cy="1237826"/>
          </a:xfrm>
          <a:ln/>
        </p:spPr>
        <p:txBody>
          <a:bodyPr vert="horz" wrap="square" lIns="96000" tIns="49920" rIns="96000" bIns="49920" numCol="1" anchor="ctr" anchorCtr="0" compatLnSpc="1">
            <a:prstTxWarp prst="textNoShape">
              <a:avLst/>
            </a:prstTxWarp>
          </a:bodyPr>
          <a:lstStyle/>
          <a:p>
            <a:r>
              <a:rPr lang="en-US" dirty="0" smtClean="0"/>
              <a:t>Testing scenarios (4)</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endParaRPr kumimoji="1" lang="en-US" sz="1600" b="1" dirty="0" smtClean="0">
              <a:cs typeface="+mn-cs"/>
            </a:endParaRPr>
          </a:p>
          <a:p>
            <a:pPr marL="0" indent="0">
              <a:buNone/>
            </a:pPr>
            <a:endParaRPr kumimoji="1" lang="de-DE" b="1" dirty="0" smtClean="0">
              <a:cs typeface="+mn-cs"/>
            </a:endParaRPr>
          </a:p>
          <a:p>
            <a:pPr marL="0" indent="0">
              <a:buNone/>
            </a:pPr>
            <a:endParaRPr lang="en-US" b="1" dirty="0">
              <a:cs typeface="+mn-cs"/>
            </a:endParaRPr>
          </a:p>
        </p:txBody>
      </p:sp>
      <p:graphicFrame>
        <p:nvGraphicFramePr>
          <p:cNvPr id="2" name="Table 1"/>
          <p:cNvGraphicFramePr>
            <a:graphicFrameLocks noGrp="1"/>
          </p:cNvGraphicFramePr>
          <p:nvPr>
            <p:extLst>
              <p:ext uri="{D42A27DB-BD31-4B8C-83A1-F6EECF244321}">
                <p14:modId xmlns:p14="http://schemas.microsoft.com/office/powerpoint/2010/main" val="2418597667"/>
              </p:ext>
            </p:extLst>
          </p:nvPr>
        </p:nvGraphicFramePr>
        <p:xfrm>
          <a:off x="414867" y="1550096"/>
          <a:ext cx="8839200" cy="5307904"/>
        </p:xfrm>
        <a:graphic>
          <a:graphicData uri="http://schemas.openxmlformats.org/drawingml/2006/table">
            <a:tbl>
              <a:tblPr firstRow="1" bandRow="1">
                <a:tableStyleId>{5C22544A-7EE6-4342-B048-85BDC9FD1C3A}</a:tableStyleId>
              </a:tblPr>
              <a:tblGrid>
                <a:gridCol w="1104900"/>
                <a:gridCol w="1104900"/>
                <a:gridCol w="1104900"/>
                <a:gridCol w="1104900"/>
                <a:gridCol w="1104900"/>
                <a:gridCol w="1104900"/>
                <a:gridCol w="1104900"/>
                <a:gridCol w="1104900"/>
              </a:tblGrid>
              <a:tr h="984859">
                <a:tc>
                  <a:txBody>
                    <a:bodyPr/>
                    <a:lstStyle/>
                    <a:p>
                      <a:r>
                        <a:rPr lang="en-US" sz="1600" dirty="0" smtClean="0"/>
                        <a:t>Scenario</a:t>
                      </a:r>
                      <a:r>
                        <a:rPr lang="en-US" sz="1600" baseline="0" dirty="0" smtClean="0"/>
                        <a:t> index</a:t>
                      </a:r>
                      <a:endParaRPr lang="en-US" sz="1600" dirty="0"/>
                    </a:p>
                  </a:txBody>
                  <a:tcPr/>
                </a:tc>
                <a:tc>
                  <a:txBody>
                    <a:bodyPr/>
                    <a:lstStyle/>
                    <a:p>
                      <a:r>
                        <a:rPr lang="en-US" sz="1600" dirty="0" smtClean="0"/>
                        <a:t>Bluetooth Link</a:t>
                      </a:r>
                      <a:endParaRPr lang="en-US" sz="1600" dirty="0"/>
                    </a:p>
                  </a:txBody>
                  <a:tcPr/>
                </a:tc>
                <a:tc>
                  <a:txBody>
                    <a:bodyPr/>
                    <a:lstStyle/>
                    <a:p>
                      <a:r>
                        <a:rPr lang="en-US" sz="1600" dirty="0" smtClean="0"/>
                        <a:t>WLAN Link</a:t>
                      </a:r>
                      <a:endParaRPr lang="en-US" sz="1600" dirty="0"/>
                    </a:p>
                  </a:txBody>
                  <a:tcPr/>
                </a:tc>
                <a:tc>
                  <a:txBody>
                    <a:bodyPr/>
                    <a:lstStyle/>
                    <a:p>
                      <a:r>
                        <a:rPr lang="en-US" sz="1600" dirty="0" smtClean="0"/>
                        <a:t>Num.</a:t>
                      </a:r>
                      <a:r>
                        <a:rPr lang="en-US" sz="1600" baseline="0" dirty="0" smtClean="0"/>
                        <a:t> of WLAN APs</a:t>
                      </a:r>
                      <a:endParaRPr lang="en-US" sz="1600" dirty="0"/>
                    </a:p>
                  </a:txBody>
                  <a:tcPr/>
                </a:tc>
                <a:tc>
                  <a:txBody>
                    <a:bodyPr/>
                    <a:lstStyle/>
                    <a:p>
                      <a:r>
                        <a:rPr lang="en-US" sz="1600" dirty="0" smtClean="0"/>
                        <a:t>Bluetooth Link type</a:t>
                      </a:r>
                      <a:endParaRPr lang="en-US" sz="1600" dirty="0"/>
                    </a:p>
                  </a:txBody>
                  <a:tcPr/>
                </a:tc>
                <a:tc>
                  <a:txBody>
                    <a:bodyPr/>
                    <a:lstStyle/>
                    <a:p>
                      <a:r>
                        <a:rPr lang="en-US" sz="1600" dirty="0" smtClean="0"/>
                        <a:t>WLAN</a:t>
                      </a:r>
                      <a:r>
                        <a:rPr lang="en-US" sz="1600" baseline="0" dirty="0" smtClean="0"/>
                        <a:t> channel</a:t>
                      </a:r>
                      <a:endParaRPr lang="en-US" sz="1600" dirty="0"/>
                    </a:p>
                  </a:txBody>
                  <a:tcPr/>
                </a:tc>
                <a:tc>
                  <a:txBody>
                    <a:bodyPr/>
                    <a:lstStyle/>
                    <a:p>
                      <a:r>
                        <a:rPr lang="en-US" sz="1600" dirty="0" smtClean="0"/>
                        <a:t>descriptions</a:t>
                      </a:r>
                      <a:endParaRPr lang="en-US" sz="1600" dirty="0"/>
                    </a:p>
                  </a:txBody>
                  <a:tcPr/>
                </a:tc>
                <a:tc>
                  <a:txBody>
                    <a:bodyPr/>
                    <a:lstStyle/>
                    <a:p>
                      <a:r>
                        <a:rPr lang="en-US" sz="1600" dirty="0" smtClean="0"/>
                        <a:t>Comments</a:t>
                      </a:r>
                      <a:endParaRPr lang="en-US" sz="1600" dirty="0"/>
                    </a:p>
                  </a:txBody>
                  <a:tcPr/>
                </a:tc>
              </a:tr>
              <a:tr h="665445">
                <a:tc>
                  <a:txBody>
                    <a:bodyPr/>
                    <a:lstStyle/>
                    <a:p>
                      <a:r>
                        <a:rPr lang="en-US" sz="1050" dirty="0" smtClean="0"/>
                        <a:t>A</a:t>
                      </a:r>
                    </a:p>
                  </a:txBody>
                  <a:tcPr/>
                </a:tc>
                <a:tc>
                  <a:txBody>
                    <a:bodyPr/>
                    <a:lstStyle/>
                    <a:p>
                      <a:pPr marL="0" algn="l" defTabSz="975386" rtl="0" eaLnBrk="1" latinLnBrk="0" hangingPunct="1"/>
                      <a:r>
                        <a:rPr lang="en-US" sz="1050" kern="1200" baseline="0" dirty="0" smtClean="0"/>
                        <a:t>N</a:t>
                      </a:r>
                      <a:endParaRPr lang="en-US" sz="1050" kern="1200" baseline="0" dirty="0">
                        <a:solidFill>
                          <a:schemeClr val="dk1"/>
                        </a:solidFill>
                        <a:latin typeface="+mn-lt"/>
                        <a:ea typeface="+mn-ea"/>
                        <a:cs typeface="+mn-cs"/>
                      </a:endParaRPr>
                    </a:p>
                  </a:txBody>
                  <a:tcPr/>
                </a:tc>
                <a:tc>
                  <a:txBody>
                    <a:bodyPr/>
                    <a:lstStyle/>
                    <a:p>
                      <a:pPr marL="0" algn="l" defTabSz="975386" rtl="0" eaLnBrk="1" latinLnBrk="0" hangingPunct="1"/>
                      <a:r>
                        <a:rPr lang="en-US" sz="1050" kern="1200" baseline="0" dirty="0" smtClean="0"/>
                        <a:t>Y</a:t>
                      </a:r>
                      <a:endParaRPr lang="en-US" sz="1050" kern="1200" baseline="0" dirty="0">
                        <a:solidFill>
                          <a:schemeClr val="dk1"/>
                        </a:solidFill>
                        <a:latin typeface="+mn-lt"/>
                        <a:ea typeface="+mn-ea"/>
                        <a:cs typeface="+mn-cs"/>
                      </a:endParaRPr>
                    </a:p>
                  </a:txBody>
                  <a:tcPr/>
                </a:tc>
                <a:tc>
                  <a:txBody>
                    <a:bodyPr/>
                    <a:lstStyle/>
                    <a:p>
                      <a:pPr marL="0" algn="l" defTabSz="975386" rtl="0" eaLnBrk="1" latinLnBrk="0" hangingPunct="1"/>
                      <a:r>
                        <a:rPr lang="en-US" sz="1050" kern="1200" baseline="0" dirty="0" smtClean="0"/>
                        <a:t>2</a:t>
                      </a:r>
                      <a:endParaRPr lang="en-US" sz="1050" kern="1200" baseline="0" dirty="0">
                        <a:solidFill>
                          <a:schemeClr val="dk1"/>
                        </a:solidFill>
                        <a:latin typeface="+mn-lt"/>
                        <a:ea typeface="+mn-ea"/>
                        <a:cs typeface="+mn-cs"/>
                      </a:endParaRPr>
                    </a:p>
                  </a:txBody>
                  <a:tcPr/>
                </a:tc>
                <a:tc>
                  <a:txBody>
                    <a:bodyPr/>
                    <a:lstStyle/>
                    <a:p>
                      <a:pPr marL="0" algn="l" defTabSz="975386" rtl="0" eaLnBrk="1" latinLnBrk="0" hangingPunct="1"/>
                      <a:r>
                        <a:rPr lang="en-US" sz="1050" kern="1200" baseline="0" dirty="0" smtClean="0"/>
                        <a:t>N/A</a:t>
                      </a:r>
                      <a:endParaRPr lang="en-US" sz="1050" kern="1200" baseline="0" dirty="0">
                        <a:solidFill>
                          <a:schemeClr val="dk1"/>
                        </a:solidFill>
                        <a:latin typeface="+mn-lt"/>
                        <a:ea typeface="+mn-ea"/>
                        <a:cs typeface="+mn-cs"/>
                      </a:endParaRPr>
                    </a:p>
                  </a:txBody>
                  <a:tcPr/>
                </a:tc>
                <a:tc>
                  <a:txBody>
                    <a:bodyPr/>
                    <a:lstStyle/>
                    <a:p>
                      <a:pPr marL="0" algn="l" defTabSz="975386" rtl="0" eaLnBrk="1" latinLnBrk="0" hangingPunct="1"/>
                      <a:r>
                        <a:rPr lang="en-US" sz="1050" kern="1200" baseline="0" dirty="0" smtClean="0"/>
                        <a:t>overlapping</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t>Run IPERF on both Aps (TCP and UDP)</a:t>
                      </a:r>
                      <a:endParaRPr lang="en-US" sz="1050" kern="1200" baseline="0" dirty="0" smtClean="0">
                        <a:solidFill>
                          <a:schemeClr val="dk1"/>
                        </a:solidFill>
                        <a:latin typeface="+mn-lt"/>
                        <a:ea typeface="+mn-ea"/>
                        <a:cs typeface="+mn-cs"/>
                      </a:endParaRPr>
                    </a:p>
                  </a:txBody>
                  <a:tcPr/>
                </a:tc>
                <a:tc>
                  <a:txBody>
                    <a:bodyPr/>
                    <a:lstStyle/>
                    <a:p>
                      <a:pPr marL="0" algn="l" defTabSz="975386" rtl="0" eaLnBrk="1" latinLnBrk="0" hangingPunct="1"/>
                      <a:r>
                        <a:rPr lang="en-US" sz="1050" kern="1200" baseline="0" dirty="0" smtClean="0"/>
                        <a:t>WLAN mutual interference</a:t>
                      </a:r>
                      <a:endParaRPr lang="en-US" sz="1050" kern="1200" baseline="0" dirty="0">
                        <a:solidFill>
                          <a:schemeClr val="dk1"/>
                        </a:solidFill>
                        <a:latin typeface="+mn-lt"/>
                        <a:ea typeface="+mn-ea"/>
                        <a:cs typeface="+mn-cs"/>
                      </a:endParaRPr>
                    </a:p>
                  </a:txBody>
                  <a:tcPr/>
                </a:tc>
              </a:tr>
              <a:tr h="558974">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B</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N</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Y</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2</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N/A</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Overlapping</a:t>
                      </a:r>
                      <a:endParaRPr lang="en-US" sz="1050" kern="1200" baseline="0" dirty="0">
                        <a:solidFill>
                          <a:schemeClr val="dk1"/>
                        </a:solidFill>
                        <a:latin typeface="+mn-lt"/>
                        <a:ea typeface="+mn-ea"/>
                        <a:cs typeface="+mn-cs"/>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latin typeface="+mn-lt"/>
                          <a:ea typeface="+mn-ea"/>
                          <a:cs typeface="+mn-cs"/>
                        </a:rPr>
                        <a:t>Run IPERF on both Aps (TCP and UDP)</a:t>
                      </a:r>
                    </a:p>
                    <a:p>
                      <a:pPr marL="0" marR="0" indent="0" algn="l" defTabSz="975386" rtl="0" eaLnBrk="1" fontAlgn="auto" latinLnBrk="0" hangingPunct="1">
                        <a:lnSpc>
                          <a:spcPct val="100000"/>
                        </a:lnSpc>
                        <a:spcBef>
                          <a:spcPts val="0"/>
                        </a:spcBef>
                        <a:spcAft>
                          <a:spcPts val="0"/>
                        </a:spcAft>
                        <a:buClrTx/>
                        <a:buSzTx/>
                        <a:buFontTx/>
                        <a:buNone/>
                        <a:tabLst/>
                        <a:defRPr/>
                      </a:pPr>
                      <a:endParaRPr lang="en-US" sz="1050" kern="1200" baseline="0" dirty="0">
                        <a:solidFill>
                          <a:schemeClr val="dk1"/>
                        </a:solidFill>
                        <a:latin typeface="+mn-lt"/>
                        <a:ea typeface="+mn-ea"/>
                        <a:cs typeface="+mn-cs"/>
                      </a:endParaRPr>
                    </a:p>
                  </a:txBody>
                  <a:tcPr/>
                </a:tc>
                <a:tc>
                  <a:txBody>
                    <a:bodyPr/>
                    <a:lstStyle/>
                    <a:p>
                      <a:pPr marL="0" algn="l" defTabSz="975386" rtl="0" eaLnBrk="1" latinLnBrk="0" hangingPunct="1"/>
                      <a:r>
                        <a:rPr lang="en-US" sz="1050" kern="1200" baseline="0" dirty="0" smtClean="0">
                          <a:solidFill>
                            <a:schemeClr val="dk1"/>
                          </a:solidFill>
                          <a:latin typeface="+mn-lt"/>
                          <a:ea typeface="+mn-ea"/>
                          <a:cs typeface="+mn-cs"/>
                        </a:rPr>
                        <a:t>One AP with 30dB less power (infrastructure case)</a:t>
                      </a:r>
                      <a:endParaRPr lang="en-US" sz="1050" kern="1200" baseline="0" dirty="0">
                        <a:solidFill>
                          <a:schemeClr val="dk1"/>
                        </a:solidFill>
                        <a:latin typeface="+mn-lt"/>
                        <a:ea typeface="+mn-ea"/>
                        <a:cs typeface="+mn-cs"/>
                      </a:endParaRPr>
                    </a:p>
                  </a:txBody>
                  <a:tcPr/>
                </a:tc>
              </a:tr>
              <a:tr h="558974">
                <a:tc>
                  <a:txBody>
                    <a:bodyPr/>
                    <a:lstStyle/>
                    <a:p>
                      <a:r>
                        <a:rPr lang="en-US" sz="1050" dirty="0" smtClean="0"/>
                        <a:t>C</a:t>
                      </a:r>
                      <a:endParaRPr lang="en-US" sz="1050" dirty="0"/>
                    </a:p>
                  </a:txBody>
                  <a:tcPr/>
                </a:tc>
                <a:tc>
                  <a:txBody>
                    <a:bodyPr/>
                    <a:lstStyle/>
                    <a:p>
                      <a:r>
                        <a:rPr lang="en-US" sz="1050" dirty="0" smtClean="0"/>
                        <a:t>Y</a:t>
                      </a:r>
                      <a:endParaRPr lang="en-US" sz="1050" dirty="0"/>
                    </a:p>
                  </a:txBody>
                  <a:tcPr/>
                </a:tc>
                <a:tc>
                  <a:txBody>
                    <a:bodyPr/>
                    <a:lstStyle/>
                    <a:p>
                      <a:r>
                        <a:rPr lang="en-US" sz="1050" dirty="0" smtClean="0"/>
                        <a:t>Y</a:t>
                      </a:r>
                      <a:endParaRPr lang="en-US" sz="1050" dirty="0"/>
                    </a:p>
                  </a:txBody>
                  <a:tcPr/>
                </a:tc>
                <a:tc>
                  <a:txBody>
                    <a:bodyPr/>
                    <a:lstStyle/>
                    <a:p>
                      <a:r>
                        <a:rPr lang="en-US" sz="1050" dirty="0" smtClean="0"/>
                        <a:t>2</a:t>
                      </a:r>
                      <a:endParaRPr lang="en-US" sz="1050" dirty="0"/>
                    </a:p>
                  </a:txBody>
                  <a:tcPr/>
                </a:tc>
                <a:tc>
                  <a:txBody>
                    <a:bodyPr/>
                    <a:lstStyle/>
                    <a:p>
                      <a:r>
                        <a:rPr lang="en-US" sz="1050" dirty="0" smtClean="0"/>
                        <a:t>ACL</a:t>
                      </a:r>
                      <a:endParaRPr lang="en-US" sz="1050" dirty="0"/>
                    </a:p>
                  </a:txBody>
                  <a:tcPr/>
                </a:tc>
                <a:tc>
                  <a:txBody>
                    <a:bodyPr/>
                    <a:lstStyle/>
                    <a:p>
                      <a:r>
                        <a:rPr lang="en-US" sz="1050" dirty="0" smtClean="0"/>
                        <a:t>Non</a:t>
                      </a:r>
                      <a:r>
                        <a:rPr lang="en-US" sz="1050" baseline="0" dirty="0" smtClean="0"/>
                        <a:t> overlapping</a:t>
                      </a:r>
                      <a:endParaRPr lang="en-US" sz="1050" dirty="0"/>
                    </a:p>
                  </a:txBody>
                  <a:tcPr/>
                </a:tc>
                <a:tc>
                  <a:txBody>
                    <a:bodyPr/>
                    <a:lstStyle/>
                    <a:p>
                      <a:pPr marL="171450" indent="-171450">
                        <a:buFont typeface="Arial" panose="020B0604020202020204" pitchFamily="34" charset="0"/>
                        <a:buChar char="•"/>
                      </a:pPr>
                      <a:r>
                        <a:rPr lang="en-US" sz="1050" dirty="0" smtClean="0"/>
                        <a:t>Run IPERF on both Aps</a:t>
                      </a:r>
                    </a:p>
                    <a:p>
                      <a:pPr marL="171450" indent="-171450">
                        <a:buFont typeface="Arial" panose="020B0604020202020204" pitchFamily="34" charset="0"/>
                        <a:buChar char="•"/>
                      </a:pPr>
                      <a:r>
                        <a:rPr lang="en-US" sz="1050" dirty="0" smtClean="0"/>
                        <a:t>File download</a:t>
                      </a:r>
                    </a:p>
                  </a:txBody>
                  <a:tcPr/>
                </a:tc>
                <a:tc>
                  <a:txBody>
                    <a:bodyPr/>
                    <a:lstStyle/>
                    <a:p>
                      <a:r>
                        <a:rPr lang="en-US" sz="1050" dirty="0" smtClean="0"/>
                        <a:t>Throughput for</a:t>
                      </a:r>
                      <a:r>
                        <a:rPr lang="en-US" sz="1050" baseline="0" dirty="0" smtClean="0"/>
                        <a:t> Bluetooth link</a:t>
                      </a:r>
                      <a:endParaRPr lang="en-US" sz="1050" dirty="0"/>
                    </a:p>
                  </a:txBody>
                  <a:tcPr/>
                </a:tc>
              </a:tr>
              <a:tr h="558974">
                <a:tc>
                  <a:txBody>
                    <a:bodyPr/>
                    <a:lstStyle/>
                    <a:p>
                      <a:r>
                        <a:rPr lang="en-US" sz="1050" dirty="0" smtClean="0"/>
                        <a:t>D</a:t>
                      </a:r>
                      <a:endParaRPr lang="en-US" sz="1050" dirty="0"/>
                    </a:p>
                  </a:txBody>
                  <a:tcPr/>
                </a:tc>
                <a:tc>
                  <a:txBody>
                    <a:bodyPr/>
                    <a:lstStyle/>
                    <a:p>
                      <a:r>
                        <a:rPr lang="en-US" sz="1050" dirty="0" smtClean="0"/>
                        <a:t>Y</a:t>
                      </a:r>
                      <a:endParaRPr lang="en-US" sz="1050" dirty="0"/>
                    </a:p>
                  </a:txBody>
                  <a:tcPr/>
                </a:tc>
                <a:tc>
                  <a:txBody>
                    <a:bodyPr/>
                    <a:lstStyle/>
                    <a:p>
                      <a:r>
                        <a:rPr lang="en-US" sz="1050" dirty="0" smtClean="0"/>
                        <a:t>Y</a:t>
                      </a:r>
                      <a:endParaRPr lang="en-US" sz="1050" dirty="0"/>
                    </a:p>
                  </a:txBody>
                  <a:tcPr/>
                </a:tc>
                <a:tc>
                  <a:txBody>
                    <a:bodyPr/>
                    <a:lstStyle/>
                    <a:p>
                      <a:r>
                        <a:rPr lang="en-US" sz="1050" dirty="0" smtClean="0"/>
                        <a:t>2</a:t>
                      </a:r>
                      <a:endParaRPr lang="en-US" sz="1050" dirty="0"/>
                    </a:p>
                  </a:txBody>
                  <a:tcPr/>
                </a:tc>
                <a:tc>
                  <a:txBody>
                    <a:bodyPr/>
                    <a:lstStyle/>
                    <a:p>
                      <a:r>
                        <a:rPr lang="en-US" sz="1050" dirty="0" smtClean="0"/>
                        <a:t>SCO</a:t>
                      </a:r>
                      <a:endParaRPr lang="en-US" sz="1050" dirty="0"/>
                    </a:p>
                  </a:txBody>
                  <a:tcPr/>
                </a:tc>
                <a:tc>
                  <a:txBody>
                    <a:bodyPr/>
                    <a:lstStyle/>
                    <a:p>
                      <a:r>
                        <a:rPr lang="en-US" sz="1050" dirty="0" smtClean="0"/>
                        <a:t>Non overlapping</a:t>
                      </a:r>
                      <a:endParaRPr lang="en-US" sz="1050" dirty="0"/>
                    </a:p>
                  </a:txBody>
                  <a:tcPr/>
                </a:tc>
                <a:tc>
                  <a:txBody>
                    <a:bodyPr/>
                    <a:lstStyle/>
                    <a:p>
                      <a:pPr marL="171450" indent="-171450">
                        <a:buFont typeface="Arial" panose="020B0604020202020204" pitchFamily="34" charset="0"/>
                        <a:buChar char="•"/>
                      </a:pPr>
                      <a:r>
                        <a:rPr lang="en-US" sz="1050" dirty="0" smtClean="0"/>
                        <a:t>Run IPERF on both Aps</a:t>
                      </a:r>
                    </a:p>
                    <a:p>
                      <a:pPr marL="171450" indent="-171450">
                        <a:buFont typeface="Arial" panose="020B0604020202020204" pitchFamily="34" charset="0"/>
                        <a:buChar char="•"/>
                      </a:pPr>
                      <a:r>
                        <a:rPr lang="en-US" sz="1050" dirty="0" smtClean="0"/>
                        <a:t>Hands free call</a:t>
                      </a:r>
                      <a:endParaRPr lang="en-US" sz="1050" dirty="0"/>
                    </a:p>
                  </a:txBody>
                  <a:tcPr/>
                </a:tc>
                <a:tc>
                  <a:txBody>
                    <a:bodyPr/>
                    <a:lstStyle/>
                    <a:p>
                      <a:r>
                        <a:rPr lang="en-US" sz="1050" dirty="0" smtClean="0"/>
                        <a:t>Measure PESQ value</a:t>
                      </a:r>
                      <a:r>
                        <a:rPr lang="en-US" sz="1050" baseline="0" dirty="0" smtClean="0"/>
                        <a:t> for Bluetooth</a:t>
                      </a:r>
                      <a:endParaRPr lang="en-US" sz="1050" dirty="0"/>
                    </a:p>
                  </a:txBody>
                  <a:tcPr/>
                </a:tc>
              </a:tr>
              <a:tr h="558974">
                <a:tc>
                  <a:txBody>
                    <a:bodyPr/>
                    <a:lstStyle/>
                    <a:p>
                      <a:r>
                        <a:rPr lang="en-US" sz="1050" dirty="0" smtClean="0"/>
                        <a:t>E</a:t>
                      </a:r>
                      <a:endParaRPr lang="en-US" sz="1050" dirty="0"/>
                    </a:p>
                  </a:txBody>
                  <a:tcPr/>
                </a:tc>
                <a:tc>
                  <a:txBody>
                    <a:bodyPr/>
                    <a:lstStyle/>
                    <a:p>
                      <a:r>
                        <a:rPr lang="en-US" sz="1050" dirty="0" smtClean="0"/>
                        <a:t>Y</a:t>
                      </a:r>
                      <a:endParaRPr lang="en-US" sz="1050" dirty="0"/>
                    </a:p>
                  </a:txBody>
                  <a:tcPr/>
                </a:tc>
                <a:tc>
                  <a:txBody>
                    <a:bodyPr/>
                    <a:lstStyle/>
                    <a:p>
                      <a:r>
                        <a:rPr lang="en-US" sz="1050" dirty="0" smtClean="0"/>
                        <a:t>Y</a:t>
                      </a:r>
                      <a:endParaRPr lang="en-US" sz="1050" dirty="0"/>
                    </a:p>
                  </a:txBody>
                  <a:tcPr/>
                </a:tc>
                <a:tc>
                  <a:txBody>
                    <a:bodyPr/>
                    <a:lstStyle/>
                    <a:p>
                      <a:r>
                        <a:rPr lang="en-US" sz="1050" dirty="0" smtClean="0"/>
                        <a:t>3</a:t>
                      </a:r>
                      <a:endParaRPr lang="en-US" sz="1050" dirty="0"/>
                    </a:p>
                  </a:txBody>
                  <a:tcPr/>
                </a:tc>
                <a:tc>
                  <a:txBody>
                    <a:bodyPr/>
                    <a:lstStyle/>
                    <a:p>
                      <a:r>
                        <a:rPr lang="en-US" sz="1050" dirty="0" smtClean="0"/>
                        <a:t>ACL</a:t>
                      </a:r>
                      <a:endParaRPr lang="en-US" sz="1050" dirty="0"/>
                    </a:p>
                  </a:txBody>
                  <a:tcPr/>
                </a:tc>
                <a:tc>
                  <a:txBody>
                    <a:bodyPr/>
                    <a:lstStyle/>
                    <a:p>
                      <a:r>
                        <a:rPr lang="en-US" sz="1050" dirty="0" smtClean="0"/>
                        <a:t>1,6,11</a:t>
                      </a:r>
                      <a:endParaRPr lang="en-US" sz="1050" dirty="0"/>
                    </a:p>
                  </a:txBody>
                  <a:tcPr/>
                </a:tc>
                <a:tc>
                  <a:txBody>
                    <a:bodyPr/>
                    <a:lstStyle/>
                    <a:p>
                      <a:pPr marL="171450" indent="-171450">
                        <a:buFont typeface="Arial" panose="020B0604020202020204" pitchFamily="34" charset="0"/>
                        <a:buChar char="•"/>
                      </a:pPr>
                      <a:r>
                        <a:rPr lang="en-US" sz="1050" dirty="0" smtClean="0"/>
                        <a:t>Run IPERF on all APs</a:t>
                      </a:r>
                    </a:p>
                    <a:p>
                      <a:pPr marL="171450" indent="-171450">
                        <a:buFont typeface="Arial" panose="020B0604020202020204" pitchFamily="34" charset="0"/>
                        <a:buChar char="•"/>
                      </a:pPr>
                      <a:r>
                        <a:rPr lang="en-US" sz="1050" dirty="0" smtClean="0"/>
                        <a:t>File download</a:t>
                      </a:r>
                    </a:p>
                  </a:txBody>
                  <a:tcPr/>
                </a:tc>
                <a:tc>
                  <a:txBody>
                    <a:bodyPr/>
                    <a:lstStyle/>
                    <a:p>
                      <a:r>
                        <a:rPr lang="en-US" sz="1050" dirty="0" smtClean="0"/>
                        <a:t>Throughput for</a:t>
                      </a:r>
                      <a:r>
                        <a:rPr lang="en-US" sz="1050" baseline="0" dirty="0" smtClean="0"/>
                        <a:t> Bluetooth link</a:t>
                      </a:r>
                      <a:endParaRPr lang="en-US" sz="1050" dirty="0"/>
                    </a:p>
                  </a:txBody>
                  <a:tcPr/>
                </a:tc>
              </a:tr>
              <a:tr h="558974">
                <a:tc>
                  <a:txBody>
                    <a:bodyPr/>
                    <a:lstStyle/>
                    <a:p>
                      <a:r>
                        <a:rPr lang="en-US" sz="1050" dirty="0" smtClean="0"/>
                        <a:t>F</a:t>
                      </a:r>
                      <a:endParaRPr lang="en-US" sz="1050" dirty="0"/>
                    </a:p>
                  </a:txBody>
                  <a:tcPr/>
                </a:tc>
                <a:tc>
                  <a:txBody>
                    <a:bodyPr/>
                    <a:lstStyle/>
                    <a:p>
                      <a:r>
                        <a:rPr lang="en-US" sz="1050" dirty="0" smtClean="0"/>
                        <a:t>Y</a:t>
                      </a:r>
                      <a:endParaRPr lang="en-US" sz="1050" dirty="0"/>
                    </a:p>
                  </a:txBody>
                  <a:tcPr/>
                </a:tc>
                <a:tc>
                  <a:txBody>
                    <a:bodyPr/>
                    <a:lstStyle/>
                    <a:p>
                      <a:r>
                        <a:rPr lang="en-US" sz="1050" dirty="0" smtClean="0"/>
                        <a:t>Y</a:t>
                      </a:r>
                      <a:endParaRPr lang="en-US" sz="1050" dirty="0"/>
                    </a:p>
                  </a:txBody>
                  <a:tcPr/>
                </a:tc>
                <a:tc>
                  <a:txBody>
                    <a:bodyPr/>
                    <a:lstStyle/>
                    <a:p>
                      <a:r>
                        <a:rPr lang="en-US" sz="1050" dirty="0" smtClean="0"/>
                        <a:t>2</a:t>
                      </a:r>
                      <a:endParaRPr lang="en-US" sz="1050" dirty="0"/>
                    </a:p>
                  </a:txBody>
                  <a:tcPr/>
                </a:tc>
                <a:tc>
                  <a:txBody>
                    <a:bodyPr/>
                    <a:lstStyle/>
                    <a:p>
                      <a:r>
                        <a:rPr lang="en-US" sz="1050" dirty="0" smtClean="0"/>
                        <a:t>SCO</a:t>
                      </a:r>
                      <a:endParaRPr lang="en-US" sz="1050" dirty="0"/>
                    </a:p>
                  </a:txBody>
                  <a:tcPr/>
                </a:tc>
                <a:tc>
                  <a:txBody>
                    <a:bodyPr/>
                    <a:lstStyle/>
                    <a:p>
                      <a:r>
                        <a:rPr lang="en-US" sz="1050" dirty="0" smtClean="0"/>
                        <a:t>1,6,11</a:t>
                      </a:r>
                      <a:endParaRPr lang="en-US" sz="1050" dirty="0"/>
                    </a:p>
                  </a:txBody>
                  <a:tcPr/>
                </a:tc>
                <a:tc>
                  <a:txBody>
                    <a:bodyPr/>
                    <a:lstStyle/>
                    <a:p>
                      <a:pPr marL="171450" indent="-171450">
                        <a:buFont typeface="Arial" panose="020B0604020202020204" pitchFamily="34" charset="0"/>
                        <a:buChar char="•"/>
                      </a:pPr>
                      <a:r>
                        <a:rPr lang="en-US" sz="1050" dirty="0" smtClean="0"/>
                        <a:t>Run IPERF on all APs</a:t>
                      </a:r>
                    </a:p>
                    <a:p>
                      <a:pPr marL="171450" indent="-171450">
                        <a:buFont typeface="Arial" panose="020B0604020202020204" pitchFamily="34" charset="0"/>
                        <a:buChar char="•"/>
                      </a:pPr>
                      <a:r>
                        <a:rPr lang="en-US" sz="1050" dirty="0" smtClean="0"/>
                        <a:t>Hands free call</a:t>
                      </a:r>
                      <a:endParaRPr lang="en-US" sz="1050" dirty="0"/>
                    </a:p>
                  </a:txBody>
                  <a:tcPr/>
                </a:tc>
                <a:tc>
                  <a:txBody>
                    <a:bodyPr/>
                    <a:lstStyle/>
                    <a:p>
                      <a:r>
                        <a:rPr lang="en-US" sz="1050" dirty="0" smtClean="0"/>
                        <a:t>Measure PESQ value</a:t>
                      </a:r>
                      <a:r>
                        <a:rPr lang="en-US" sz="1050" baseline="0" dirty="0" smtClean="0"/>
                        <a:t> for Bluetooth</a:t>
                      </a:r>
                      <a:endParaRPr lang="en-US" sz="1050" dirty="0"/>
                    </a:p>
                  </a:txBody>
                  <a:tcPr/>
                </a:tc>
              </a:tr>
            </a:tbl>
          </a:graphicData>
        </a:graphic>
      </p:graphicFrame>
    </p:spTree>
    <p:extLst>
      <p:ext uri="{BB962C8B-B14F-4D97-AF65-F5344CB8AC3E}">
        <p14:creationId xmlns:p14="http://schemas.microsoft.com/office/powerpoint/2010/main" val="1971166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7019" y="691163"/>
            <a:ext cx="8290560" cy="1237826"/>
          </a:xfrm>
          <a:ln/>
        </p:spPr>
        <p:txBody>
          <a:bodyPr vert="horz" wrap="square" lIns="96000" tIns="49920" rIns="96000" bIns="49920" numCol="1" anchor="ctr" anchorCtr="0" compatLnSpc="1">
            <a:prstTxWarp prst="textNoShape">
              <a:avLst/>
            </a:prstTxWarp>
          </a:bodyPr>
          <a:lstStyle/>
          <a:p>
            <a:r>
              <a:rPr lang="en-US" dirty="0" smtClean="0"/>
              <a:t>Performance Indicators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endParaRPr kumimoji="1" lang="en-US" sz="1600" b="1" dirty="0" smtClean="0">
              <a:cs typeface="+mn-cs"/>
            </a:endParaRPr>
          </a:p>
          <a:p>
            <a:r>
              <a:rPr kumimoji="1" lang="en-US" b="1" dirty="0" smtClean="0"/>
              <a:t>We could use both high level and low level performance indicators (as in document </a:t>
            </a:r>
            <a:r>
              <a:rPr lang="en-US" dirty="0" smtClean="0"/>
              <a:t>19-16/0034r0</a:t>
            </a:r>
            <a:r>
              <a:rPr kumimoji="1" lang="en-US" b="1" dirty="0" smtClean="0"/>
              <a:t>), I suggest to add PESQ value for Bluetooth performance indicator</a:t>
            </a:r>
          </a:p>
          <a:p>
            <a:endParaRPr kumimoji="1" lang="en-US" b="1" dirty="0" smtClean="0"/>
          </a:p>
          <a:p>
            <a:r>
              <a:rPr kumimoji="1" lang="en-US" dirty="0" smtClean="0"/>
              <a:t>For WLAN, we could measure the duty cycle, because assuming 100% activity leads to huge overestimations</a:t>
            </a:r>
            <a:endParaRPr kumimoji="1" lang="en-US" b="1" dirty="0" smtClean="0"/>
          </a:p>
          <a:p>
            <a:pPr marL="0" indent="0">
              <a:buNone/>
            </a:pPr>
            <a:endParaRPr lang="en-US" b="1" dirty="0">
              <a:cs typeface="+mn-cs"/>
            </a:endParaRPr>
          </a:p>
        </p:txBody>
      </p:sp>
    </p:spTree>
    <p:extLst>
      <p:ext uri="{BB962C8B-B14F-4D97-AF65-F5344CB8AC3E}">
        <p14:creationId xmlns:p14="http://schemas.microsoft.com/office/powerpoint/2010/main" val="2081391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March</a:t>
            </a:r>
            <a:r>
              <a:rPr lang="en-US" dirty="0" smtClean="0"/>
              <a:t> </a:t>
            </a:r>
            <a:r>
              <a:rPr lang="en-US" dirty="0" smtClean="0"/>
              <a:t>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737019" y="691163"/>
            <a:ext cx="8290560" cy="1237826"/>
          </a:xfrm>
          <a:ln/>
        </p:spPr>
        <p:txBody>
          <a:bodyPr vert="horz" wrap="square" lIns="96000" tIns="49920" rIns="96000" bIns="49920" numCol="1" anchor="ctr" anchorCtr="0" compatLnSpc="1">
            <a:prstTxWarp prst="textNoShape">
              <a:avLst/>
            </a:prstTxWarp>
          </a:bodyPr>
          <a:lstStyle/>
          <a:p>
            <a:r>
              <a:rPr lang="en-US" dirty="0" smtClean="0"/>
              <a:t>Channel model	</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endParaRPr kumimoji="1" lang="en-US" sz="1600" b="1" dirty="0" smtClean="0">
              <a:cs typeface="+mn-cs"/>
            </a:endParaRPr>
          </a:p>
          <a:p>
            <a:pPr marL="0" indent="0">
              <a:buNone/>
            </a:pPr>
            <a:r>
              <a:rPr lang="en-US" b="1" dirty="0" smtClean="0">
                <a:cs typeface="+mn-cs"/>
              </a:rPr>
              <a:t>Channel mode is needed fo</a:t>
            </a:r>
            <a:r>
              <a:rPr lang="en-US" dirty="0" smtClean="0"/>
              <a:t>r simulations, any idea about possible channel models</a:t>
            </a:r>
            <a:r>
              <a:rPr lang="en-US" dirty="0"/>
              <a:t>?</a:t>
            </a:r>
            <a:endParaRPr lang="en-US" b="1" dirty="0">
              <a:cs typeface="+mn-cs"/>
            </a:endParaRPr>
          </a:p>
        </p:txBody>
      </p:sp>
    </p:spTree>
    <p:extLst>
      <p:ext uri="{BB962C8B-B14F-4D97-AF65-F5344CB8AC3E}">
        <p14:creationId xmlns:p14="http://schemas.microsoft.com/office/powerpoint/2010/main" val="33818569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715</Words>
  <Application>Microsoft Office PowerPoint</Application>
  <PresentationFormat>Custom</PresentationFormat>
  <Paragraphs>157</Paragraphs>
  <Slides>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Wireless Coexistence in the Automotive Domain – Testing Scenarios</vt:lpstr>
      <vt:lpstr>Abstract</vt:lpstr>
      <vt:lpstr>Background</vt:lpstr>
      <vt:lpstr>Testing scenarios (1)</vt:lpstr>
      <vt:lpstr>Testing scenarios (2)</vt:lpstr>
      <vt:lpstr>Testing scenarios (3)</vt:lpstr>
      <vt:lpstr>Testing scenarios (4)</vt:lpstr>
      <vt:lpstr>Performance Indicators</vt:lpstr>
      <vt:lpstr>Channel model </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103</cp:revision>
  <cp:lastPrinted>2014-11-08T20:15:38Z</cp:lastPrinted>
  <dcterms:created xsi:type="dcterms:W3CDTF">2014-10-30T17:06:39Z</dcterms:created>
  <dcterms:modified xsi:type="dcterms:W3CDTF">2016-02-29T15:46:38Z</dcterms:modified>
</cp:coreProperties>
</file>