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324" r:id="rId3"/>
    <p:sldId id="336" r:id="rId4"/>
    <p:sldId id="365" r:id="rId5"/>
    <p:sldId id="367" r:id="rId6"/>
    <p:sldId id="370" r:id="rId7"/>
    <p:sldId id="366" r:id="rId8"/>
    <p:sldId id="368" r:id="rId9"/>
    <p:sldId id="369" r:id="rId10"/>
    <p:sldId id="371" r:id="rId11"/>
    <p:sldId id="373" r:id="rId12"/>
    <p:sldId id="372" r:id="rId13"/>
    <p:sldId id="335" r:id="rId14"/>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FF"/>
    <a:srgbClr val="FF33CC"/>
    <a:srgbClr val="F2F2F2"/>
    <a:srgbClr val="000000"/>
    <a:srgbClr val="22228B"/>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91" d="100"/>
          <a:sy n="91" d="100"/>
        </p:scale>
        <p:origin x="-846" y="-114"/>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2" d="100"/>
          <a:sy n="52" d="100"/>
        </p:scale>
        <p:origin x="-1572"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image" Target="../media/image4.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image" Target="../media/image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3/14/2016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smtClean="0"/>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smtClean="0"/>
              <a:t>Sho Furuichi,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dirty="0" smtClean="0"/>
              <a:t>March 2016</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dirty="0" smtClean="0"/>
              <a:t>March 2016</a:t>
            </a:r>
            <a:endParaRPr lang="en-GB" altLang="ja-JP"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Sho Furuichi, Sony</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802.19-16/00</a:t>
            </a:r>
            <a:r>
              <a:rPr kumimoji="0" lang="en-US" altLang="ja-JP"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50</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r0</a:t>
            </a: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1.xml"/><Relationship Id="rId1" Type="http://schemas.openxmlformats.org/officeDocument/2006/relationships/vmlDrawing" Target="../drawings/vmlDrawing6.vml"/><Relationship Id="rId6" Type="http://schemas.openxmlformats.org/officeDocument/2006/relationships/image" Target="../media/image5.emf"/><Relationship Id="rId5" Type="http://schemas.openxmlformats.org/officeDocument/2006/relationships/oleObject" Target="../embeddings/oleObject8.bin"/><Relationship Id="rId4" Type="http://schemas.openxmlformats.org/officeDocument/2006/relationships/image" Target="../media/image6.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xml"/><Relationship Id="rId1" Type="http://schemas.openxmlformats.org/officeDocument/2006/relationships/vmlDrawing" Target="../drawings/vmlDrawing3.vml"/><Relationship Id="rId4" Type="http://schemas.openxmlformats.org/officeDocument/2006/relationships/image" Target="../media/image3.e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1.xml"/><Relationship Id="rId1" Type="http://schemas.openxmlformats.org/officeDocument/2006/relationships/vmlDrawing" Target="../drawings/vmlDrawing4.vml"/><Relationship Id="rId6" Type="http://schemas.openxmlformats.org/officeDocument/2006/relationships/image" Target="../media/image3.emf"/><Relationship Id="rId5" Type="http://schemas.openxmlformats.org/officeDocument/2006/relationships/oleObject" Target="../embeddings/oleObject5.bin"/><Relationship Id="rId4" Type="http://schemas.openxmlformats.org/officeDocument/2006/relationships/image" Target="../media/image4.e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1.xml"/><Relationship Id="rId1" Type="http://schemas.openxmlformats.org/officeDocument/2006/relationships/vmlDrawing" Target="../drawings/vmlDrawing5.vml"/><Relationship Id="rId4" Type="http://schemas.openxmlformats.org/officeDocument/2006/relationships/image" Target="../media/image5.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dirty="0"/>
              <a:t>March 2016</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smtClean="0"/>
              <a:t>Sho Furuichi,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fontScale="90000"/>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sz="3200" dirty="0" smtClean="0"/>
              <a:t>Supplemental document for text proposal o</a:t>
            </a:r>
            <a:r>
              <a:rPr lang="en-US" altLang="ja-JP" sz="3200" dirty="0" smtClean="0"/>
              <a:t>f</a:t>
            </a:r>
            <a:r>
              <a:rPr lang="en-US" sz="3200" dirty="0" smtClean="0"/>
              <a:t> information exchange related to interface B4 and B5</a:t>
            </a:r>
            <a:endParaRPr lang="en-GB" sz="3200"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2016-03-</a:t>
            </a:r>
            <a:r>
              <a:rPr lang="en-US" altLang="ja-JP" sz="2133" b="0" smtClean="0"/>
              <a:t>15</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1248083869"/>
              </p:ext>
            </p:extLst>
          </p:nvPr>
        </p:nvGraphicFramePr>
        <p:xfrm>
          <a:off x="544513" y="2435225"/>
          <a:ext cx="8370887" cy="2584450"/>
        </p:xfrm>
        <a:graphic>
          <a:graphicData uri="http://schemas.openxmlformats.org/presentationml/2006/ole">
            <mc:AlternateContent xmlns:mc="http://schemas.openxmlformats.org/markup-compatibility/2006">
              <mc:Choice xmlns:v="urn:schemas-microsoft-com:vml" Requires="v">
                <p:oleObj spid="_x0000_s3264" name="Document" r:id="rId5" imgW="8236552" imgH="2551155" progId="Word.Document.8">
                  <p:embed/>
                </p:oleObj>
              </mc:Choice>
              <mc:Fallback>
                <p:oleObj name="Document" r:id="rId5" imgW="8236552" imgH="2551155" progId="Word.Document.8">
                  <p:embed/>
                  <p:pic>
                    <p:nvPicPr>
                      <p:cNvPr id="0" name="Picture 3"/>
                      <p:cNvPicPr>
                        <a:picLocks noChangeAspect="1" noChangeArrowheads="1"/>
                      </p:cNvPicPr>
                      <p:nvPr/>
                    </p:nvPicPr>
                    <p:blipFill>
                      <a:blip r:embed="rId6"/>
                      <a:srcRect/>
                      <a:stretch>
                        <a:fillRect/>
                      </a:stretch>
                    </p:blipFill>
                    <p:spPr bwMode="auto">
                      <a:xfrm>
                        <a:off x="544513" y="2435225"/>
                        <a:ext cx="8370887" cy="25844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z="3200" dirty="0" smtClean="0"/>
              <a:t>New procedures in the actual text proposal [1] (Cont’d)</a:t>
            </a:r>
            <a:endParaRPr kumimoji="1" lang="ja-JP" altLang="en-US" sz="3200" dirty="0"/>
          </a:p>
        </p:txBody>
      </p:sp>
      <p:sp>
        <p:nvSpPr>
          <p:cNvPr id="3" name="コンテンツ プレースホルダー 2"/>
          <p:cNvSpPr>
            <a:spLocks noGrp="1"/>
          </p:cNvSpPr>
          <p:nvPr>
            <p:ph idx="1"/>
          </p:nvPr>
        </p:nvSpPr>
        <p:spPr>
          <a:xfrm>
            <a:off x="732366" y="1524000"/>
            <a:ext cx="8288868" cy="5257800"/>
          </a:xfrm>
        </p:spPr>
        <p:txBody>
          <a:bodyPr/>
          <a:lstStyle/>
          <a:p>
            <a:r>
              <a:rPr lang="en-US" altLang="ja-JP" sz="2000" dirty="0"/>
              <a:t>Obtaining operating frequency information </a:t>
            </a:r>
            <a:r>
              <a:rPr lang="en-US" altLang="ja-JP" sz="2000" dirty="0" smtClean="0"/>
              <a:t>procedure</a:t>
            </a:r>
          </a:p>
          <a:p>
            <a:pPr lvl="1"/>
            <a:r>
              <a:rPr lang="en-US" altLang="ja-JP" sz="1800" dirty="0" smtClean="0"/>
              <a:t>This procedure is conducted when the CM requires to obtain operating frequency information of GCOs that are served by the other </a:t>
            </a:r>
            <a:r>
              <a:rPr lang="en-US" altLang="ja-JP" sz="1800" dirty="0"/>
              <a:t>CM (CM2) communicating with the different CDIS from that CM1 is communicating with</a:t>
            </a:r>
            <a:r>
              <a:rPr lang="en-US" altLang="ja-JP" sz="1800" dirty="0" smtClean="0"/>
              <a:t>.</a:t>
            </a:r>
          </a:p>
          <a:p>
            <a:pPr lvl="2"/>
            <a:r>
              <a:rPr lang="en-US" altLang="ja-JP" sz="1400" dirty="0" smtClean="0"/>
              <a:t>This procedure is same as the procedure that inter-COE procedure is removed from the procedure in the previous slide, so completely compatible with that.</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
        <p:nvSpPr>
          <p:cNvPr id="7" name="Rectangle 2"/>
          <p:cNvSpPr>
            <a:spLocks noChangeArrowheads="1"/>
          </p:cNvSpPr>
          <p:nvPr/>
        </p:nvSpPr>
        <p:spPr bwMode="auto">
          <a:xfrm>
            <a:off x="0" y="0"/>
            <a:ext cx="97536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9" name="Rectangle 2"/>
          <p:cNvSpPr>
            <a:spLocks noChangeArrowheads="1"/>
          </p:cNvSpPr>
          <p:nvPr/>
        </p:nvSpPr>
        <p:spPr bwMode="auto">
          <a:xfrm>
            <a:off x="0" y="0"/>
            <a:ext cx="97536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8" name="Rectangle 2"/>
          <p:cNvSpPr>
            <a:spLocks noChangeArrowheads="1"/>
          </p:cNvSpPr>
          <p:nvPr/>
        </p:nvSpPr>
        <p:spPr bwMode="auto">
          <a:xfrm>
            <a:off x="0" y="0"/>
            <a:ext cx="97536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graphicFrame>
        <p:nvGraphicFramePr>
          <p:cNvPr id="11" name="オブジェクト 10"/>
          <p:cNvGraphicFramePr>
            <a:graphicFrameLocks noChangeAspect="1"/>
          </p:cNvGraphicFramePr>
          <p:nvPr>
            <p:extLst>
              <p:ext uri="{D42A27DB-BD31-4B8C-83A1-F6EECF244321}">
                <p14:modId xmlns:p14="http://schemas.microsoft.com/office/powerpoint/2010/main" val="1997845058"/>
              </p:ext>
            </p:extLst>
          </p:nvPr>
        </p:nvGraphicFramePr>
        <p:xfrm>
          <a:off x="5143486" y="3810000"/>
          <a:ext cx="5068249" cy="2667000"/>
        </p:xfrm>
        <a:graphic>
          <a:graphicData uri="http://schemas.openxmlformats.org/presentationml/2006/ole">
            <mc:AlternateContent xmlns:mc="http://schemas.openxmlformats.org/markup-compatibility/2006">
              <mc:Choice xmlns:v="urn:schemas-microsoft-com:vml" Requires="v">
                <p:oleObj spid="_x0000_s8208" name="Visio" r:id="rId3" imgW="8333331" imgH="4373190" progId="Visio.Drawing.11">
                  <p:embed/>
                </p:oleObj>
              </mc:Choice>
              <mc:Fallback>
                <p:oleObj name="Visio" r:id="rId3" imgW="8333331" imgH="4373190" progId="Visio.Drawing.11">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43486" y="3810000"/>
                        <a:ext cx="5068249" cy="2667000"/>
                      </a:xfrm>
                      <a:prstGeom prst="rect">
                        <a:avLst/>
                      </a:prstGeom>
                      <a:noFill/>
                    </p:spPr>
                  </p:pic>
                </p:oleObj>
              </mc:Fallback>
            </mc:AlternateContent>
          </a:graphicData>
        </a:graphic>
      </p:graphicFrame>
      <p:graphicFrame>
        <p:nvGraphicFramePr>
          <p:cNvPr id="12" name="オブジェクト 11"/>
          <p:cNvGraphicFramePr>
            <a:graphicFrameLocks noChangeAspect="1"/>
          </p:cNvGraphicFramePr>
          <p:nvPr>
            <p:extLst>
              <p:ext uri="{D42A27DB-BD31-4B8C-83A1-F6EECF244321}">
                <p14:modId xmlns:p14="http://schemas.microsoft.com/office/powerpoint/2010/main" val="243565225"/>
              </p:ext>
            </p:extLst>
          </p:nvPr>
        </p:nvGraphicFramePr>
        <p:xfrm>
          <a:off x="304800" y="3810000"/>
          <a:ext cx="4941060" cy="2590800"/>
        </p:xfrm>
        <a:graphic>
          <a:graphicData uri="http://schemas.openxmlformats.org/presentationml/2006/ole">
            <mc:AlternateContent xmlns:mc="http://schemas.openxmlformats.org/markup-compatibility/2006">
              <mc:Choice xmlns:v="urn:schemas-microsoft-com:vml" Requires="v">
                <p:oleObj spid="_x0000_s8209" name="Visio" r:id="rId5" imgW="8333331" imgH="4373190" progId="Visio.Drawing.11">
                  <p:embed/>
                </p:oleObj>
              </mc:Choice>
              <mc:Fallback>
                <p:oleObj name="Visio" r:id="rId5" imgW="8333331" imgH="4373190" progId="Visio.Drawing.11">
                  <p:embed/>
                  <p:pic>
                    <p:nvPicPr>
                      <p:cNvPr id="0" name="オブジェクト 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4800" y="3810000"/>
                        <a:ext cx="4941060" cy="2590800"/>
                      </a:xfrm>
                      <a:prstGeom prst="rect">
                        <a:avLst/>
                      </a:prstGeom>
                      <a:noFill/>
                      <a:ln>
                        <a:noFill/>
                      </a:ln>
                    </p:spPr>
                  </p:pic>
                </p:oleObj>
              </mc:Fallback>
            </mc:AlternateContent>
          </a:graphicData>
        </a:graphic>
      </p:graphicFrame>
      <p:sp>
        <p:nvSpPr>
          <p:cNvPr id="13" name="正方形/長方形 12"/>
          <p:cNvSpPr/>
          <p:nvPr/>
        </p:nvSpPr>
        <p:spPr bwMode="auto">
          <a:xfrm>
            <a:off x="1524000" y="3657600"/>
            <a:ext cx="2514600" cy="3048000"/>
          </a:xfrm>
          <a:prstGeom prst="rect">
            <a:avLst/>
          </a:prstGeom>
          <a:solidFill>
            <a:srgbClr val="F2F2F2">
              <a:alpha val="32941"/>
            </a:srgbClr>
          </a:solidFill>
          <a:ln>
            <a:prstDash val="dash"/>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4" name="右矢印 13"/>
          <p:cNvSpPr/>
          <p:nvPr/>
        </p:nvSpPr>
        <p:spPr bwMode="auto">
          <a:xfrm>
            <a:off x="5257800" y="4711619"/>
            <a:ext cx="685800" cy="762000"/>
          </a:xfrm>
          <a:prstGeom prst="rightArrow">
            <a:avLst/>
          </a:prstGeom>
          <a:solidFill>
            <a:srgbClr val="FF33CC"/>
          </a:solidFill>
          <a:ln>
            <a:solidFill>
              <a:srgbClr val="FF99FF"/>
            </a:solidFill>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5" name="テキスト ボックス 14"/>
          <p:cNvSpPr txBox="1"/>
          <p:nvPr/>
        </p:nvSpPr>
        <p:spPr>
          <a:xfrm>
            <a:off x="2143202" y="5092619"/>
            <a:ext cx="1428596" cy="482761"/>
          </a:xfrm>
          <a:prstGeom prst="rect">
            <a:avLst/>
          </a:prstGeom>
          <a:noFill/>
        </p:spPr>
        <p:txBody>
          <a:bodyPr wrap="none" rtlCol="0">
            <a:spAutoFit/>
          </a:bodyPr>
          <a:lstStyle/>
          <a:p>
            <a:r>
              <a:rPr kumimoji="1" lang="en-US" altLang="ja-JP" dirty="0" smtClean="0">
                <a:solidFill>
                  <a:srgbClr val="0000FF"/>
                </a:solidFill>
              </a:rPr>
              <a:t>Removed</a:t>
            </a:r>
            <a:endParaRPr kumimoji="1" lang="ja-JP" altLang="en-US" dirty="0">
              <a:solidFill>
                <a:srgbClr val="0000FF"/>
              </a:solidFill>
            </a:endParaRPr>
          </a:p>
        </p:txBody>
      </p:sp>
    </p:spTree>
    <p:extLst>
      <p:ext uri="{BB962C8B-B14F-4D97-AF65-F5344CB8AC3E}">
        <p14:creationId xmlns:p14="http://schemas.microsoft.com/office/powerpoint/2010/main" val="26661633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z="4000" dirty="0"/>
              <a:t>New procedures</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Other new procedures are welcomed.</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39973362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New message definitions</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In section 6, new subsection is added in the text proposal.</a:t>
            </a:r>
          </a:p>
          <a:p>
            <a:pPr lvl="1"/>
            <a:r>
              <a:rPr kumimoji="1" lang="en-US" altLang="ja-JP" dirty="0" smtClean="0"/>
              <a:t>6.5 COE operation</a:t>
            </a:r>
          </a:p>
          <a:p>
            <a:pPr lvl="1"/>
            <a:endParaRPr kumimoji="1" lang="en-US" altLang="ja-JP" dirty="0"/>
          </a:p>
          <a:p>
            <a:r>
              <a:rPr kumimoji="1" lang="en-US" altLang="ja-JP" dirty="0" smtClean="0"/>
              <a:t>Messages for the above 4 procedures are described in not only subsection of CM operation but also that of COE operation.</a:t>
            </a:r>
          </a:p>
          <a:p>
            <a:pPr lvl="1"/>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37665837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Reference</a:t>
            </a:r>
            <a:endParaRPr kumimoji="1" lang="ja-JP" altLang="en-US" dirty="0"/>
          </a:p>
        </p:txBody>
      </p:sp>
      <p:sp>
        <p:nvSpPr>
          <p:cNvPr id="3" name="コンテンツ プレースホルダー 2"/>
          <p:cNvSpPr>
            <a:spLocks noGrp="1"/>
          </p:cNvSpPr>
          <p:nvPr>
            <p:ph idx="1"/>
          </p:nvPr>
        </p:nvSpPr>
        <p:spPr/>
        <p:txBody>
          <a:bodyPr/>
          <a:lstStyle/>
          <a:p>
            <a:pPr marL="0" indent="0">
              <a:buNone/>
            </a:pPr>
            <a:r>
              <a:rPr kumimoji="1" lang="en-US" altLang="ja-JP" dirty="0" smtClean="0"/>
              <a:t>[</a:t>
            </a:r>
            <a:r>
              <a:rPr kumimoji="1" lang="en-US" altLang="ja-JP" dirty="0"/>
              <a:t>1] Sho Furuichi, et al, “IEEE </a:t>
            </a:r>
            <a:r>
              <a:rPr kumimoji="1" lang="en-US" altLang="ja-JP" dirty="0" smtClean="0"/>
              <a:t>802.19-16/0051r0 </a:t>
            </a:r>
            <a:r>
              <a:rPr lang="en-US" altLang="ja-JP" dirty="0"/>
              <a:t>Text proposal of information exchange </a:t>
            </a:r>
            <a:r>
              <a:rPr lang="en-US" altLang="ja-JP" dirty="0" smtClean="0"/>
              <a:t>related to interface </a:t>
            </a:r>
            <a:r>
              <a:rPr lang="en-US" altLang="ja-JP" dirty="0"/>
              <a:t>B4 and B5</a:t>
            </a:r>
            <a:r>
              <a:rPr kumimoji="1" lang="en-US" altLang="ja-JP" dirty="0" smtClean="0"/>
              <a:t>”, March 2016</a:t>
            </a:r>
          </a:p>
          <a:p>
            <a:pPr marL="0" indent="0">
              <a:buNone/>
            </a:pPr>
            <a:r>
              <a:rPr kumimoji="1" lang="en-US" altLang="ja-JP" dirty="0" smtClean="0"/>
              <a:t>[2] Sho Furuichi, et al, “IEEE 802.19-16/0013r3 </a:t>
            </a:r>
            <a:r>
              <a:rPr lang="en-US" altLang="ja-JP" dirty="0"/>
              <a:t>Text proposal on System Architecture</a:t>
            </a:r>
            <a:r>
              <a:rPr kumimoji="1" lang="en-US" altLang="ja-JP" dirty="0" smtClean="0"/>
              <a:t>”, January 2016</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dirty="0"/>
              <a:t>March 2016</a:t>
            </a:r>
            <a:endParaRPr lang="en-GB" altLang="ja-JP" dirty="0"/>
          </a:p>
        </p:txBody>
      </p:sp>
    </p:spTree>
    <p:extLst>
      <p:ext uri="{BB962C8B-B14F-4D97-AF65-F5344CB8AC3E}">
        <p14:creationId xmlns:p14="http://schemas.microsoft.com/office/powerpoint/2010/main" val="1259574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Abstract</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This document provides supplemental information of text proposal of information exchange on interface B4 and B5 (802.19-16/0051r0[1]).</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dirty="0"/>
              <a:t>March 2016</a:t>
            </a:r>
            <a:endParaRPr lang="en-GB" altLang="ja-JP" dirty="0"/>
          </a:p>
        </p:txBody>
      </p:sp>
    </p:spTree>
    <p:extLst>
      <p:ext uri="{BB962C8B-B14F-4D97-AF65-F5344CB8AC3E}">
        <p14:creationId xmlns:p14="http://schemas.microsoft.com/office/powerpoint/2010/main" val="38613282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Background</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In January F2F meeting, text proposal on amendment to system architecture (802.19-16/0013r3[2]) has been approved.</a:t>
            </a:r>
          </a:p>
          <a:p>
            <a:endParaRPr kumimoji="1" lang="en-US" altLang="ja-JP" dirty="0"/>
          </a:p>
          <a:p>
            <a:r>
              <a:rPr kumimoji="1" lang="en-US" altLang="ja-JP" dirty="0" smtClean="0"/>
              <a:t>The proposal does not include procedures and messages for interface B4 and B5 that are newly added in the amendment.</a:t>
            </a:r>
          </a:p>
          <a:p>
            <a:endParaRPr kumimoji="1" lang="en-US" altLang="ja-JP" dirty="0"/>
          </a:p>
          <a:p>
            <a:r>
              <a:rPr kumimoji="1" lang="en-US" altLang="ja-JP" dirty="0" smtClean="0"/>
              <a:t>This </a:t>
            </a:r>
            <a:r>
              <a:rPr kumimoji="1" lang="en-US" altLang="ja-JP" dirty="0"/>
              <a:t>document </a:t>
            </a:r>
            <a:r>
              <a:rPr kumimoji="1" lang="en-US" altLang="ja-JP" dirty="0" smtClean="0"/>
              <a:t>supplemental </a:t>
            </a:r>
            <a:r>
              <a:rPr kumimoji="1" lang="en-US" altLang="ja-JP" dirty="0"/>
              <a:t>information of text proposal of information exchange </a:t>
            </a:r>
            <a:r>
              <a:rPr kumimoji="1" lang="en-US" altLang="ja-JP" dirty="0" smtClean="0"/>
              <a:t>related to interface </a:t>
            </a:r>
            <a:r>
              <a:rPr kumimoji="1" lang="en-US" altLang="ja-JP" dirty="0"/>
              <a:t>B4 and B5 (</a:t>
            </a:r>
            <a:r>
              <a:rPr kumimoji="1" lang="en-US" altLang="ja-JP" dirty="0" smtClean="0"/>
              <a:t>802.19-16/0051r0</a:t>
            </a:r>
            <a:r>
              <a:rPr kumimoji="1" lang="en-US" altLang="ja-JP" dirty="0"/>
              <a:t>).</a:t>
            </a:r>
            <a:endParaRPr kumimoji="1" lang="ja-JP" altLang="en-US" dirty="0"/>
          </a:p>
          <a:p>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33806030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[Recap] Approved architecture [1]</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
        <p:nvSpPr>
          <p:cNvPr id="7" name="Rectangle 2"/>
          <p:cNvSpPr>
            <a:spLocks noChangeArrowheads="1"/>
          </p:cNvSpPr>
          <p:nvPr/>
        </p:nvSpPr>
        <p:spPr bwMode="auto">
          <a:xfrm>
            <a:off x="0" y="0"/>
            <a:ext cx="97536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graphicFrame>
        <p:nvGraphicFramePr>
          <p:cNvPr id="8" name="オブジェクト 7"/>
          <p:cNvGraphicFramePr>
            <a:graphicFrameLocks noChangeAspect="1"/>
          </p:cNvGraphicFramePr>
          <p:nvPr>
            <p:extLst>
              <p:ext uri="{D42A27DB-BD31-4B8C-83A1-F6EECF244321}">
                <p14:modId xmlns:p14="http://schemas.microsoft.com/office/powerpoint/2010/main" val="2524227912"/>
              </p:ext>
            </p:extLst>
          </p:nvPr>
        </p:nvGraphicFramePr>
        <p:xfrm>
          <a:off x="76200" y="1676400"/>
          <a:ext cx="9294334" cy="4953000"/>
        </p:xfrm>
        <a:graphic>
          <a:graphicData uri="http://schemas.openxmlformats.org/presentationml/2006/ole">
            <mc:AlternateContent xmlns:mc="http://schemas.openxmlformats.org/markup-compatibility/2006">
              <mc:Choice xmlns:v="urn:schemas-microsoft-com:vml" Requires="v">
                <p:oleObj spid="_x0000_s4107" name="Visio" r:id="rId3" imgW="8780941" imgH="4671270" progId="Visio.Drawing.11">
                  <p:embed/>
                </p:oleObj>
              </mc:Choice>
              <mc:Fallback>
                <p:oleObj name="Visio" r:id="rId3" imgW="8780941" imgH="4671270" progId="Visio.Drawing.11">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1676400"/>
                        <a:ext cx="9294334" cy="4953000"/>
                      </a:xfrm>
                      <a:prstGeom prst="rect">
                        <a:avLst/>
                      </a:prstGeom>
                      <a:noFill/>
                    </p:spPr>
                  </p:pic>
                </p:oleObj>
              </mc:Fallback>
            </mc:AlternateContent>
          </a:graphicData>
        </a:graphic>
      </p:graphicFrame>
      <p:sp>
        <p:nvSpPr>
          <p:cNvPr id="11" name="フリーフォーム 10"/>
          <p:cNvSpPr/>
          <p:nvPr/>
        </p:nvSpPr>
        <p:spPr bwMode="auto">
          <a:xfrm>
            <a:off x="2066109" y="3183570"/>
            <a:ext cx="7288897" cy="2502202"/>
          </a:xfrm>
          <a:custGeom>
            <a:avLst/>
            <a:gdLst>
              <a:gd name="connsiteX0" fmla="*/ 14361 w 7288897"/>
              <a:gd name="connsiteY0" fmla="*/ 633421 h 2502202"/>
              <a:gd name="connsiteX1" fmla="*/ 89862 w 7288897"/>
              <a:gd name="connsiteY1" fmla="*/ 943813 h 2502202"/>
              <a:gd name="connsiteX2" fmla="*/ 316364 w 7288897"/>
              <a:gd name="connsiteY2" fmla="*/ 1111593 h 2502202"/>
              <a:gd name="connsiteX3" fmla="*/ 1281098 w 7288897"/>
              <a:gd name="connsiteY3" fmla="*/ 1136760 h 2502202"/>
              <a:gd name="connsiteX4" fmla="*/ 1583102 w 7288897"/>
              <a:gd name="connsiteY4" fmla="*/ 1388430 h 2502202"/>
              <a:gd name="connsiteX5" fmla="*/ 1968996 w 7288897"/>
              <a:gd name="connsiteY5" fmla="*/ 2009215 h 2502202"/>
              <a:gd name="connsiteX6" fmla="*/ 2539447 w 7288897"/>
              <a:gd name="connsiteY6" fmla="*/ 2378331 h 2502202"/>
              <a:gd name="connsiteX7" fmla="*/ 5450427 w 7288897"/>
              <a:gd name="connsiteY7" fmla="*/ 2411887 h 2502202"/>
              <a:gd name="connsiteX8" fmla="*/ 5911821 w 7288897"/>
              <a:gd name="connsiteY8" fmla="*/ 1245817 h 2502202"/>
              <a:gd name="connsiteX9" fmla="*/ 6977223 w 7288897"/>
              <a:gd name="connsiteY9" fmla="*/ 1069648 h 2502202"/>
              <a:gd name="connsiteX10" fmla="*/ 7279227 w 7288897"/>
              <a:gd name="connsiteY10" fmla="*/ 532753 h 2502202"/>
              <a:gd name="connsiteX11" fmla="*/ 7069502 w 7288897"/>
              <a:gd name="connsiteY11" fmla="*/ 79747 h 2502202"/>
              <a:gd name="connsiteX12" fmla="*/ 5752430 w 7288897"/>
              <a:gd name="connsiteY12" fmla="*/ 96525 h 2502202"/>
              <a:gd name="connsiteX13" fmla="*/ 5467205 w 7288897"/>
              <a:gd name="connsiteY13" fmla="*/ 1036092 h 2502202"/>
              <a:gd name="connsiteX14" fmla="*/ 4636695 w 7288897"/>
              <a:gd name="connsiteY14" fmla="*/ 1262595 h 2502202"/>
              <a:gd name="connsiteX15" fmla="*/ 2547836 w 7288897"/>
              <a:gd name="connsiteY15" fmla="*/ 1237428 h 2502202"/>
              <a:gd name="connsiteX16" fmla="*/ 1474045 w 7288897"/>
              <a:gd name="connsiteY16" fmla="*/ 272694 h 2502202"/>
              <a:gd name="connsiteX17" fmla="*/ 182141 w 7288897"/>
              <a:gd name="connsiteY17" fmla="*/ 205582 h 2502202"/>
              <a:gd name="connsiteX18" fmla="*/ 39528 w 7288897"/>
              <a:gd name="connsiteY18" fmla="*/ 750867 h 25022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7288897" h="2502202">
                <a:moveTo>
                  <a:pt x="14361" y="633421"/>
                </a:moveTo>
                <a:cubicBezTo>
                  <a:pt x="26944" y="748769"/>
                  <a:pt x="39528" y="864118"/>
                  <a:pt x="89862" y="943813"/>
                </a:cubicBezTo>
                <a:cubicBezTo>
                  <a:pt x="140196" y="1023508"/>
                  <a:pt x="117825" y="1079435"/>
                  <a:pt x="316364" y="1111593"/>
                </a:cubicBezTo>
                <a:cubicBezTo>
                  <a:pt x="514903" y="1143751"/>
                  <a:pt x="1069975" y="1090620"/>
                  <a:pt x="1281098" y="1136760"/>
                </a:cubicBezTo>
                <a:cubicBezTo>
                  <a:pt x="1492221" y="1182900"/>
                  <a:pt x="1468452" y="1243021"/>
                  <a:pt x="1583102" y="1388430"/>
                </a:cubicBezTo>
                <a:cubicBezTo>
                  <a:pt x="1697752" y="1533839"/>
                  <a:pt x="1809605" y="1844232"/>
                  <a:pt x="1968996" y="2009215"/>
                </a:cubicBezTo>
                <a:cubicBezTo>
                  <a:pt x="2128387" y="2174198"/>
                  <a:pt x="1959209" y="2311219"/>
                  <a:pt x="2539447" y="2378331"/>
                </a:cubicBezTo>
                <a:cubicBezTo>
                  <a:pt x="3119686" y="2445443"/>
                  <a:pt x="4888365" y="2600639"/>
                  <a:pt x="5450427" y="2411887"/>
                </a:cubicBezTo>
                <a:cubicBezTo>
                  <a:pt x="6012489" y="2223135"/>
                  <a:pt x="5657355" y="1469523"/>
                  <a:pt x="5911821" y="1245817"/>
                </a:cubicBezTo>
                <a:cubicBezTo>
                  <a:pt x="6166287" y="1022111"/>
                  <a:pt x="6749322" y="1188492"/>
                  <a:pt x="6977223" y="1069648"/>
                </a:cubicBezTo>
                <a:cubicBezTo>
                  <a:pt x="7205124" y="950804"/>
                  <a:pt x="7263847" y="697736"/>
                  <a:pt x="7279227" y="532753"/>
                </a:cubicBezTo>
                <a:cubicBezTo>
                  <a:pt x="7294607" y="367770"/>
                  <a:pt x="7323968" y="152452"/>
                  <a:pt x="7069502" y="79747"/>
                </a:cubicBezTo>
                <a:cubicBezTo>
                  <a:pt x="6815036" y="7042"/>
                  <a:pt x="6019479" y="-62866"/>
                  <a:pt x="5752430" y="96525"/>
                </a:cubicBezTo>
                <a:cubicBezTo>
                  <a:pt x="5485381" y="255916"/>
                  <a:pt x="5653161" y="841747"/>
                  <a:pt x="5467205" y="1036092"/>
                </a:cubicBezTo>
                <a:cubicBezTo>
                  <a:pt x="5281249" y="1230437"/>
                  <a:pt x="5123257" y="1229039"/>
                  <a:pt x="4636695" y="1262595"/>
                </a:cubicBezTo>
                <a:cubicBezTo>
                  <a:pt x="4150134" y="1296151"/>
                  <a:pt x="3074944" y="1402412"/>
                  <a:pt x="2547836" y="1237428"/>
                </a:cubicBezTo>
                <a:cubicBezTo>
                  <a:pt x="2020728" y="1072445"/>
                  <a:pt x="1868328" y="444668"/>
                  <a:pt x="1474045" y="272694"/>
                </a:cubicBezTo>
                <a:cubicBezTo>
                  <a:pt x="1079763" y="100720"/>
                  <a:pt x="421227" y="125887"/>
                  <a:pt x="182141" y="205582"/>
                </a:cubicBezTo>
                <a:cubicBezTo>
                  <a:pt x="-56945" y="285277"/>
                  <a:pt x="-8709" y="518072"/>
                  <a:pt x="39528" y="750867"/>
                </a:cubicBezTo>
              </a:path>
            </a:pathLst>
          </a:cu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 name="テキスト ボックス 12"/>
          <p:cNvSpPr txBox="1"/>
          <p:nvPr/>
        </p:nvSpPr>
        <p:spPr>
          <a:xfrm>
            <a:off x="4343400" y="5702866"/>
            <a:ext cx="3079689" cy="482761"/>
          </a:xfrm>
          <a:prstGeom prst="rect">
            <a:avLst/>
          </a:prstGeom>
          <a:noFill/>
        </p:spPr>
        <p:txBody>
          <a:bodyPr wrap="none" rtlCol="0">
            <a:spAutoFit/>
          </a:bodyPr>
          <a:lstStyle/>
          <a:p>
            <a:r>
              <a:rPr kumimoji="1" lang="en-US" altLang="ja-JP" dirty="0" smtClean="0">
                <a:solidFill>
                  <a:srgbClr val="FF0000"/>
                </a:solidFill>
              </a:rPr>
              <a:t>Scope of this proposal</a:t>
            </a:r>
            <a:endParaRPr kumimoji="1" lang="ja-JP" altLang="en-US" dirty="0">
              <a:solidFill>
                <a:srgbClr val="FF0000"/>
              </a:solidFill>
            </a:endParaRPr>
          </a:p>
        </p:txBody>
      </p:sp>
    </p:spTree>
    <p:extLst>
      <p:ext uri="{BB962C8B-B14F-4D97-AF65-F5344CB8AC3E}">
        <p14:creationId xmlns:p14="http://schemas.microsoft.com/office/powerpoint/2010/main" val="3874584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fade">
                                      <p:cBhvr>
                                        <p:cTn id="10"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[Recap] Coordination enabler</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coordination enabler (COE): An entity that can communicate with coexistence manager (CM) within the same coexistence system and with the coordination enabler (COE) within the other coexistence system</a:t>
            </a:r>
            <a:r>
              <a:rPr kumimoji="1" lang="en-US" altLang="ja-JP" dirty="0" smtClean="0"/>
              <a:t>.</a:t>
            </a:r>
          </a:p>
          <a:p>
            <a:pPr lvl="1"/>
            <a:r>
              <a:rPr kumimoji="1" lang="en-US" altLang="ja-JP" dirty="0" smtClean="0"/>
              <a:t>This entity has been defined for realizing information exchange between different independent IEEE 802.19.1 systems.</a:t>
            </a:r>
          </a:p>
          <a:p>
            <a:endParaRPr kumimoji="1" lang="en-US" altLang="ja-JP" dirty="0"/>
          </a:p>
          <a:p>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7807778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What is added.</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New procedures (for section 5)</a:t>
            </a:r>
          </a:p>
          <a:p>
            <a:pPr lvl="1"/>
            <a:r>
              <a:rPr lang="en-US" altLang="ja-JP" dirty="0"/>
              <a:t>Inter-CM association procedure through coordination enabler</a:t>
            </a:r>
          </a:p>
          <a:p>
            <a:pPr lvl="1"/>
            <a:r>
              <a:rPr lang="en-US" altLang="ja-JP" dirty="0" smtClean="0"/>
              <a:t>Inter-CM </a:t>
            </a:r>
            <a:r>
              <a:rPr lang="en-US" altLang="ja-JP" dirty="0"/>
              <a:t>association procedure</a:t>
            </a:r>
          </a:p>
          <a:p>
            <a:pPr lvl="1"/>
            <a:r>
              <a:rPr lang="en-US" altLang="ja-JP" dirty="0"/>
              <a:t>Obtaining operating frequency information procedure over coordination enabler</a:t>
            </a:r>
          </a:p>
          <a:p>
            <a:pPr lvl="1"/>
            <a:r>
              <a:rPr lang="en-US" altLang="ja-JP" dirty="0"/>
              <a:t>Obtaining operating frequency information </a:t>
            </a:r>
            <a:r>
              <a:rPr lang="en-US" altLang="ja-JP" dirty="0" smtClean="0"/>
              <a:t>procedure</a:t>
            </a:r>
            <a:br>
              <a:rPr lang="en-US" altLang="ja-JP" dirty="0" smtClean="0"/>
            </a:br>
            <a:endParaRPr lang="en-US" altLang="ja-JP" dirty="0" smtClean="0"/>
          </a:p>
          <a:p>
            <a:pPr marL="487693" lvl="1" indent="0">
              <a:buNone/>
            </a:pPr>
            <a:r>
              <a:rPr lang="en-US" altLang="ja-JP" dirty="0" smtClean="0"/>
              <a:t>If the other additional procedures are needed, the idea is welcomed for us.</a:t>
            </a:r>
          </a:p>
          <a:p>
            <a:endParaRPr kumimoji="1" lang="en-US" altLang="ja-JP" dirty="0"/>
          </a:p>
          <a:p>
            <a:r>
              <a:rPr kumimoji="1" lang="en-US" altLang="ja-JP" dirty="0" smtClean="0"/>
              <a:t>New message definitions (for section 6)</a:t>
            </a:r>
          </a:p>
          <a:p>
            <a:pPr lvl="1"/>
            <a:r>
              <a:rPr kumimoji="1" lang="en-US" altLang="ja-JP" dirty="0" smtClean="0"/>
              <a:t>Corresponding to the above procedures. </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16767862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z="3200" dirty="0" smtClean="0"/>
              <a:t>New procedures in the actual text proposal [1]</a:t>
            </a:r>
            <a:endParaRPr kumimoji="1" lang="ja-JP" altLang="en-US" sz="3200" dirty="0"/>
          </a:p>
        </p:txBody>
      </p:sp>
      <p:sp>
        <p:nvSpPr>
          <p:cNvPr id="3" name="コンテンツ プレースホルダー 2"/>
          <p:cNvSpPr>
            <a:spLocks noGrp="1"/>
          </p:cNvSpPr>
          <p:nvPr>
            <p:ph idx="1"/>
          </p:nvPr>
        </p:nvSpPr>
        <p:spPr/>
        <p:txBody>
          <a:bodyPr/>
          <a:lstStyle/>
          <a:p>
            <a:r>
              <a:rPr lang="en-US" altLang="ja-JP" dirty="0" smtClean="0"/>
              <a:t>Inter-CM association procedure through coordination enabler</a:t>
            </a:r>
          </a:p>
          <a:p>
            <a:pPr lvl="1"/>
            <a:r>
              <a:rPr lang="en-US" altLang="ja-JP" dirty="0" smtClean="0"/>
              <a:t>Discovery of the other CM is defined as implementation dependent.</a:t>
            </a:r>
          </a:p>
          <a:p>
            <a:pPr lvl="1"/>
            <a:r>
              <a:rPr lang="en-US" altLang="ja-JP" dirty="0" smtClean="0"/>
              <a:t>Only association procedure is defined as follows.</a:t>
            </a:r>
          </a:p>
          <a:p>
            <a:pPr lvl="1"/>
            <a:endParaRPr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
        <p:nvSpPr>
          <p:cNvPr id="7" name="Rectangle 2"/>
          <p:cNvSpPr>
            <a:spLocks noChangeArrowheads="1"/>
          </p:cNvSpPr>
          <p:nvPr/>
        </p:nvSpPr>
        <p:spPr bwMode="auto">
          <a:xfrm>
            <a:off x="0" y="0"/>
            <a:ext cx="97536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9" name="Rectangle 5"/>
          <p:cNvSpPr>
            <a:spLocks noChangeArrowheads="1"/>
          </p:cNvSpPr>
          <p:nvPr/>
        </p:nvSpPr>
        <p:spPr bwMode="auto">
          <a:xfrm>
            <a:off x="0" y="0"/>
            <a:ext cx="97536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graphicFrame>
        <p:nvGraphicFramePr>
          <p:cNvPr id="10" name="オブジェクト 9"/>
          <p:cNvGraphicFramePr>
            <a:graphicFrameLocks noChangeAspect="1"/>
          </p:cNvGraphicFramePr>
          <p:nvPr>
            <p:extLst>
              <p:ext uri="{D42A27DB-BD31-4B8C-83A1-F6EECF244321}">
                <p14:modId xmlns:p14="http://schemas.microsoft.com/office/powerpoint/2010/main" val="249686370"/>
              </p:ext>
            </p:extLst>
          </p:nvPr>
        </p:nvGraphicFramePr>
        <p:xfrm>
          <a:off x="1676400" y="3276600"/>
          <a:ext cx="6553200" cy="3436135"/>
        </p:xfrm>
        <a:graphic>
          <a:graphicData uri="http://schemas.openxmlformats.org/presentationml/2006/ole">
            <mc:AlternateContent xmlns:mc="http://schemas.openxmlformats.org/markup-compatibility/2006">
              <mc:Choice xmlns:v="urn:schemas-microsoft-com:vml" Requires="v">
                <p:oleObj spid="_x0000_s5135" name="Visio" r:id="rId3" imgW="8333331" imgH="4373190" progId="Visio.Drawing.11">
                  <p:embed/>
                </p:oleObj>
              </mc:Choice>
              <mc:Fallback>
                <p:oleObj name="Visio" r:id="rId3" imgW="8333331" imgH="4373190" progId="Visio.Drawing.11">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76400" y="3276600"/>
                        <a:ext cx="6553200" cy="3436135"/>
                      </a:xfrm>
                      <a:prstGeom prst="rect">
                        <a:avLst/>
                      </a:prstGeom>
                      <a:noFill/>
                    </p:spPr>
                  </p:pic>
                </p:oleObj>
              </mc:Fallback>
            </mc:AlternateContent>
          </a:graphicData>
        </a:graphic>
      </p:graphicFrame>
    </p:spTree>
    <p:extLst>
      <p:ext uri="{BB962C8B-B14F-4D97-AF65-F5344CB8AC3E}">
        <p14:creationId xmlns:p14="http://schemas.microsoft.com/office/powerpoint/2010/main" val="38227057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z="3200" dirty="0" smtClean="0"/>
              <a:t>New procedures in the actual text proposal [1] (Cont’d)</a:t>
            </a:r>
            <a:endParaRPr kumimoji="1" lang="ja-JP" altLang="en-US" sz="3200" dirty="0"/>
          </a:p>
        </p:txBody>
      </p:sp>
      <p:sp>
        <p:nvSpPr>
          <p:cNvPr id="3" name="コンテンツ プレースホルダー 2"/>
          <p:cNvSpPr>
            <a:spLocks noGrp="1"/>
          </p:cNvSpPr>
          <p:nvPr>
            <p:ph idx="1"/>
          </p:nvPr>
        </p:nvSpPr>
        <p:spPr>
          <a:xfrm>
            <a:off x="732366" y="1524000"/>
            <a:ext cx="8288868" cy="5257800"/>
          </a:xfrm>
        </p:spPr>
        <p:txBody>
          <a:bodyPr/>
          <a:lstStyle/>
          <a:p>
            <a:r>
              <a:rPr lang="en-US" altLang="ja-JP" sz="2000" dirty="0" smtClean="0"/>
              <a:t>Inter-CM association procedure</a:t>
            </a:r>
          </a:p>
          <a:p>
            <a:pPr lvl="1"/>
            <a:r>
              <a:rPr lang="en-US" altLang="ja-JP" sz="1800" dirty="0" smtClean="0"/>
              <a:t>This procedure supports the case of starting communication </a:t>
            </a:r>
            <a:r>
              <a:rPr lang="en-US" altLang="ja-JP" sz="1800" dirty="0"/>
              <a:t>with the other </a:t>
            </a:r>
            <a:r>
              <a:rPr lang="en-US" altLang="ja-JP" sz="1800" dirty="0" smtClean="0"/>
              <a:t>CM (CM2) </a:t>
            </a:r>
            <a:r>
              <a:rPr lang="en-US" altLang="ja-JP" sz="1800" dirty="0"/>
              <a:t>communicating with the different CDIS from that CM1 is </a:t>
            </a:r>
            <a:r>
              <a:rPr lang="en-US" altLang="ja-JP" sz="1800" dirty="0" smtClean="0"/>
              <a:t>communicating with.</a:t>
            </a:r>
          </a:p>
          <a:p>
            <a:pPr lvl="2"/>
            <a:r>
              <a:rPr lang="en-US" altLang="ja-JP" sz="1600" dirty="0" smtClean="0"/>
              <a:t>Just removing inter-COE procedure from the figure in the slide 6.</a:t>
            </a:r>
          </a:p>
          <a:p>
            <a:pPr lvl="1"/>
            <a:r>
              <a:rPr lang="en-US" altLang="ja-JP" sz="1800" i="1" dirty="0" err="1" smtClean="0"/>
              <a:t>InterCMAssociationRequest</a:t>
            </a:r>
            <a:r>
              <a:rPr lang="en-US" altLang="ja-JP" sz="1800" dirty="0" smtClean="0"/>
              <a:t> is same as the message in the slide 6.</a:t>
            </a:r>
          </a:p>
          <a:p>
            <a:pPr lvl="2"/>
            <a:r>
              <a:rPr lang="en-US" altLang="ja-JP" sz="1600" dirty="0" smtClean="0"/>
              <a:t>Completely compatible with the procedure over coordination enabler.</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
        <p:nvSpPr>
          <p:cNvPr id="7" name="Rectangle 2"/>
          <p:cNvSpPr>
            <a:spLocks noChangeArrowheads="1"/>
          </p:cNvSpPr>
          <p:nvPr/>
        </p:nvSpPr>
        <p:spPr bwMode="auto">
          <a:xfrm>
            <a:off x="0" y="0"/>
            <a:ext cx="97536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graphicFrame>
        <p:nvGraphicFramePr>
          <p:cNvPr id="8" name="オブジェクト 7"/>
          <p:cNvGraphicFramePr>
            <a:graphicFrameLocks noChangeAspect="1"/>
          </p:cNvGraphicFramePr>
          <p:nvPr>
            <p:extLst>
              <p:ext uri="{D42A27DB-BD31-4B8C-83A1-F6EECF244321}">
                <p14:modId xmlns:p14="http://schemas.microsoft.com/office/powerpoint/2010/main" val="880236173"/>
              </p:ext>
            </p:extLst>
          </p:nvPr>
        </p:nvGraphicFramePr>
        <p:xfrm>
          <a:off x="4899170" y="3886200"/>
          <a:ext cx="5231675" cy="2743200"/>
        </p:xfrm>
        <a:graphic>
          <a:graphicData uri="http://schemas.openxmlformats.org/presentationml/2006/ole">
            <mc:AlternateContent xmlns:mc="http://schemas.openxmlformats.org/markup-compatibility/2006">
              <mc:Choice xmlns:v="urn:schemas-microsoft-com:vml" Requires="v">
                <p:oleObj spid="_x0000_s6162" name="Visio" r:id="rId3" imgW="8333331" imgH="4373190" progId="Visio.Drawing.11">
                  <p:embed/>
                </p:oleObj>
              </mc:Choice>
              <mc:Fallback>
                <p:oleObj name="Visio" r:id="rId3" imgW="8333331" imgH="4373190" progId="Visio.Drawing.11">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99170" y="3886200"/>
                        <a:ext cx="5231675" cy="2743200"/>
                      </a:xfrm>
                      <a:prstGeom prst="rect">
                        <a:avLst/>
                      </a:prstGeom>
                      <a:noFill/>
                    </p:spPr>
                  </p:pic>
                </p:oleObj>
              </mc:Fallback>
            </mc:AlternateContent>
          </a:graphicData>
        </a:graphic>
      </p:graphicFrame>
      <p:graphicFrame>
        <p:nvGraphicFramePr>
          <p:cNvPr id="9" name="オブジェクト 8"/>
          <p:cNvGraphicFramePr>
            <a:graphicFrameLocks noChangeAspect="1"/>
          </p:cNvGraphicFramePr>
          <p:nvPr>
            <p:extLst>
              <p:ext uri="{D42A27DB-BD31-4B8C-83A1-F6EECF244321}">
                <p14:modId xmlns:p14="http://schemas.microsoft.com/office/powerpoint/2010/main" val="4228099107"/>
              </p:ext>
            </p:extLst>
          </p:nvPr>
        </p:nvGraphicFramePr>
        <p:xfrm>
          <a:off x="304800" y="3886200"/>
          <a:ext cx="5105400" cy="2676377"/>
        </p:xfrm>
        <a:graphic>
          <a:graphicData uri="http://schemas.openxmlformats.org/presentationml/2006/ole">
            <mc:AlternateContent xmlns:mc="http://schemas.openxmlformats.org/markup-compatibility/2006">
              <mc:Choice xmlns:v="urn:schemas-microsoft-com:vml" Requires="v">
                <p:oleObj spid="_x0000_s6163" name="Visio" r:id="rId5" imgW="8333331" imgH="4373190" progId="Visio.Drawing.11">
                  <p:embed/>
                </p:oleObj>
              </mc:Choice>
              <mc:Fallback>
                <p:oleObj name="Visio" r:id="rId5" imgW="8333331" imgH="4373190" progId="Visio.Drawing.11">
                  <p:embed/>
                  <p:pic>
                    <p:nvPicPr>
                      <p:cNvPr id="0" name="オブジェクト 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4800" y="3886200"/>
                        <a:ext cx="5105400" cy="2676377"/>
                      </a:xfrm>
                      <a:prstGeom prst="rect">
                        <a:avLst/>
                      </a:prstGeom>
                      <a:noFill/>
                      <a:ln>
                        <a:noFill/>
                      </a:ln>
                    </p:spPr>
                  </p:pic>
                </p:oleObj>
              </mc:Fallback>
            </mc:AlternateContent>
          </a:graphicData>
        </a:graphic>
      </p:graphicFrame>
      <p:sp>
        <p:nvSpPr>
          <p:cNvPr id="10" name="正方形/長方形 9"/>
          <p:cNvSpPr/>
          <p:nvPr/>
        </p:nvSpPr>
        <p:spPr bwMode="auto">
          <a:xfrm>
            <a:off x="1600200" y="3733800"/>
            <a:ext cx="2514600" cy="3048000"/>
          </a:xfrm>
          <a:prstGeom prst="rect">
            <a:avLst/>
          </a:prstGeom>
          <a:solidFill>
            <a:srgbClr val="F2F2F2">
              <a:alpha val="32941"/>
            </a:srgbClr>
          </a:solidFill>
          <a:ln>
            <a:prstDash val="dash"/>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1" name="右矢印 10"/>
          <p:cNvSpPr/>
          <p:nvPr/>
        </p:nvSpPr>
        <p:spPr bwMode="auto">
          <a:xfrm>
            <a:off x="5391674" y="4953000"/>
            <a:ext cx="685800" cy="762000"/>
          </a:xfrm>
          <a:prstGeom prst="rightArrow">
            <a:avLst/>
          </a:prstGeom>
          <a:solidFill>
            <a:srgbClr val="FF33CC"/>
          </a:solidFill>
          <a:ln>
            <a:solidFill>
              <a:srgbClr val="FF99FF"/>
            </a:solidFill>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 name="テキスト ボックス 11"/>
          <p:cNvSpPr txBox="1"/>
          <p:nvPr/>
        </p:nvSpPr>
        <p:spPr>
          <a:xfrm>
            <a:off x="2143202" y="5092619"/>
            <a:ext cx="1428596" cy="482761"/>
          </a:xfrm>
          <a:prstGeom prst="rect">
            <a:avLst/>
          </a:prstGeom>
          <a:noFill/>
        </p:spPr>
        <p:txBody>
          <a:bodyPr wrap="none" rtlCol="0">
            <a:spAutoFit/>
          </a:bodyPr>
          <a:lstStyle/>
          <a:p>
            <a:r>
              <a:rPr kumimoji="1" lang="en-US" altLang="ja-JP" dirty="0" smtClean="0">
                <a:solidFill>
                  <a:srgbClr val="0000FF"/>
                </a:solidFill>
              </a:rPr>
              <a:t>Removed</a:t>
            </a:r>
            <a:endParaRPr kumimoji="1" lang="ja-JP" altLang="en-US" dirty="0">
              <a:solidFill>
                <a:srgbClr val="0000FF"/>
              </a:solidFill>
            </a:endParaRPr>
          </a:p>
        </p:txBody>
      </p:sp>
    </p:spTree>
    <p:extLst>
      <p:ext uri="{BB962C8B-B14F-4D97-AF65-F5344CB8AC3E}">
        <p14:creationId xmlns:p14="http://schemas.microsoft.com/office/powerpoint/2010/main" val="12830371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z="3200" dirty="0" smtClean="0"/>
              <a:t>New procedures in the actual text proposal [1] (Cont’d)</a:t>
            </a:r>
            <a:endParaRPr kumimoji="1" lang="ja-JP" altLang="en-US" sz="3200" dirty="0"/>
          </a:p>
        </p:txBody>
      </p:sp>
      <p:sp>
        <p:nvSpPr>
          <p:cNvPr id="3" name="コンテンツ プレースホルダー 2"/>
          <p:cNvSpPr>
            <a:spLocks noGrp="1"/>
          </p:cNvSpPr>
          <p:nvPr>
            <p:ph idx="1"/>
          </p:nvPr>
        </p:nvSpPr>
        <p:spPr>
          <a:xfrm>
            <a:off x="732366" y="1524000"/>
            <a:ext cx="8288868" cy="5257800"/>
          </a:xfrm>
        </p:spPr>
        <p:txBody>
          <a:bodyPr/>
          <a:lstStyle/>
          <a:p>
            <a:r>
              <a:rPr lang="en-US" altLang="ja-JP" sz="2000" dirty="0"/>
              <a:t>Obtaining operating frequency information procedure over coordination enabler</a:t>
            </a:r>
            <a:endParaRPr lang="en-US" altLang="ja-JP" sz="2000" dirty="0" smtClean="0"/>
          </a:p>
          <a:p>
            <a:pPr lvl="1"/>
            <a:r>
              <a:rPr lang="en-US" altLang="ja-JP" sz="1800" dirty="0" smtClean="0"/>
              <a:t>This procedure is conducted when the CM requires to obtain operating frequency information of GCOs that are served by the other CM within the different coexistence system.</a:t>
            </a:r>
            <a:endParaRPr lang="en-US" altLang="ja-JP" sz="1600"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
        <p:nvSpPr>
          <p:cNvPr id="7" name="Rectangle 2"/>
          <p:cNvSpPr>
            <a:spLocks noChangeArrowheads="1"/>
          </p:cNvSpPr>
          <p:nvPr/>
        </p:nvSpPr>
        <p:spPr bwMode="auto">
          <a:xfrm>
            <a:off x="0" y="0"/>
            <a:ext cx="97536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9" name="Rectangle 2"/>
          <p:cNvSpPr>
            <a:spLocks noChangeArrowheads="1"/>
          </p:cNvSpPr>
          <p:nvPr/>
        </p:nvSpPr>
        <p:spPr bwMode="auto">
          <a:xfrm>
            <a:off x="0" y="0"/>
            <a:ext cx="97536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graphicFrame>
        <p:nvGraphicFramePr>
          <p:cNvPr id="10" name="オブジェクト 9"/>
          <p:cNvGraphicFramePr>
            <a:graphicFrameLocks noChangeAspect="1"/>
          </p:cNvGraphicFramePr>
          <p:nvPr>
            <p:extLst>
              <p:ext uri="{D42A27DB-BD31-4B8C-83A1-F6EECF244321}">
                <p14:modId xmlns:p14="http://schemas.microsoft.com/office/powerpoint/2010/main" val="3271183852"/>
              </p:ext>
            </p:extLst>
          </p:nvPr>
        </p:nvGraphicFramePr>
        <p:xfrm>
          <a:off x="1676400" y="3200400"/>
          <a:ext cx="6684917" cy="3505200"/>
        </p:xfrm>
        <a:graphic>
          <a:graphicData uri="http://schemas.openxmlformats.org/presentationml/2006/ole">
            <mc:AlternateContent xmlns:mc="http://schemas.openxmlformats.org/markup-compatibility/2006">
              <mc:Choice xmlns:v="urn:schemas-microsoft-com:vml" Requires="v">
                <p:oleObj spid="_x0000_s7179" name="Visio" r:id="rId3" imgW="8333331" imgH="4373190" progId="Visio.Drawing.11">
                  <p:embed/>
                </p:oleObj>
              </mc:Choice>
              <mc:Fallback>
                <p:oleObj name="Visio" r:id="rId3" imgW="8333331" imgH="4373190" progId="Visio.Drawing.11">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76400" y="3200400"/>
                        <a:ext cx="6684917" cy="3505200"/>
                      </a:xfrm>
                      <a:prstGeom prst="rect">
                        <a:avLst/>
                      </a:prstGeom>
                      <a:noFill/>
                      <a:extLst/>
                    </p:spPr>
                  </p:pic>
                </p:oleObj>
              </mc:Fallback>
            </mc:AlternateContent>
          </a:graphicData>
        </a:graphic>
      </p:graphicFrame>
    </p:spTree>
    <p:extLst>
      <p:ext uri="{BB962C8B-B14F-4D97-AF65-F5344CB8AC3E}">
        <p14:creationId xmlns:p14="http://schemas.microsoft.com/office/powerpoint/2010/main" val="152960889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11146</TotalTime>
  <Words>722</Words>
  <Application>Microsoft Office PowerPoint</Application>
  <PresentationFormat>Custom</PresentationFormat>
  <Paragraphs>99</Paragraphs>
  <Slides>13</Slides>
  <Notes>1</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13</vt:i4>
      </vt:variant>
    </vt:vector>
  </HeadingPairs>
  <TitlesOfParts>
    <vt:vector size="16" baseType="lpstr">
      <vt:lpstr>Office Theme</vt:lpstr>
      <vt:lpstr>Document</vt:lpstr>
      <vt:lpstr>Visio</vt:lpstr>
      <vt:lpstr>Supplemental document for text proposal of information exchange related to interface B4 and B5</vt:lpstr>
      <vt:lpstr>Abstract</vt:lpstr>
      <vt:lpstr>Background</vt:lpstr>
      <vt:lpstr>[Recap] Approved architecture [1]</vt:lpstr>
      <vt:lpstr>[Recap] Coordination enabler</vt:lpstr>
      <vt:lpstr>What is added.</vt:lpstr>
      <vt:lpstr>New procedures in the actual text proposal [1]</vt:lpstr>
      <vt:lpstr>New procedures in the actual text proposal [1] (Cont’d)</vt:lpstr>
      <vt:lpstr>New procedures in the actual text proposal [1] (Cont’d)</vt:lpstr>
      <vt:lpstr>New procedures in the actual text proposal [1] (Cont’d)</vt:lpstr>
      <vt:lpstr>New procedures</vt:lpstr>
      <vt:lpstr>New message definitions</vt:lpstr>
      <vt:lpstr>Reference</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SF1</cp:lastModifiedBy>
  <cp:revision>273</cp:revision>
  <cp:lastPrinted>2014-11-08T20:15:38Z</cp:lastPrinted>
  <dcterms:created xsi:type="dcterms:W3CDTF">2014-10-30T17:06:39Z</dcterms:created>
  <dcterms:modified xsi:type="dcterms:W3CDTF">2016-03-14T01:14:44Z</dcterms:modified>
</cp:coreProperties>
</file>