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83" r:id="rId2"/>
    <p:sldId id="284" r:id="rId3"/>
    <p:sldId id="285" r:id="rId4"/>
    <p:sldId id="286" r:id="rId5"/>
    <p:sldId id="287" r:id="rId6"/>
    <p:sldId id="288" r:id="rId7"/>
    <p:sldId id="289" r:id="rId8"/>
    <p:sldId id="290" r:id="rId9"/>
    <p:sldId id="291" r:id="rId10"/>
    <p:sldId id="292"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6" d="100"/>
          <a:sy n="66" d="100"/>
        </p:scale>
        <p:origin x="11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802.19-16/0061r0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Automotive </a:t>
            </a:r>
            <a:r>
              <a:rPr lang="en-GB" dirty="0" smtClean="0"/>
              <a:t>Environment Interference </a:t>
            </a:r>
            <a:r>
              <a:rPr lang="en-GB" dirty="0" smtClean="0"/>
              <a:t>Evaluation </a:t>
            </a:r>
            <a:r>
              <a:rPr lang="en-GB" dirty="0" smtClean="0"/>
              <a:t>Proposal</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a:t>
            </a:r>
            <a:r>
              <a:rPr lang="en-GB" sz="2133" b="0" kern="0" dirty="0" smtClean="0"/>
              <a:t>2016-03-15</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27" name="Document" r:id="rId3" imgW="8253286" imgH="2531617" progId="Word.Document.8">
                  <p:embed/>
                </p:oleObj>
              </mc:Choice>
              <mc:Fallback>
                <p:oleObj name="Document" r:id="rId3" imgW="8253286" imgH="2531617" progId="Word.Document.8">
                  <p:embed/>
                  <p:pic>
                    <p:nvPicPr>
                      <p:cNvPr id="0" name=""/>
                      <p:cNvPicPr>
                        <a:picLocks noChangeAspect="1" noChangeArrowheads="1"/>
                      </p:cNvPicPr>
                      <p:nvPr/>
                    </p:nvPicPr>
                    <p:blipFill>
                      <a:blip r:embed="rId4"/>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8" name="Rectangle 1"/>
          <p:cNvSpPr>
            <a:spLocks noGrp="1" noChangeArrowheads="1"/>
          </p:cNvSpPr>
          <p:nvPr>
            <p:ph type="title"/>
          </p:nvPr>
        </p:nvSpPr>
        <p:spPr>
          <a:xfrm>
            <a:off x="0" y="533400"/>
            <a:ext cx="9753600" cy="1137920"/>
          </a:xfrm>
          <a:ln/>
        </p:spPr>
        <p:txBody>
          <a:bodyPr/>
          <a:lstStyle/>
          <a:p>
            <a:pPr marL="0" lvl="1" indent="20638">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3600" dirty="0">
                <a:latin typeface="Calibri" panose="020F0502020204030204" pitchFamily="34" charset="0"/>
                <a:ea typeface="+mj-ea"/>
                <a:cs typeface="+mj-cs"/>
              </a:rPr>
              <a:t>References</a:t>
            </a:r>
            <a:endParaRPr lang="en-GB" sz="3600" dirty="0">
              <a:latin typeface="Calibri" panose="020F0502020204030204" pitchFamily="34" charset="0"/>
              <a:ea typeface="+mj-ea"/>
              <a:cs typeface="+mj-cs"/>
            </a:endParaRPr>
          </a:p>
        </p:txBody>
      </p:sp>
      <p:sp>
        <p:nvSpPr>
          <p:cNvPr id="10" name="Rectangle 2"/>
          <p:cNvSpPr txBox="1">
            <a:spLocks noChangeArrowheads="1"/>
          </p:cNvSpPr>
          <p:nvPr/>
        </p:nvSpPr>
        <p:spPr bwMode="auto">
          <a:xfrm>
            <a:off x="731520" y="1600200"/>
            <a:ext cx="8290560" cy="490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[1] IEEE 802.19-16/0034r0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[2] IEEE 802.19-16/0043r0</a:t>
            </a:r>
            <a:endParaRPr lang="en-GB" kern="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spTree>
    <p:extLst>
      <p:ext uri="{BB962C8B-B14F-4D97-AF65-F5344CB8AC3E}">
        <p14:creationId xmlns:p14="http://schemas.microsoft.com/office/powerpoint/2010/main" val="3451358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6"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17"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evaluation scenarios were proposed in [1], [2]</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Trying to devise interference tests over the whole test parameters list proves to be cumbersome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 this submission a division into groups of tests is suggested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Each test group focuses on one type of interference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The rest of the environment is modelled / represented as an interference signal</a:t>
            </a:r>
            <a:endParaRPr lang="en-GB" kern="0" dirty="0"/>
          </a:p>
        </p:txBody>
      </p:sp>
    </p:spTree>
    <p:extLst>
      <p:ext uri="{BB962C8B-B14F-4D97-AF65-F5344CB8AC3E}">
        <p14:creationId xmlns:p14="http://schemas.microsoft.com/office/powerpoint/2010/main" val="237691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8" name="Rectangle 1"/>
          <p:cNvSpPr>
            <a:spLocks noGrp="1" noChangeArrowheads="1"/>
          </p:cNvSpPr>
          <p:nvPr>
            <p:ph type="title"/>
          </p:nvPr>
        </p:nvSpPr>
        <p:spPr>
          <a:xfrm>
            <a:off x="731520" y="5334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Division of the Interference into Groups</a:t>
            </a:r>
            <a:endParaRPr lang="en-GB" dirty="0"/>
          </a:p>
        </p:txBody>
      </p:sp>
      <p:sp>
        <p:nvSpPr>
          <p:cNvPr id="9" name="Rectangle 2"/>
          <p:cNvSpPr txBox="1">
            <a:spLocks noChangeArrowheads="1"/>
          </p:cNvSpPr>
          <p:nvPr/>
        </p:nvSpPr>
        <p:spPr bwMode="auto">
          <a:xfrm>
            <a:off x="731520" y="1600200"/>
            <a:ext cx="8290560" cy="490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Being an 802 workgroup, we concentrate on the influence of 802 wireless devices on coexistence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among IEEE 802.11a/b/g/n/ac/</a:t>
            </a:r>
            <a:r>
              <a:rPr lang="en-GB" kern="0" dirty="0" err="1" smtClean="0"/>
              <a:t>ax</a:t>
            </a:r>
            <a:endParaRPr lang="en-GB" kern="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of 802.11 to Bluetooth (802.15.1 and mostly Bluetooth SIG)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of 802.11 to other wireless technologies on the 2.4GHz ISM band (e.g. KLEER)</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of Bluetooth or other technologies to 802.11</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Not treated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among Bluetooth devices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of Bluetooth devices to other wireless technologies on the 2.4GHz ISM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among other wireless technologies on the 2.4GHz ISM band</a:t>
            </a:r>
            <a:endParaRPr lang="en-GB" kern="0"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0" name="Rectangle 1"/>
          <p:cNvSpPr>
            <a:spLocks noGrp="1" noChangeArrowheads="1"/>
          </p:cNvSpPr>
          <p:nvPr>
            <p:ph type="title"/>
          </p:nvPr>
        </p:nvSpPr>
        <p:spPr>
          <a:xfrm>
            <a:off x="381000" y="533400"/>
            <a:ext cx="899160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Division of the Interference into Groups (2)</a:t>
            </a:r>
            <a:endParaRPr lang="en-GB" dirty="0"/>
          </a:p>
        </p:txBody>
      </p:sp>
      <p:sp>
        <p:nvSpPr>
          <p:cNvPr id="11" name="Rectangle 2"/>
          <p:cNvSpPr txBox="1">
            <a:spLocks noChangeArrowheads="1"/>
          </p:cNvSpPr>
          <p:nvPr/>
        </p:nvSpPr>
        <p:spPr bwMode="auto">
          <a:xfrm>
            <a:off x="731520" y="1600200"/>
            <a:ext cx="8290560" cy="490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For each of the groups we need to thoroughly define the following: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Scenarios</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kern="0" dirty="0" smtClean="0"/>
              <a:t>Define all relevant active devices (“device(s) under test”) inside the vehicle cabin (locations, TX power, channel, traffic model, antenna type etc.)</a:t>
            </a:r>
            <a:endParaRPr lang="en-GB" sz="2000" kern="0" dirty="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models</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kern="0" dirty="0"/>
              <a:t>Define all relevant active devices </a:t>
            </a:r>
            <a:r>
              <a:rPr lang="en-GB" sz="2000" kern="0" dirty="0" smtClean="0"/>
              <a:t>that contribute to the interference to the DUT (locations, </a:t>
            </a:r>
            <a:r>
              <a:rPr lang="en-GB" sz="2000" kern="0" dirty="0"/>
              <a:t>TX power, channel, traffic model, antenna type etc</a:t>
            </a:r>
            <a:r>
              <a:rPr lang="en-GB" sz="2000" kern="0" dirty="0"/>
              <a: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quantifying parameters</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kern="0" dirty="0" smtClean="0"/>
              <a:t>What parameters do we need to record and compare under the same scenario with and without interference</a:t>
            </a:r>
            <a:endParaRPr lang="en-GB" sz="2000" kern="0" dirty="0"/>
          </a:p>
        </p:txBody>
      </p:sp>
    </p:spTree>
    <p:extLst>
      <p:ext uri="{BB962C8B-B14F-4D97-AF65-F5344CB8AC3E}">
        <p14:creationId xmlns:p14="http://schemas.microsoft.com/office/powerpoint/2010/main" val="720574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8" name="Rectangle 1"/>
          <p:cNvSpPr txBox="1">
            <a:spLocks noChangeArrowheads="1"/>
          </p:cNvSpPr>
          <p:nvPr/>
        </p:nvSpPr>
        <p:spPr bwMode="auto">
          <a:xfrm>
            <a:off x="381000" y="533400"/>
            <a:ext cx="8991600" cy="113792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kern="0" dirty="0" smtClean="0"/>
              <a:t>Division of the Interference into Groups (3)</a:t>
            </a:r>
            <a:endParaRPr lang="en-GB" kern="0" dirty="0"/>
          </a:p>
        </p:txBody>
      </p:sp>
      <p:sp>
        <p:nvSpPr>
          <p:cNvPr id="9" name="Rectangle 2"/>
          <p:cNvSpPr txBox="1">
            <a:spLocks noChangeArrowheads="1"/>
          </p:cNvSpPr>
          <p:nvPr/>
        </p:nvSpPr>
        <p:spPr bwMode="auto">
          <a:xfrm>
            <a:off x="731520" y="1600200"/>
            <a:ext cx="8290560" cy="490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 order to minimize the number of tests done with under live conditions (with surrounding vehicles, while the vehicle is moving etc.), it is proposed to define a way to generate the interference signal by simulation</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The whole scenario is tested in simulation</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Scenarios where movement is not an absolute necessity, this signal can be transmitted using an arbitrary waveform generator in controlled conditions</a:t>
            </a:r>
            <a:endParaRPr lang="en-GB" kern="0" dirty="0"/>
          </a:p>
        </p:txBody>
      </p:sp>
    </p:spTree>
    <p:extLst>
      <p:ext uri="{BB962C8B-B14F-4D97-AF65-F5344CB8AC3E}">
        <p14:creationId xmlns:p14="http://schemas.microsoft.com/office/powerpoint/2010/main" val="2684460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7" name="Rectangle 1"/>
          <p:cNvSpPr>
            <a:spLocks noGrp="1" noChangeArrowheads="1"/>
          </p:cNvSpPr>
          <p:nvPr>
            <p:ph type="title"/>
          </p:nvPr>
        </p:nvSpPr>
        <p:spPr>
          <a:xfrm>
            <a:off x="0" y="533400"/>
            <a:ext cx="9753600" cy="1137920"/>
          </a:xfrm>
          <a:ln/>
        </p:spPr>
        <p:txBody>
          <a:bodyPr/>
          <a:lstStyle/>
          <a:p>
            <a:pPr marL="0" lvl="1" indent="0">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3600" dirty="0">
                <a:latin typeface="Calibri" panose="020F0502020204030204" pitchFamily="34" charset="0"/>
                <a:ea typeface="+mj-ea"/>
                <a:cs typeface="+mj-cs"/>
              </a:rPr>
              <a:t>Interference among IEEE 802.11a/b/g/n/ac/</a:t>
            </a:r>
            <a:r>
              <a:rPr lang="en-GB" sz="3600" dirty="0" err="1">
                <a:latin typeface="Calibri" panose="020F0502020204030204" pitchFamily="34" charset="0"/>
                <a:ea typeface="+mj-ea"/>
                <a:cs typeface="+mj-cs"/>
              </a:rPr>
              <a:t>ax</a:t>
            </a:r>
            <a:endParaRPr lang="en-GB" sz="3600" dirty="0">
              <a:latin typeface="Calibri" panose="020F0502020204030204" pitchFamily="34" charset="0"/>
              <a:ea typeface="+mj-ea"/>
              <a:cs typeface="+mj-cs"/>
            </a:endParaRPr>
          </a:p>
        </p:txBody>
      </p:sp>
      <p:sp>
        <p:nvSpPr>
          <p:cNvPr id="10" name="Rectangle 2"/>
          <p:cNvSpPr txBox="1">
            <a:spLocks noChangeArrowheads="1"/>
          </p:cNvSpPr>
          <p:nvPr/>
        </p:nvSpPr>
        <p:spPr bwMode="auto">
          <a:xfrm>
            <a:off x="731520" y="1600200"/>
            <a:ext cx="8290560" cy="490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Scenarios:</a:t>
            </a:r>
          </a:p>
          <a:p>
            <a:pPr marL="944893" lvl="1" indent="-457200">
              <a:buFont typeface="+mj-lt"/>
              <a:buAutoNum type="alpha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to a vehicle from surrounding vehicles (e.g. traffic jam)</a:t>
            </a:r>
            <a:endParaRPr lang="en-GB" kern="0" dirty="0"/>
          </a:p>
          <a:p>
            <a:pPr marL="944893" lvl="1" indent="-457200">
              <a:buFont typeface="+mj-lt"/>
              <a:buAutoNum type="alpha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to a vehicle from the stationary surrounding environment</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models</a:t>
            </a:r>
          </a:p>
          <a:p>
            <a:pPr marL="944893" lvl="1" indent="-457200">
              <a:buFont typeface="+mj-lt"/>
              <a:buAutoNum type="alphaLcParen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8 vehicles interfering</a:t>
            </a:r>
          </a:p>
          <a:p>
            <a:pPr marL="944893" lvl="1" indent="-457200">
              <a:buFont typeface="+mj-lt"/>
              <a:buAutoNum type="alphaLcParen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quantifying parameters</a:t>
            </a:r>
          </a:p>
          <a:p>
            <a:pPr marL="1002043" lvl="1" indent="-514350">
              <a:buFont typeface="+mj-lt"/>
              <a:buAutoNum type="roman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EVM at the AP / STA under test (while the interference is on)</a:t>
            </a:r>
          </a:p>
          <a:p>
            <a:pPr marL="1002043" lvl="1" indent="-514350">
              <a:buFont typeface="+mj-lt"/>
              <a:buAutoNum type="roman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Maximum achievable rate (averaged over ?? seconds)</a:t>
            </a:r>
          </a:p>
          <a:p>
            <a:pPr marL="1002043" lvl="1" indent="-514350">
              <a:buFont typeface="+mj-lt"/>
              <a:buAutoNum type="roman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Latency</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pic>
        <p:nvPicPr>
          <p:cNvPr id="11" name="Picture 10"/>
          <p:cNvPicPr>
            <a:picLocks noChangeAspect="1"/>
          </p:cNvPicPr>
          <p:nvPr/>
        </p:nvPicPr>
        <p:blipFill>
          <a:blip r:embed="rId2"/>
          <a:stretch>
            <a:fillRect/>
          </a:stretch>
        </p:blipFill>
        <p:spPr>
          <a:xfrm>
            <a:off x="6248400" y="2209800"/>
            <a:ext cx="3040452" cy="3031917"/>
          </a:xfrm>
          <a:prstGeom prst="rect">
            <a:avLst/>
          </a:prstGeom>
        </p:spPr>
      </p:pic>
    </p:spTree>
    <p:extLst>
      <p:ext uri="{BB962C8B-B14F-4D97-AF65-F5344CB8AC3E}">
        <p14:creationId xmlns:p14="http://schemas.microsoft.com/office/powerpoint/2010/main" val="1404990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9" name="Rectangle 1"/>
          <p:cNvSpPr>
            <a:spLocks noGrp="1" noChangeArrowheads="1"/>
          </p:cNvSpPr>
          <p:nvPr>
            <p:ph type="title"/>
          </p:nvPr>
        </p:nvSpPr>
        <p:spPr>
          <a:xfrm>
            <a:off x="0" y="533400"/>
            <a:ext cx="9753600" cy="1137920"/>
          </a:xfrm>
          <a:ln/>
        </p:spPr>
        <p:txBody>
          <a:bodyPr/>
          <a:lstStyle/>
          <a:p>
            <a:pPr marL="0" lvl="1" indent="0">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3600" dirty="0">
                <a:latin typeface="Calibri" panose="020F0502020204030204" pitchFamily="34" charset="0"/>
                <a:ea typeface="+mj-ea"/>
                <a:cs typeface="+mj-cs"/>
              </a:rPr>
              <a:t>Interference of 802.11 to Bluetooth</a:t>
            </a:r>
          </a:p>
        </p:txBody>
      </p:sp>
      <p:sp>
        <p:nvSpPr>
          <p:cNvPr id="12" name="Rectangle 2"/>
          <p:cNvSpPr txBox="1">
            <a:spLocks noChangeArrowheads="1"/>
          </p:cNvSpPr>
          <p:nvPr/>
        </p:nvSpPr>
        <p:spPr bwMode="auto">
          <a:xfrm>
            <a:off x="731520" y="1600200"/>
            <a:ext cx="8290560" cy="490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Scenarios:</a:t>
            </a:r>
          </a:p>
          <a:p>
            <a:pPr marL="944893" lvl="1" indent="-457200">
              <a:buFont typeface="+mj-lt"/>
              <a:buAutoNum type="alpha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caused by devices inside the vehicle only</a:t>
            </a:r>
            <a:endParaRPr lang="en-GB" kern="0" dirty="0"/>
          </a:p>
          <a:p>
            <a:pPr marL="944893" lvl="1" indent="-457200">
              <a:buFont typeface="+mj-lt"/>
              <a:buAutoNum type="alpha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a:t>Interference </a:t>
            </a:r>
            <a:r>
              <a:rPr lang="en-GB" kern="0" dirty="0" smtClean="0"/>
              <a:t>caused by devices inside the vehicle as well as from </a:t>
            </a:r>
            <a:r>
              <a:rPr lang="en-GB" kern="0" dirty="0"/>
              <a:t>surrounding vehicles (e.g. traffic jam)</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models</a:t>
            </a:r>
          </a:p>
          <a:p>
            <a:pPr marL="944893" lvl="1" indent="-457200">
              <a:buFont typeface="+mj-lt"/>
              <a:buAutoNum type="alphaLcParen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from inside the vehicle</a:t>
            </a:r>
          </a:p>
          <a:p>
            <a:pPr marL="944893" lvl="1" indent="-457200">
              <a:buFont typeface="+mj-lt"/>
              <a:buAutoNum type="alphaLcParen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8 vehicles interfering</a:t>
            </a:r>
          </a:p>
          <a:p>
            <a:pPr marL="944893" lvl="1" indent="-457200">
              <a:buFont typeface="+mj-lt"/>
              <a:buAutoNum type="alphaLcParen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quantifying parameters</a:t>
            </a:r>
          </a:p>
          <a:p>
            <a:pPr marL="1002043" lvl="1" indent="-514350">
              <a:buFont typeface="+mj-lt"/>
              <a:buAutoNum type="roman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Subjective voice quality tests – PESQ @ SCO link</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spTree>
    <p:extLst>
      <p:ext uri="{BB962C8B-B14F-4D97-AF65-F5344CB8AC3E}">
        <p14:creationId xmlns:p14="http://schemas.microsoft.com/office/powerpoint/2010/main" val="2380014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8" name="Rectangle 1"/>
          <p:cNvSpPr>
            <a:spLocks noGrp="1" noChangeArrowheads="1"/>
          </p:cNvSpPr>
          <p:nvPr>
            <p:ph type="title"/>
          </p:nvPr>
        </p:nvSpPr>
        <p:spPr>
          <a:xfrm>
            <a:off x="0" y="690880"/>
            <a:ext cx="9753600" cy="1137920"/>
          </a:xfrm>
          <a:ln/>
        </p:spPr>
        <p:txBody>
          <a:bodyPr/>
          <a:lstStyle/>
          <a:p>
            <a:pPr marL="0" lvl="1" indent="0">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3600" dirty="0">
                <a:latin typeface="Calibri" panose="020F0502020204030204" pitchFamily="34" charset="0"/>
                <a:ea typeface="+mj-ea"/>
                <a:cs typeface="+mj-cs"/>
              </a:rPr>
              <a:t>Interference of 802.11 to other wireless technologies on the 2.4GHz ISM</a:t>
            </a:r>
          </a:p>
        </p:txBody>
      </p:sp>
      <p:sp>
        <p:nvSpPr>
          <p:cNvPr id="10" name="Rectangle 2"/>
          <p:cNvSpPr txBox="1">
            <a:spLocks noChangeArrowheads="1"/>
          </p:cNvSpPr>
          <p:nvPr/>
        </p:nvSpPr>
        <p:spPr bwMode="auto">
          <a:xfrm>
            <a:off x="731520" y="1879600"/>
            <a:ext cx="8290560" cy="490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Scenarios:</a:t>
            </a:r>
          </a:p>
          <a:p>
            <a:pPr marL="944893" lvl="1" indent="-457200">
              <a:buFont typeface="+mj-lt"/>
              <a:buAutoNum type="alpha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a:t>
            </a:r>
            <a:endParaRPr lang="en-GB" kern="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models</a:t>
            </a:r>
          </a:p>
          <a:p>
            <a:pPr marL="944893" lvl="1" indent="-457200">
              <a:buFont typeface="+mj-lt"/>
              <a:buAutoNum type="alphaLcParen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a:t>
            </a:r>
          </a:p>
          <a:p>
            <a:pPr marL="944893" lvl="1" indent="-457200">
              <a:buFont typeface="+mj-lt"/>
              <a:buAutoNum type="alphaLcParen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Interference quantifying parameters</a:t>
            </a:r>
          </a:p>
          <a:p>
            <a:pPr marL="1002043" lvl="1" indent="-514350">
              <a:buFont typeface="+mj-lt"/>
              <a:buAutoNum type="romanUcPeriod"/>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Subjective voice quality tests – PESQ (e.g. KLEER)</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spTree>
    <p:extLst>
      <p:ext uri="{BB962C8B-B14F-4D97-AF65-F5344CB8AC3E}">
        <p14:creationId xmlns:p14="http://schemas.microsoft.com/office/powerpoint/2010/main" val="1743938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9" name="Rectangle 1"/>
          <p:cNvSpPr>
            <a:spLocks noGrp="1" noChangeArrowheads="1"/>
          </p:cNvSpPr>
          <p:nvPr>
            <p:ph type="title"/>
          </p:nvPr>
        </p:nvSpPr>
        <p:spPr>
          <a:xfrm>
            <a:off x="0" y="533400"/>
            <a:ext cx="9753600" cy="1137920"/>
          </a:xfrm>
          <a:ln/>
        </p:spPr>
        <p:txBody>
          <a:bodyPr/>
          <a:lstStyle/>
          <a:p>
            <a:pPr marL="0" lvl="1" indent="20638">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3600" dirty="0">
                <a:latin typeface="Calibri" panose="020F0502020204030204" pitchFamily="34" charset="0"/>
                <a:ea typeface="+mj-ea"/>
                <a:cs typeface="+mj-cs"/>
              </a:rPr>
              <a:t>Conclusions</a:t>
            </a:r>
            <a:endParaRPr lang="en-GB" sz="3600" dirty="0">
              <a:latin typeface="Calibri" panose="020F0502020204030204" pitchFamily="34" charset="0"/>
              <a:ea typeface="+mj-ea"/>
              <a:cs typeface="+mj-cs"/>
            </a:endParaRPr>
          </a:p>
        </p:txBody>
      </p:sp>
      <p:sp>
        <p:nvSpPr>
          <p:cNvPr id="11" name="Rectangle 2"/>
          <p:cNvSpPr txBox="1">
            <a:spLocks noChangeArrowheads="1"/>
          </p:cNvSpPr>
          <p:nvPr/>
        </p:nvSpPr>
        <p:spPr bwMode="auto">
          <a:xfrm>
            <a:off x="731520" y="1600200"/>
            <a:ext cx="8290560" cy="4902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We should start working on a scenarios / interference models / interference quantifying parameters document</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Channel models for the key primary and interference links should be developed so that work can be done in the simulation domain as well as in the real world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spTree>
    <p:extLst>
      <p:ext uri="{BB962C8B-B14F-4D97-AF65-F5344CB8AC3E}">
        <p14:creationId xmlns:p14="http://schemas.microsoft.com/office/powerpoint/2010/main" val="743202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3846</TotalTime>
  <Words>703</Words>
  <Application>Microsoft Office PowerPoint</Application>
  <PresentationFormat>Custom</PresentationFormat>
  <Paragraphs>101</Paragraphs>
  <Slides>10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Microsoft Word 97 - 2003 Document</vt:lpstr>
      <vt:lpstr>Automotive Environment Interference Evaluation Proposal</vt:lpstr>
      <vt:lpstr>Abstract</vt:lpstr>
      <vt:lpstr>Division of the Interference into Groups</vt:lpstr>
      <vt:lpstr>Division of the Interference into Groups (2)</vt:lpstr>
      <vt:lpstr>PowerPoint Presentation</vt:lpstr>
      <vt:lpstr>Interference among IEEE 802.11a/b/g/n/ac/ax</vt:lpstr>
      <vt:lpstr>Interference of 802.11 to Bluetooth</vt:lpstr>
      <vt:lpstr>Interference of 802.11 to other wireless technologies on the 2.4GHz ISM</vt:lpstr>
      <vt:lpstr>Conclusions</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51</cp:revision>
  <cp:lastPrinted>2014-11-08T20:15:38Z</cp:lastPrinted>
  <dcterms:created xsi:type="dcterms:W3CDTF">2014-10-30T17:06:39Z</dcterms:created>
  <dcterms:modified xsi:type="dcterms:W3CDTF">2016-03-15T01:59:54Z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