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77" r:id="rId2"/>
    <p:sldId id="314" r:id="rId3"/>
    <p:sldId id="315" r:id="rId4"/>
    <p:sldId id="316" r:id="rId5"/>
    <p:sldId id="317" r:id="rId6"/>
  </p:sldIdLst>
  <p:sldSz cx="11522075" cy="6480175"/>
  <p:notesSz cx="9906000" cy="14338300"/>
  <p:custDataLst>
    <p:tags r:id="rId9"/>
  </p:custDataLst>
  <p:defaultTextStyle>
    <a:defPPr>
      <a:defRPr lang="de-DE"/>
    </a:defPPr>
    <a:lvl1pPr marL="0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6072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52144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8216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04288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80360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56432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32504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08576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erfolien" id="{C277A127-F01B-4E88-BBF5-C70BCAC81B2D}">
          <p14:sldIdLst>
            <p14:sldId id="277"/>
            <p14:sldId id="314"/>
            <p14:sldId id="315"/>
            <p14:sldId id="316"/>
            <p14:sldId id="317"/>
          </p14:sldIdLst>
        </p14:section>
        <p14:section name="Beispielfolien" id="{6BE3EED1-26F1-4D77-9276-05BF51ECB6F7}">
          <p14:sldIdLst/>
        </p14:section>
        <p14:section name="Bibliotheksfolien" id="{57B0AF13-3256-459A-9F9C-0DC83EFA24D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99FF"/>
    <a:srgbClr val="0099FF"/>
    <a:srgbClr val="3333FF"/>
    <a:srgbClr val="0000FF"/>
    <a:srgbClr val="0066FF"/>
    <a:srgbClr val="FFF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FD0F851-EC5A-4D38-B0AD-8093EC10F338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97" autoAdjust="0"/>
    <p:restoredTop sz="94605" autoAdjust="0"/>
  </p:normalViewPr>
  <p:slideViewPr>
    <p:cSldViewPr showGuides="1">
      <p:cViewPr>
        <p:scale>
          <a:sx n="130" d="100"/>
          <a:sy n="130" d="100"/>
        </p:scale>
        <p:origin x="-378" y="72"/>
      </p:cViewPr>
      <p:guideLst>
        <p:guide orient="horz" pos="3799"/>
        <p:guide orient="horz" pos="896"/>
        <p:guide orient="horz" pos="798"/>
        <p:guide orient="horz" pos="232"/>
        <p:guide pos="7009"/>
        <p:guide pos="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494"/>
    </p:cViewPr>
  </p:sorterViewPr>
  <p:notesViewPr>
    <p:cSldViewPr showGuides="1">
      <p:cViewPr>
        <p:scale>
          <a:sx n="100" d="100"/>
          <a:sy n="100" d="100"/>
        </p:scale>
        <p:origin x="-2508" y="318"/>
      </p:cViewPr>
      <p:guideLst>
        <p:guide orient="horz"/>
        <p:guide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598399" y="13887889"/>
            <a:ext cx="7020000" cy="451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/>
            </a:lvl1pPr>
          </a:lstStyle>
          <a:p>
            <a:r>
              <a:rPr lang="de-DE" sz="1300" dirty="0">
                <a:latin typeface="CorpoS" pitchFamily="2" charset="0"/>
              </a:rPr>
              <a:t>Titel der Präsentation in 9 pt CorpoS Regular | Abteilung | Datum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" y="13886700"/>
            <a:ext cx="548183" cy="451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/>
            </a:lvl1pPr>
          </a:lstStyle>
          <a:p>
            <a:pPr algn="ctr"/>
            <a:fld id="{640145A3-FC8C-4529-91D4-D07ED988A661}" type="slidenum">
              <a:rPr lang="de-DE" sz="1300"/>
              <a:pPr algn="ctr"/>
              <a:t>‹Nr.›</a:t>
            </a:fld>
            <a:endParaRPr lang="de-DE" sz="130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598402" y="13888349"/>
            <a:ext cx="873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948" y="14035738"/>
            <a:ext cx="1368053" cy="15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194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73038" y="1074738"/>
            <a:ext cx="9559925" cy="537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943" tIns="66470" rIns="132943" bIns="6647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20300" y="6943325"/>
            <a:ext cx="9657293" cy="6452235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598000" y="13886700"/>
            <a:ext cx="7020000" cy="451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300"/>
            </a:lvl1pPr>
          </a:lstStyle>
          <a:p>
            <a:r>
              <a:rPr lang="de-DE" dirty="0" smtClean="0"/>
              <a:t>Titel der Präsentation in 9 pt CorpoS Regular | Abteilung | </a:t>
            </a:r>
            <a:r>
              <a:rPr lang="de-DE" dirty="0" smtClean="0">
                <a:latin typeface="CorpoS" pitchFamily="2" charset="0"/>
              </a:rPr>
              <a:t>Datum</a:t>
            </a:r>
            <a:endParaRPr lang="de-DE" dirty="0">
              <a:latin typeface="CorpoS" pitchFamily="2" charset="0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" y="13886700"/>
            <a:ext cx="546000" cy="451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300">
                <a:latin typeface="+mn-lt"/>
              </a:defRPr>
            </a:lvl1pPr>
          </a:lstStyle>
          <a:p>
            <a:fld id="{98F1D224-6CCC-4B5A-B245-0941732BC83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598402" y="13888349"/>
            <a:ext cx="8735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948" y="14035738"/>
            <a:ext cx="1368053" cy="15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0885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76072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52144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28216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304288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80360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56432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32504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08576" algn="l" defTabSz="115214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73038" y="1074738"/>
            <a:ext cx="9559925" cy="53768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D224-6CCC-4B5A-B245-0941732BC833}" type="slidenum">
              <a:rPr lang="de-DE" smtClean="0"/>
              <a:t>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Titel der Präsentation in 9 pt CorpoS Regular | Abteilung | Datum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672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73" y="96"/>
            <a:ext cx="11519253" cy="647881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gray">
          <a:xfrm>
            <a:off x="468000" y="3448799"/>
            <a:ext cx="10584000" cy="1224000"/>
          </a:xfrm>
        </p:spPr>
        <p:txBody>
          <a:bodyPr/>
          <a:lstStyle>
            <a:lvl1pPr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Präsentationstitel 45 </a:t>
            </a:r>
            <a:r>
              <a:rPr lang="de-DE" dirty="0" err="1" smtClean="0"/>
              <a:t>pt</a:t>
            </a:r>
            <a:r>
              <a:rPr lang="de-DE" dirty="0" smtClean="0"/>
              <a:t> über zwei Zeilen.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468000" y="5038911"/>
            <a:ext cx="7412222" cy="96501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 smtClean="0"/>
              <a:t>Zusatztext zur Präsentation 15 pt</a:t>
            </a:r>
          </a:p>
          <a:p>
            <a:pPr lvl="0"/>
            <a:r>
              <a:rPr lang="de-DE" dirty="0" smtClean="0"/>
              <a:t>Referent, Abteilung, Ort, Datum</a:t>
            </a:r>
          </a:p>
        </p:txBody>
      </p:sp>
      <p:sp>
        <p:nvSpPr>
          <p:cNvPr id="10" name="Bildplatzhalter 9"/>
          <p:cNvSpPr>
            <a:spLocks noGrp="1" noChangeAspect="1"/>
          </p:cNvSpPr>
          <p:nvPr>
            <p:ph type="pic" sz="quarter" idx="13"/>
          </p:nvPr>
        </p:nvSpPr>
        <p:spPr bwMode="gray">
          <a:xfrm>
            <a:off x="0" y="0"/>
            <a:ext cx="11520000" cy="3231001"/>
          </a:xfrm>
        </p:spPr>
        <p:txBody>
          <a:bodyPr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2579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in CorpoA Regular 30 pt über zwei Zeilen für eine Inhaltsseite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288" y="1400174"/>
            <a:ext cx="10728000" cy="360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500" b="1"/>
            </a:lvl1pPr>
            <a:lvl2pPr marL="0" indent="0">
              <a:buNone/>
              <a:defRPr sz="1900"/>
            </a:lvl2pPr>
            <a:lvl3pPr marL="0" indent="0">
              <a:buNone/>
              <a:defRPr sz="1900"/>
            </a:lvl3pPr>
            <a:lvl4pPr marL="0" indent="0">
              <a:buNone/>
              <a:defRPr sz="1900"/>
            </a:lvl4pPr>
            <a:lvl5pPr marL="0" indent="0">
              <a:buNone/>
              <a:defRPr sz="1900"/>
            </a:lvl5pPr>
            <a:lvl6pPr marL="0" indent="0">
              <a:buNone/>
              <a:defRPr sz="1900"/>
            </a:lvl6pPr>
            <a:lvl7pPr marL="0" indent="0">
              <a:buNone/>
              <a:defRPr sz="1900"/>
            </a:lvl7pPr>
            <a:lvl8pPr marL="0" indent="0">
              <a:buNone/>
              <a:defRPr sz="1900"/>
            </a:lvl8pPr>
            <a:lvl9pPr marL="0" indent="0">
              <a:buNone/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2" name="Inhaltsplatzhalter 2"/>
          <p:cNvSpPr>
            <a:spLocks noGrp="1"/>
          </p:cNvSpPr>
          <p:nvPr>
            <p:ph idx="18"/>
          </p:nvPr>
        </p:nvSpPr>
        <p:spPr>
          <a:xfrm>
            <a:off x="395288" y="2124000"/>
            <a:ext cx="10728000" cy="3437013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500" b="1"/>
            </a:lvl1pPr>
            <a:lvl2pPr marL="0" indent="0">
              <a:buNone/>
              <a:defRPr sz="1900"/>
            </a:lvl2pPr>
            <a:lvl3pPr marL="0" indent="0">
              <a:buNone/>
              <a:defRPr sz="1900"/>
            </a:lvl3pPr>
            <a:lvl4pPr marL="0" indent="0">
              <a:buNone/>
              <a:defRPr sz="1900"/>
            </a:lvl4pPr>
            <a:lvl5pPr marL="0" indent="0">
              <a:buNone/>
              <a:defRPr sz="1900"/>
            </a:lvl5pPr>
            <a:lvl6pPr marL="0" indent="0">
              <a:buNone/>
              <a:defRPr sz="1900"/>
            </a:lvl6pPr>
            <a:lvl7pPr marL="0" indent="0">
              <a:buNone/>
              <a:defRPr sz="1900"/>
            </a:lvl7pPr>
            <a:lvl8pPr marL="0" indent="0">
              <a:buNone/>
              <a:defRPr sz="1900"/>
            </a:lvl8pPr>
            <a:lvl9pPr marL="0" indent="0">
              <a:buNone/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23" hasCustomPrompt="1"/>
          </p:nvPr>
        </p:nvSpPr>
        <p:spPr>
          <a:xfrm>
            <a:off x="395288" y="5716800"/>
            <a:ext cx="10728000" cy="288000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900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4pPr>
            <a:lvl5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5pPr>
            <a:lvl6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6pPr>
            <a:lvl7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7pPr>
            <a:lvl8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8pPr>
            <a:lvl9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9pPr>
          </a:lstStyle>
          <a:p>
            <a:pPr lvl="0"/>
            <a:r>
              <a:rPr lang="de-DE" dirty="0" smtClean="0"/>
              <a:t>Tabellenunterschriften werden in </a:t>
            </a:r>
            <a:r>
              <a:rPr lang="de-DE" dirty="0" err="1" smtClean="0"/>
              <a:t>CorpoS</a:t>
            </a:r>
            <a:r>
              <a:rPr lang="de-DE" dirty="0" smtClean="0"/>
              <a:t> 9 </a:t>
            </a:r>
            <a:r>
              <a:rPr lang="de-DE" dirty="0" err="1" smtClean="0"/>
              <a:t>pt</a:t>
            </a:r>
            <a:r>
              <a:rPr lang="de-DE" dirty="0" smtClean="0"/>
              <a:t> gesetzt. Tabellenunterschriften werden unterhalb der Tabelle mit einem Abstand von 0,4 cm platziert.</a:t>
            </a:r>
          </a:p>
        </p:txBody>
      </p:sp>
      <p:sp>
        <p:nvSpPr>
          <p:cNvPr id="16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93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17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page headline on two lines als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Headline for content page in CorpoA Regular 30 pt on two lines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Text slides are in CorpoS Regular, 20 pt.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90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en-US" noProof="0" dirty="0" smtClean="0"/>
              <a:t>Optional chapter heading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9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2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79983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00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mit zwei Zeilen Headline au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in CorpoA Regular 30 pt über zwei Zeilen für eine Inhaltsseite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Textfolien werden in CorpoS Regular, 20 pt gesetzt.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4069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nseite mit Titel &amp; Bild im Inhalts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in CorpoA Regular 30 pt über zwei Zeilen für eine Inhaltsseite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2" name="Bildplatzhalter 8"/>
          <p:cNvSpPr>
            <a:spLocks noGrp="1"/>
          </p:cNvSpPr>
          <p:nvPr>
            <p:ph type="pic" sz="quarter" idx="19"/>
          </p:nvPr>
        </p:nvSpPr>
        <p:spPr>
          <a:xfrm>
            <a:off x="395288" y="1458841"/>
            <a:ext cx="10728000" cy="4546800"/>
          </a:xfrm>
        </p:spPr>
        <p:txBody>
          <a:bodyPr/>
          <a:lstStyle>
            <a:lvl1pPr>
              <a:defRPr sz="20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Textplatzhalter 4"/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0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53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in CorpoA Regular 30 </a:t>
            </a:r>
            <a:r>
              <a:rPr lang="de-DE" dirty="0" err="1" smtClean="0"/>
              <a:t>pt</a:t>
            </a:r>
            <a:r>
              <a:rPr lang="de-DE" dirty="0" smtClean="0"/>
              <a:t> über zwei Zeilen für eine Inhaltsseite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96000" y="5715925"/>
            <a:ext cx="10728000" cy="288000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900"/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4pPr>
            <a:lvl5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5pPr>
            <a:lvl6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6pPr>
            <a:lvl7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7pPr>
            <a:lvl8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8pPr>
            <a:lvl9pPr marL="0" indent="0">
              <a:lnSpc>
                <a:spcPct val="100000"/>
              </a:lnSpc>
              <a:spcAft>
                <a:spcPts val="0"/>
              </a:spcAft>
              <a:buNone/>
              <a:defRPr sz="1100"/>
            </a:lvl9pPr>
          </a:lstStyle>
          <a:p>
            <a:pPr lvl="0"/>
            <a:r>
              <a:rPr lang="de-DE" dirty="0" smtClean="0"/>
              <a:t>Bildunterschriften werden in CorpoS 9 pt gesetzt. Bildunterschriften werden unterhalb des Bildes mit einem Abstand von 0,4 cm platziert.</a:t>
            </a:r>
          </a:p>
        </p:txBody>
      </p:sp>
      <p:sp>
        <p:nvSpPr>
          <p:cNvPr id="13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7" name="Bildplatzhalter 8"/>
          <p:cNvSpPr>
            <a:spLocks noGrp="1"/>
          </p:cNvSpPr>
          <p:nvPr>
            <p:ph type="pic" sz="quarter" idx="24"/>
          </p:nvPr>
        </p:nvSpPr>
        <p:spPr>
          <a:xfrm>
            <a:off x="395288" y="1458839"/>
            <a:ext cx="10728000" cy="4102173"/>
          </a:xfrm>
        </p:spPr>
        <p:txBody>
          <a:bodyPr/>
          <a:lstStyle>
            <a:lvl1pPr>
              <a:defRPr sz="20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Fußzeilenplatzhalter 8"/>
          <p:cNvSpPr>
            <a:spLocks noGrp="1"/>
          </p:cNvSpPr>
          <p:nvPr>
            <p:ph type="ftr" sz="quarter" idx="25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7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mit Titel &amp; zwei Bildern im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in CorpoA Regular 30 </a:t>
            </a:r>
            <a:r>
              <a:rPr lang="de-DE" dirty="0" err="1" smtClean="0"/>
              <a:t>pt</a:t>
            </a:r>
            <a:r>
              <a:rPr lang="de-DE" dirty="0" smtClean="0"/>
              <a:t> über zwei Zeilen für eine Inhaltsseite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95288" y="3672000"/>
            <a:ext cx="10728000" cy="23319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Textfolien werden in CorpoS Regular, 20 </a:t>
            </a:r>
            <a:r>
              <a:rPr lang="de-DE" dirty="0" err="1" smtClean="0"/>
              <a:t>pt</a:t>
            </a:r>
            <a:r>
              <a:rPr lang="de-DE" dirty="0" smtClean="0"/>
              <a:t> gesetzt.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5"/>
          </p:nvPr>
        </p:nvSpPr>
        <p:spPr>
          <a:xfrm>
            <a:off x="396000" y="1458000"/>
            <a:ext cx="5328000" cy="2052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Bildplatzhalter 8"/>
          <p:cNvSpPr>
            <a:spLocks noGrp="1"/>
          </p:cNvSpPr>
          <p:nvPr>
            <p:ph type="pic" sz="quarter" idx="16"/>
          </p:nvPr>
        </p:nvSpPr>
        <p:spPr>
          <a:xfrm>
            <a:off x="5796000" y="1458000"/>
            <a:ext cx="5328000" cy="2052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5" name="Textplatzhalter 4"/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Fußzeilenplatzhalter 8"/>
          <p:cNvSpPr>
            <a:spLocks noGrp="1"/>
          </p:cNvSpPr>
          <p:nvPr>
            <p:ph type="ftr" sz="quarter" idx="24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92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mit Titel &amp; linksbündiges Bild im 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in CorpoA Regular 30 pt über zwei Zeilen für eine Inhaltsseite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832000" y="1450800"/>
            <a:ext cx="5292000" cy="455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Textfolien werden in CorpoS Regular, 20 </a:t>
            </a:r>
            <a:r>
              <a:rPr lang="de-DE" dirty="0" err="1" smtClean="0"/>
              <a:t>pt</a:t>
            </a:r>
            <a:r>
              <a:rPr lang="de-DE" dirty="0" smtClean="0"/>
              <a:t> gesetzt.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5"/>
          </p:nvPr>
        </p:nvSpPr>
        <p:spPr>
          <a:xfrm>
            <a:off x="395999" y="1458000"/>
            <a:ext cx="5292000" cy="4545925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4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1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9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 mit Bild im Satzspie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395288" y="368300"/>
            <a:ext cx="10728000" cy="563562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0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95288" y="152300"/>
            <a:ext cx="7009073" cy="216000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00"/>
            </a:lvl1pPr>
            <a:lvl2pPr marL="0" indent="0">
              <a:buNone/>
              <a:defRPr sz="1500"/>
            </a:lvl2pPr>
            <a:lvl3pPr marL="0" indent="0">
              <a:buNone/>
              <a:defRPr sz="1500"/>
            </a:lvl3pPr>
            <a:lvl4pPr marL="0" indent="0">
              <a:buNone/>
              <a:defRPr sz="1500"/>
            </a:lvl4pPr>
            <a:lvl5pPr marL="0" indent="0">
              <a:buNone/>
              <a:defRPr sz="1500"/>
            </a:lvl5pPr>
            <a:lvl6pPr marL="0" indent="0">
              <a:buNone/>
              <a:defRPr sz="1500"/>
            </a:lvl6pPr>
            <a:lvl7pPr marL="0" indent="0">
              <a:buNone/>
              <a:defRPr sz="1500"/>
            </a:lvl7pPr>
            <a:lvl8pPr marL="0" indent="0">
              <a:buNone/>
              <a:defRPr sz="1500"/>
            </a:lvl8pPr>
            <a:lvl9pPr marL="0" indent="0">
              <a:buNone/>
              <a:defRPr sz="1500"/>
            </a:lvl9pPr>
          </a:lstStyle>
          <a:p>
            <a:pPr lvl="0"/>
            <a:r>
              <a:rPr lang="de-DE" dirty="0" smtClean="0"/>
              <a:t>Optionale Kapitelüberschrift</a:t>
            </a:r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48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5" name="Titel 1"/>
          <p:cNvSpPr>
            <a:spLocks noGrp="1"/>
          </p:cNvSpPr>
          <p:nvPr>
            <p:ph type="ctrTitle" hasCustomPrompt="1"/>
          </p:nvPr>
        </p:nvSpPr>
        <p:spPr>
          <a:xfrm>
            <a:off x="396000" y="370800"/>
            <a:ext cx="10728000" cy="1224000"/>
          </a:xfrm>
        </p:spPr>
        <p:txBody>
          <a:bodyPr/>
          <a:lstStyle>
            <a:lvl1pPr>
              <a:lnSpc>
                <a:spcPts val="5000"/>
              </a:lnSpc>
              <a:defRPr sz="4500"/>
            </a:lvl1pPr>
          </a:lstStyle>
          <a:p>
            <a:r>
              <a:rPr lang="de-DE" smtClean="0"/>
              <a:t>Kapitelüberschrift 45 pt über zwei Zeilen.</a:t>
            </a:r>
            <a:endParaRPr lang="de-DE" dirty="0"/>
          </a:p>
        </p:txBody>
      </p:sp>
      <p:sp>
        <p:nvSpPr>
          <p:cNvPr id="1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96000" y="1962991"/>
            <a:ext cx="10728000" cy="297334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9pPr>
          </a:lstStyle>
          <a:p>
            <a:pPr lvl="0"/>
            <a:r>
              <a:rPr lang="de-DE" smtClean="0"/>
              <a:t>Zusatztext zur Kapitelüberschrift 15pt</a:t>
            </a:r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02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6" name="Titel 1"/>
          <p:cNvSpPr>
            <a:spLocks noGrp="1"/>
          </p:cNvSpPr>
          <p:nvPr>
            <p:ph type="ctrTitle" hasCustomPrompt="1"/>
          </p:nvPr>
        </p:nvSpPr>
        <p:spPr>
          <a:xfrm>
            <a:off x="396000" y="3448799"/>
            <a:ext cx="10728000" cy="1224000"/>
          </a:xfrm>
        </p:spPr>
        <p:txBody>
          <a:bodyPr/>
          <a:lstStyle>
            <a:lvl1pPr>
              <a:lnSpc>
                <a:spcPts val="5000"/>
              </a:lnSpc>
              <a:defRPr sz="4500"/>
            </a:lvl1pPr>
          </a:lstStyle>
          <a:p>
            <a:r>
              <a:rPr lang="de-DE" smtClean="0"/>
              <a:t>Kapitelüberschrift 45 pt über zwei Zeilen.</a:t>
            </a:r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96000" y="5038911"/>
            <a:ext cx="10728000" cy="96501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Aft>
                <a:spcPts val="0"/>
              </a:spcAft>
              <a:buNone/>
              <a:defRPr sz="1900">
                <a:solidFill>
                  <a:schemeClr val="tx1"/>
                </a:solidFill>
              </a:defRPr>
            </a:lvl9pPr>
          </a:lstStyle>
          <a:p>
            <a:pPr lvl="0"/>
            <a:r>
              <a:rPr lang="de-DE" smtClean="0"/>
              <a:t>Zusatztext zur Kapitelüberschrift 15pt</a:t>
            </a:r>
          </a:p>
        </p:txBody>
      </p:sp>
      <p:sp>
        <p:nvSpPr>
          <p:cNvPr id="18" name="Bildplatzhalter 9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1520000" cy="3231001"/>
          </a:xfrm>
        </p:spPr>
        <p:txBody>
          <a:bodyPr anchor="ctr"/>
          <a:lstStyle>
            <a:lvl1pPr algn="ctr">
              <a:defRPr sz="2000"/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247588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0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7290000" y="72000"/>
            <a:ext cx="1879200" cy="306000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2pPr>
            <a:lvl3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3pPr>
            <a:lvl4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4pPr>
            <a:lvl5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5pPr>
            <a:lvl6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6pPr>
            <a:lvl7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7pPr>
            <a:lvl8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8pPr>
            <a:lvl9pPr marL="180000" indent="0">
              <a:lnSpc>
                <a:spcPct val="100000"/>
              </a:lnSpc>
              <a:spcAft>
                <a:spcPts val="0"/>
              </a:spcAft>
              <a:buNone/>
              <a:defRPr sz="6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0" name="Fußzeilenplatzhalter 8"/>
          <p:cNvSpPr>
            <a:spLocks noGrp="1"/>
          </p:cNvSpPr>
          <p:nvPr>
            <p:ph type="ftr" sz="quarter" idx="16"/>
          </p:nvPr>
        </p:nvSpPr>
        <p:spPr>
          <a:xfrm>
            <a:off x="396000" y="6174000"/>
            <a:ext cx="5616000" cy="306000"/>
          </a:xfrm>
        </p:spPr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61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6268277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7" name="think-cell Folie" r:id="rId16" imgW="270" imgH="270" progId="TCLayout.ActiveDocument.1">
                  <p:embed/>
                </p:oleObj>
              </mc:Choice>
              <mc:Fallback>
                <p:oleObj name="think-cell Foli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5288" y="368300"/>
            <a:ext cx="10728712" cy="8985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 smtClean="0"/>
              <a:t>Headline in CorpoA Regular 30 pt über zwei Zeilen für eine Inhaltsseite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8076" y="1422772"/>
            <a:ext cx="10728712" cy="46081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Textfolien werden in CorpoS Regular, 20 pt gesetzt.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192000" y="6174000"/>
            <a:ext cx="756000" cy="306000"/>
          </a:xfrm>
          <a:prstGeom prst="rect">
            <a:avLst/>
          </a:prstGeom>
        </p:spPr>
        <p:txBody>
          <a:bodyPr vert="horz" lIns="0" tIns="9072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6000" y="6174000"/>
            <a:ext cx="5616000" cy="306000"/>
          </a:xfrm>
          <a:prstGeom prst="rect">
            <a:avLst/>
          </a:prstGeom>
        </p:spPr>
        <p:txBody>
          <a:bodyPr vert="horz" lIns="0" tIns="9072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5 GHz Band – Vehicle </a:t>
            </a:r>
            <a:r>
              <a:rPr lang="en-US" dirty="0" err="1" smtClean="0">
                <a:solidFill>
                  <a:prstClr val="black"/>
                </a:solidFill>
              </a:rPr>
              <a:t>WiFi</a:t>
            </a:r>
            <a:r>
              <a:rPr lang="en-US" dirty="0" smtClean="0">
                <a:solidFill>
                  <a:prstClr val="black"/>
                </a:solidFill>
              </a:rPr>
              <a:t> Usage - Regulation Status | Bernd </a:t>
            </a:r>
            <a:r>
              <a:rPr lang="en-US" dirty="0" err="1" smtClean="0">
                <a:solidFill>
                  <a:prstClr val="black"/>
                </a:solidFill>
              </a:rPr>
              <a:t>Napholz</a:t>
            </a:r>
            <a:r>
              <a:rPr lang="en-US" dirty="0" smtClean="0">
                <a:solidFill>
                  <a:prstClr val="black"/>
                </a:solidFill>
              </a:rPr>
              <a:t> | 22.04.2016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654" y="6174000"/>
            <a:ext cx="252000" cy="306000"/>
          </a:xfrm>
          <a:prstGeom prst="rect">
            <a:avLst/>
          </a:prstGeom>
        </p:spPr>
        <p:txBody>
          <a:bodyPr vert="horz" lIns="0" tIns="9072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396000" y="6174000"/>
            <a:ext cx="10728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021" y="6270773"/>
            <a:ext cx="938784" cy="108204"/>
          </a:xfrm>
          <a:prstGeom prst="rect">
            <a:avLst/>
          </a:prstGeom>
        </p:spPr>
      </p:pic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396000" y="593725"/>
            <a:ext cx="10728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12" name="Picture 11" descr="Daimler_Logotype_042_CO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76213"/>
            <a:ext cx="169068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95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81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15214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" indent="-180000" algn="l" defTabSz="1152144" rtl="0" eaLnBrk="1" latinLnBrk="0" hangingPunct="1">
        <a:lnSpc>
          <a:spcPct val="108000"/>
        </a:lnSpc>
        <a:spcBef>
          <a:spcPts val="0"/>
        </a:spcBef>
        <a:spcAft>
          <a:spcPts val="1008"/>
        </a:spcAft>
        <a:buFont typeface="Symbol" pitchFamily="18" charset="2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2144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216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4288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0360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56432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32504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08576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8.tm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1.docx"/><Relationship Id="rId3" Type="http://schemas.openxmlformats.org/officeDocument/2006/relationships/tags" Target="../tags/tag6.xml"/><Relationship Id="rId7" Type="http://schemas.openxmlformats.org/officeDocument/2006/relationships/image" Target="../media/image10.tmp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360437" y="3960167"/>
            <a:ext cx="10873208" cy="1224000"/>
          </a:xfrm>
        </p:spPr>
        <p:txBody>
          <a:bodyPr/>
          <a:lstStyle/>
          <a:p>
            <a:r>
              <a:rPr lang="de-DE" dirty="0" smtClean="0"/>
              <a:t>5 GHz Band – </a:t>
            </a:r>
            <a:r>
              <a:rPr lang="de-DE" dirty="0" err="1" smtClean="0"/>
              <a:t>Vehicle</a:t>
            </a:r>
            <a:r>
              <a:rPr lang="de-DE" dirty="0" smtClean="0"/>
              <a:t> Wi-Fi </a:t>
            </a:r>
            <a:r>
              <a:rPr lang="de-DE" dirty="0" err="1" smtClean="0"/>
              <a:t>Usage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Regulation Status </a:t>
            </a:r>
            <a:endParaRPr lang="de-DE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360437" y="5328319"/>
            <a:ext cx="7412222" cy="96501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Bernd </a:t>
            </a:r>
            <a:r>
              <a:rPr lang="de-DE" dirty="0" err="1" smtClean="0"/>
              <a:t>Napholz</a:t>
            </a:r>
            <a:r>
              <a:rPr lang="de-DE" dirty="0" smtClean="0"/>
              <a:t> </a:t>
            </a:r>
            <a:r>
              <a:rPr lang="de-DE" dirty="0" smtClean="0"/>
              <a:t>RD/UKA  </a:t>
            </a:r>
            <a:r>
              <a:rPr lang="de-DE" dirty="0"/>
              <a:t>Infotainment Netzwerke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22.04.2016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8" y="-273"/>
            <a:ext cx="11499947" cy="3856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5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Objekt 12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739334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Rechteck 127" hidden="1"/>
          <p:cNvSpPr/>
          <p:nvPr>
            <p:custDataLst>
              <p:tags r:id="rId3"/>
            </p:custDataLst>
          </p:nvPr>
        </p:nvSpPr>
        <p:spPr bwMode="auto">
          <a:xfrm>
            <a:off x="-165244" y="0"/>
            <a:ext cx="489238" cy="424732"/>
          </a:xfrm>
          <a:prstGeom prst="rect">
            <a:avLst/>
          </a:prstGeom>
          <a:solidFill>
            <a:schemeClr val="bg2"/>
          </a:solidFill>
          <a:ln w="9525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dirty="0" err="1" smtClean="0">
              <a:solidFill>
                <a:schemeClr val="tx1"/>
              </a:solidFill>
              <a:latin typeface="CorpoS"/>
              <a:sym typeface="Corpo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685378"/>
            <a:ext cx="10728712" cy="898525"/>
          </a:xfrm>
        </p:spPr>
        <p:txBody>
          <a:bodyPr/>
          <a:lstStyle/>
          <a:p>
            <a:r>
              <a:rPr lang="en-US" dirty="0" smtClean="0"/>
              <a:t>5 GHz Band for Wi-Fi</a:t>
            </a:r>
            <a:endParaRPr lang="en-US" dirty="0"/>
          </a:p>
        </p:txBody>
      </p:sp>
      <p:sp>
        <p:nvSpPr>
          <p:cNvPr id="16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The </a:t>
            </a:r>
            <a:r>
              <a:rPr lang="de-DE" dirty="0"/>
              <a:t>band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broadly</a:t>
            </a:r>
            <a:r>
              <a:rPr lang="de-DE" dirty="0"/>
              <a:t> </a:t>
            </a:r>
            <a:r>
              <a:rPr lang="de-DE" dirty="0" err="1"/>
              <a:t>divided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 smtClean="0"/>
              <a:t>zones</a:t>
            </a:r>
            <a:endParaRPr lang="de-DE" dirty="0" smtClean="0"/>
          </a:p>
          <a:p>
            <a:pPr marL="180000" lvl="2" indent="0">
              <a:buNone/>
            </a:pPr>
            <a:r>
              <a:rPr lang="de-DE" sz="1100" dirty="0" smtClean="0"/>
              <a:t>     - UNII-1</a:t>
            </a:r>
            <a:r>
              <a:rPr lang="de-DE" sz="1100" dirty="0"/>
              <a:t>:	5.15 – 5.25 </a:t>
            </a:r>
            <a:r>
              <a:rPr lang="de-DE" sz="1100" dirty="0" smtClean="0"/>
              <a:t>GHz</a:t>
            </a:r>
            <a:br>
              <a:rPr lang="de-DE" sz="1100" dirty="0" smtClean="0"/>
            </a:br>
            <a:r>
              <a:rPr lang="de-DE" sz="1100" dirty="0" smtClean="0"/>
              <a:t>     - UNII-2</a:t>
            </a:r>
            <a:r>
              <a:rPr lang="de-DE" sz="1100" dirty="0"/>
              <a:t>:	5.25 – 5.35 </a:t>
            </a:r>
            <a:r>
              <a:rPr lang="de-DE" sz="1100" dirty="0" smtClean="0"/>
              <a:t>GHz</a:t>
            </a:r>
            <a:br>
              <a:rPr lang="de-DE" sz="1100" dirty="0" smtClean="0"/>
            </a:br>
            <a:r>
              <a:rPr lang="de-DE" sz="1100" dirty="0" smtClean="0"/>
              <a:t>     - UNII-2e</a:t>
            </a:r>
            <a:r>
              <a:rPr lang="de-DE" sz="1100" dirty="0"/>
              <a:t>:	5.47 – 5.725 </a:t>
            </a:r>
            <a:r>
              <a:rPr lang="de-DE" sz="1100" dirty="0" smtClean="0"/>
              <a:t>GHz</a:t>
            </a:r>
            <a:br>
              <a:rPr lang="de-DE" sz="1100" dirty="0" smtClean="0"/>
            </a:br>
            <a:r>
              <a:rPr lang="de-DE" sz="1100" dirty="0" smtClean="0"/>
              <a:t>     - UNII-3</a:t>
            </a:r>
            <a:r>
              <a:rPr lang="de-DE" sz="1100" dirty="0"/>
              <a:t>:	5.725 – 5.825 </a:t>
            </a:r>
            <a:r>
              <a:rPr lang="de-DE" sz="1100" dirty="0" smtClean="0"/>
              <a:t>GHz  = SRD </a:t>
            </a:r>
            <a:r>
              <a:rPr lang="de-DE" sz="1100" dirty="0"/>
              <a:t>(ETSI EN300 440‐1)</a:t>
            </a:r>
            <a:r>
              <a:rPr lang="de-DE" sz="1100" dirty="0" smtClean="0"/>
              <a:t/>
            </a:r>
            <a:br>
              <a:rPr lang="de-DE" sz="1100" dirty="0" smtClean="0"/>
            </a:br>
            <a:r>
              <a:rPr lang="de-DE" sz="1100" dirty="0" smtClean="0"/>
              <a:t>       (</a:t>
            </a:r>
            <a:r>
              <a:rPr lang="de-DE" sz="1000" dirty="0" smtClean="0"/>
              <a:t>UNII </a:t>
            </a:r>
            <a:r>
              <a:rPr lang="de-DE" sz="1000" dirty="0"/>
              <a:t>= </a:t>
            </a:r>
            <a:r>
              <a:rPr lang="de-DE" sz="1000" dirty="0" err="1"/>
              <a:t>Unlicensed</a:t>
            </a:r>
            <a:r>
              <a:rPr lang="de-DE" sz="1000" dirty="0"/>
              <a:t> National Information </a:t>
            </a:r>
            <a:r>
              <a:rPr lang="de-DE" sz="1000" dirty="0" smtClean="0"/>
              <a:t>Infrastructure)</a:t>
            </a:r>
            <a:endParaRPr lang="de-DE" sz="1000" dirty="0"/>
          </a:p>
          <a:p>
            <a:pPr lvl="1" indent="0">
              <a:buNone/>
            </a:pP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  </a:t>
            </a:r>
            <a:r>
              <a:rPr lang="de-DE" dirty="0" err="1" smtClean="0"/>
              <a:t>Legislation</a:t>
            </a:r>
            <a:r>
              <a:rPr lang="de-DE" dirty="0" smtClean="0"/>
              <a:t> </a:t>
            </a:r>
            <a:r>
              <a:rPr lang="de-DE" dirty="0" err="1" smtClean="0"/>
              <a:t>varies</a:t>
            </a:r>
            <a:r>
              <a:rPr lang="de-DE" dirty="0" smtClean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countries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channels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</a:t>
            </a:r>
          </a:p>
          <a:p>
            <a:pPr lvl="1"/>
            <a:r>
              <a:rPr lang="de-DE" dirty="0" smtClean="0"/>
              <a:t>  Automotive </a:t>
            </a:r>
            <a:r>
              <a:rPr lang="de-DE" dirty="0"/>
              <a:t>Wi-Fi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generally</a:t>
            </a:r>
            <a:r>
              <a:rPr lang="de-DE" dirty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</a:t>
            </a:r>
            <a:r>
              <a:rPr lang="de-DE" dirty="0" err="1" smtClean="0"/>
              <a:t>restricted</a:t>
            </a:r>
            <a:r>
              <a:rPr lang="de-DE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2</a:t>
            </a:fld>
            <a:endParaRPr lang="de-DE" dirty="0">
              <a:solidFill>
                <a:prstClr val="black"/>
              </a:solidFill>
            </a:endParaRPr>
          </a:p>
        </p:txBody>
      </p:sp>
      <p:pic>
        <p:nvPicPr>
          <p:cNvPr id="12" name="Grafik 11" descr="Bildschirmausschnitt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829" y="3003078"/>
            <a:ext cx="7776864" cy="3152666"/>
          </a:xfrm>
          <a:prstGeom prst="rect">
            <a:avLst/>
          </a:prstGeom>
        </p:spPr>
      </p:pic>
      <p:grpSp>
        <p:nvGrpSpPr>
          <p:cNvPr id="16" name="Gruppieren 15"/>
          <p:cNvGrpSpPr/>
          <p:nvPr/>
        </p:nvGrpSpPr>
        <p:grpSpPr>
          <a:xfrm>
            <a:off x="5591584" y="1671806"/>
            <a:ext cx="5930093" cy="1064225"/>
            <a:chOff x="5591584" y="2031846"/>
            <a:chExt cx="5930093" cy="1064225"/>
          </a:xfrm>
        </p:grpSpPr>
        <p:sp>
          <p:nvSpPr>
            <p:cNvPr id="217" name="Rechteck 216"/>
            <p:cNvSpPr/>
            <p:nvPr/>
          </p:nvSpPr>
          <p:spPr>
            <a:xfrm>
              <a:off x="5761038" y="2031846"/>
              <a:ext cx="504056" cy="569126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8" name="Rechteck 217"/>
            <p:cNvSpPr/>
            <p:nvPr/>
          </p:nvSpPr>
          <p:spPr>
            <a:xfrm>
              <a:off x="6265094" y="2031846"/>
              <a:ext cx="576063" cy="569126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0" name="Rechteck 219"/>
            <p:cNvSpPr/>
            <p:nvPr/>
          </p:nvSpPr>
          <p:spPr>
            <a:xfrm>
              <a:off x="7921277" y="2031846"/>
              <a:ext cx="1620137" cy="56912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1" name="Rechteck 220"/>
            <p:cNvSpPr/>
            <p:nvPr/>
          </p:nvSpPr>
          <p:spPr>
            <a:xfrm>
              <a:off x="9541414" y="2031846"/>
              <a:ext cx="671491" cy="569126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3" name="Rechteck 222"/>
            <p:cNvSpPr/>
            <p:nvPr/>
          </p:nvSpPr>
          <p:spPr>
            <a:xfrm>
              <a:off x="10365306" y="2031846"/>
              <a:ext cx="916786" cy="5691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24" name="Textfeld 223"/>
            <p:cNvSpPr txBox="1"/>
            <p:nvPr/>
          </p:nvSpPr>
          <p:spPr>
            <a:xfrm>
              <a:off x="5591584" y="2561825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5.15</a:t>
              </a:r>
              <a:endParaRPr lang="de-DE" sz="1000" b="1" dirty="0"/>
            </a:p>
          </p:txBody>
        </p:sp>
        <p:sp>
          <p:nvSpPr>
            <p:cNvPr id="246" name="Textfeld 245"/>
            <p:cNvSpPr txBox="1"/>
            <p:nvPr/>
          </p:nvSpPr>
          <p:spPr>
            <a:xfrm>
              <a:off x="10344353" y="2849850"/>
              <a:ext cx="11616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err="1" smtClean="0"/>
                <a:t>Frequency</a:t>
              </a:r>
              <a:r>
                <a:rPr lang="de-DE" sz="1000" b="1" dirty="0" smtClean="0"/>
                <a:t> in GHz</a:t>
              </a:r>
              <a:endParaRPr lang="de-DE" sz="1000" b="1" dirty="0"/>
            </a:p>
          </p:txBody>
        </p:sp>
        <p:cxnSp>
          <p:nvCxnSpPr>
            <p:cNvPr id="247" name="Gerade Verbindung mit Pfeil 246"/>
            <p:cNvCxnSpPr/>
            <p:nvPr/>
          </p:nvCxnSpPr>
          <p:spPr>
            <a:xfrm>
              <a:off x="10609134" y="2849850"/>
              <a:ext cx="67295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Textfeld 247"/>
            <p:cNvSpPr txBox="1"/>
            <p:nvPr/>
          </p:nvSpPr>
          <p:spPr>
            <a:xfrm>
              <a:off x="5689029" y="2138121"/>
              <a:ext cx="63446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b="1" dirty="0" smtClean="0">
                  <a:solidFill>
                    <a:schemeClr val="bg1"/>
                  </a:solidFill>
                </a:rPr>
                <a:t>UNII-1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249" name="Textfeld 248"/>
            <p:cNvSpPr txBox="1"/>
            <p:nvPr/>
          </p:nvSpPr>
          <p:spPr>
            <a:xfrm>
              <a:off x="6265093" y="2132515"/>
              <a:ext cx="63446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b="1" dirty="0" smtClean="0">
                  <a:solidFill>
                    <a:schemeClr val="bg1"/>
                  </a:solidFill>
                </a:rPr>
                <a:t>UNII-2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250" name="Textfeld 249"/>
            <p:cNvSpPr txBox="1"/>
            <p:nvPr/>
          </p:nvSpPr>
          <p:spPr>
            <a:xfrm>
              <a:off x="8351588" y="2138714"/>
              <a:ext cx="72266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b="1" dirty="0" smtClean="0">
                  <a:solidFill>
                    <a:schemeClr val="bg1"/>
                  </a:solidFill>
                </a:rPr>
                <a:t>UNII-2e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251" name="Textfeld 250"/>
            <p:cNvSpPr txBox="1"/>
            <p:nvPr/>
          </p:nvSpPr>
          <p:spPr>
            <a:xfrm>
              <a:off x="9519064" y="2122832"/>
              <a:ext cx="63446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b="1" dirty="0" smtClean="0">
                  <a:solidFill>
                    <a:schemeClr val="bg1"/>
                  </a:solidFill>
                </a:rPr>
                <a:t>UNII-3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252" name="Textfeld 251"/>
            <p:cNvSpPr txBox="1"/>
            <p:nvPr/>
          </p:nvSpPr>
          <p:spPr>
            <a:xfrm>
              <a:off x="10442400" y="2139307"/>
              <a:ext cx="71923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b="1" dirty="0" smtClean="0">
                  <a:solidFill>
                    <a:schemeClr val="bg1"/>
                  </a:solidFill>
                </a:rPr>
                <a:t>802.11p</a:t>
              </a:r>
            </a:p>
            <a:p>
              <a:pPr algn="ctr"/>
              <a:r>
                <a:rPr lang="de-DE" sz="1050" b="1" dirty="0" smtClean="0">
                  <a:solidFill>
                    <a:schemeClr val="bg1"/>
                  </a:solidFill>
                </a:rPr>
                <a:t>(car2x)</a:t>
              </a:r>
              <a:endParaRPr lang="de-DE" sz="1050" b="1" dirty="0">
                <a:solidFill>
                  <a:schemeClr val="bg1"/>
                </a:solidFill>
              </a:endParaRPr>
            </a:p>
          </p:txBody>
        </p:sp>
        <p:sp>
          <p:nvSpPr>
            <p:cNvPr id="253" name="Textfeld 252"/>
            <p:cNvSpPr txBox="1"/>
            <p:nvPr/>
          </p:nvSpPr>
          <p:spPr>
            <a:xfrm>
              <a:off x="6023632" y="2561824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5.25</a:t>
              </a:r>
              <a:endParaRPr lang="de-DE" sz="1000" b="1" dirty="0"/>
            </a:p>
          </p:txBody>
        </p:sp>
        <p:sp>
          <p:nvSpPr>
            <p:cNvPr id="254" name="Textfeld 253"/>
            <p:cNvSpPr txBox="1"/>
            <p:nvPr/>
          </p:nvSpPr>
          <p:spPr>
            <a:xfrm>
              <a:off x="6599696" y="2561823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5.35</a:t>
              </a:r>
              <a:endParaRPr lang="de-DE" sz="1000" b="1" dirty="0"/>
            </a:p>
          </p:txBody>
        </p:sp>
        <p:sp>
          <p:nvSpPr>
            <p:cNvPr id="255" name="Textfeld 254"/>
            <p:cNvSpPr txBox="1"/>
            <p:nvPr/>
          </p:nvSpPr>
          <p:spPr>
            <a:xfrm>
              <a:off x="7751824" y="2561822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5.47</a:t>
              </a:r>
              <a:endParaRPr lang="de-DE" sz="1000" b="1" dirty="0"/>
            </a:p>
          </p:txBody>
        </p:sp>
        <p:sp>
          <p:nvSpPr>
            <p:cNvPr id="256" name="Textfeld 255"/>
            <p:cNvSpPr txBox="1"/>
            <p:nvPr/>
          </p:nvSpPr>
          <p:spPr>
            <a:xfrm>
              <a:off x="9263992" y="2561821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5.725</a:t>
              </a:r>
              <a:endParaRPr lang="de-DE" sz="1000" b="1" dirty="0"/>
            </a:p>
          </p:txBody>
        </p:sp>
        <p:sp>
          <p:nvSpPr>
            <p:cNvPr id="257" name="Textfeld 256"/>
            <p:cNvSpPr txBox="1"/>
            <p:nvPr/>
          </p:nvSpPr>
          <p:spPr>
            <a:xfrm>
              <a:off x="9865493" y="2561820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5.825</a:t>
              </a:r>
              <a:endParaRPr lang="de-DE" sz="1000" b="1" dirty="0"/>
            </a:p>
          </p:txBody>
        </p:sp>
        <p:sp>
          <p:nvSpPr>
            <p:cNvPr id="258" name="Textfeld 257"/>
            <p:cNvSpPr txBox="1"/>
            <p:nvPr/>
          </p:nvSpPr>
          <p:spPr>
            <a:xfrm>
              <a:off x="10272104" y="2561819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5.85</a:t>
              </a:r>
              <a:endParaRPr lang="de-DE" sz="1000" b="1" dirty="0"/>
            </a:p>
          </p:txBody>
        </p:sp>
        <p:sp>
          <p:nvSpPr>
            <p:cNvPr id="259" name="Textfeld 258"/>
            <p:cNvSpPr txBox="1"/>
            <p:nvPr/>
          </p:nvSpPr>
          <p:spPr>
            <a:xfrm>
              <a:off x="10992184" y="2592015"/>
              <a:ext cx="5294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b="1" dirty="0" smtClean="0"/>
                <a:t>5.925</a:t>
              </a:r>
              <a:endParaRPr lang="de-DE" sz="1000" b="1" dirty="0"/>
            </a:p>
          </p:txBody>
        </p:sp>
        <p:sp>
          <p:nvSpPr>
            <p:cNvPr id="10" name="Rechteck 9"/>
            <p:cNvSpPr/>
            <p:nvPr/>
          </p:nvSpPr>
          <p:spPr>
            <a:xfrm>
              <a:off x="5761037" y="2031846"/>
              <a:ext cx="5521055" cy="569126"/>
            </a:xfrm>
            <a:prstGeom prst="rect">
              <a:avLst/>
            </a:prstGeom>
            <a:noFill/>
            <a:ln w="9525">
              <a:solidFill>
                <a:srgbClr val="3333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8000"/>
                </a:lnSpc>
                <a:spcAft>
                  <a:spcPts val="1008"/>
                </a:spcAft>
              </a:pPr>
              <a:endParaRPr lang="de-DE" sz="2000" dirty="0" err="1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3786109" y="3312095"/>
            <a:ext cx="174728" cy="18280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8000"/>
              </a:lnSpc>
              <a:spcAft>
                <a:spcPts val="1008"/>
              </a:spcAft>
            </a:pPr>
            <a:r>
              <a:rPr lang="de-DE" sz="1100" b="1" dirty="0" smtClean="0"/>
              <a:t>US</a:t>
            </a:r>
          </a:p>
        </p:txBody>
      </p:sp>
      <p:sp>
        <p:nvSpPr>
          <p:cNvPr id="267" name="Textfeld 266"/>
          <p:cNvSpPr txBox="1"/>
          <p:nvPr/>
        </p:nvSpPr>
        <p:spPr>
          <a:xfrm>
            <a:off x="3790919" y="4575347"/>
            <a:ext cx="169918" cy="1769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8000"/>
              </a:lnSpc>
              <a:spcAft>
                <a:spcPts val="1008"/>
              </a:spcAft>
            </a:pPr>
            <a:r>
              <a:rPr lang="de-DE" sz="1100" b="1" dirty="0" smtClean="0"/>
              <a:t>EU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5 GHz Band – Vehicle WiFi Usage - Regulation Status | Bernd Napholz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Objekt 12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980239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Rechteck 127" hidden="1"/>
          <p:cNvSpPr/>
          <p:nvPr>
            <p:custDataLst>
              <p:tags r:id="rId3"/>
            </p:custDataLst>
          </p:nvPr>
        </p:nvSpPr>
        <p:spPr bwMode="auto">
          <a:xfrm>
            <a:off x="-165244" y="0"/>
            <a:ext cx="489238" cy="424732"/>
          </a:xfrm>
          <a:prstGeom prst="rect">
            <a:avLst/>
          </a:prstGeom>
          <a:solidFill>
            <a:schemeClr val="bg2"/>
          </a:solidFill>
          <a:ln w="9525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dirty="0" err="1" smtClean="0">
              <a:solidFill>
                <a:schemeClr val="tx1"/>
              </a:solidFill>
              <a:latin typeface="CorpoS"/>
              <a:sym typeface="Corpo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685378"/>
            <a:ext cx="10728712" cy="898525"/>
          </a:xfrm>
        </p:spPr>
        <p:txBody>
          <a:bodyPr/>
          <a:lstStyle/>
          <a:p>
            <a:r>
              <a:rPr lang="en-US" dirty="0" smtClean="0"/>
              <a:t>Regulation Status in Europe</a:t>
            </a:r>
            <a:endParaRPr lang="en-US" dirty="0"/>
          </a:p>
        </p:txBody>
      </p:sp>
      <p:sp>
        <p:nvSpPr>
          <p:cNvPr id="165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Regulation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5 GHz Band Wi-Fi </a:t>
            </a:r>
            <a:r>
              <a:rPr lang="de-DE" dirty="0" err="1" smtClean="0"/>
              <a:t>usage</a:t>
            </a:r>
            <a:r>
              <a:rPr lang="de-DE" dirty="0" smtClean="0"/>
              <a:t> in </a:t>
            </a:r>
            <a:r>
              <a:rPr lang="de-DE" dirty="0" err="1" smtClean="0"/>
              <a:t>vehicle</a:t>
            </a:r>
            <a:r>
              <a:rPr lang="de-DE" dirty="0" smtClean="0"/>
              <a:t> </a:t>
            </a:r>
            <a:r>
              <a:rPr lang="de-DE" dirty="0" err="1" smtClean="0"/>
              <a:t>according</a:t>
            </a:r>
            <a:r>
              <a:rPr lang="de-DE" dirty="0" smtClean="0"/>
              <a:t> ‚CEPT ECC Working Group FM‘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1400" dirty="0" smtClean="0"/>
              <a:t>Meeting </a:t>
            </a:r>
            <a:r>
              <a:rPr lang="de-DE" sz="1400" dirty="0" err="1" smtClean="0"/>
              <a:t>minutes</a:t>
            </a:r>
            <a:r>
              <a:rPr lang="de-DE" sz="1400" dirty="0" smtClean="0"/>
              <a:t>:  „</a:t>
            </a:r>
            <a:r>
              <a:rPr lang="de-DE" sz="1400" dirty="0"/>
              <a:t>Final </a:t>
            </a:r>
            <a:r>
              <a:rPr lang="de-DE" sz="1400" dirty="0" err="1"/>
              <a:t>minutes</a:t>
            </a:r>
            <a:r>
              <a:rPr lang="de-DE" sz="1400" dirty="0"/>
              <a:t> WGFM#83 </a:t>
            </a:r>
            <a:r>
              <a:rPr lang="de-DE" sz="1400" dirty="0" smtClean="0"/>
              <a:t>– </a:t>
            </a:r>
            <a:r>
              <a:rPr lang="de-DE" sz="1400" dirty="0" err="1" smtClean="0"/>
              <a:t>approved</a:t>
            </a:r>
            <a:r>
              <a:rPr lang="de-DE" sz="1400" dirty="0" smtClean="0"/>
              <a:t>“    </a:t>
            </a:r>
            <a:br>
              <a:rPr lang="de-DE" sz="1400" dirty="0" smtClean="0"/>
            </a:br>
            <a:r>
              <a:rPr lang="de-DE" sz="1000" dirty="0" smtClean="0"/>
              <a:t> </a:t>
            </a:r>
            <a:r>
              <a:rPr lang="de-DE" sz="1400" dirty="0" smtClean="0"/>
              <a:t/>
            </a:r>
            <a:br>
              <a:rPr lang="de-DE" sz="1400" dirty="0" smtClean="0"/>
            </a:br>
            <a:endParaRPr lang="de-DE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   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            </a:t>
            </a:r>
            <a:r>
              <a:rPr lang="de-DE" b="1" dirty="0" err="1" smtClean="0"/>
              <a:t>For</a:t>
            </a:r>
            <a:r>
              <a:rPr lang="de-DE" b="1" dirty="0" smtClean="0"/>
              <a:t> APs in </a:t>
            </a:r>
            <a:r>
              <a:rPr lang="de-DE" b="1" dirty="0" err="1" smtClean="0"/>
              <a:t>vehicles</a:t>
            </a:r>
            <a:r>
              <a:rPr lang="de-DE" b="1" dirty="0" smtClean="0"/>
              <a:t> in EU  </a:t>
            </a:r>
            <a:r>
              <a:rPr lang="de-DE" b="1" dirty="0" err="1" smtClean="0"/>
              <a:t>the</a:t>
            </a:r>
            <a:r>
              <a:rPr lang="de-DE" b="1" dirty="0" smtClean="0"/>
              <a:t> Band ‚UNII-3   (SRD - ETSI </a:t>
            </a:r>
            <a:r>
              <a:rPr lang="de-DE" b="1" dirty="0"/>
              <a:t>EN300 440‐1</a:t>
            </a:r>
            <a:r>
              <a:rPr lang="de-DE" b="1" dirty="0" smtClean="0"/>
              <a:t>)‘ </a:t>
            </a:r>
            <a:r>
              <a:rPr lang="de-DE" b="1" dirty="0" err="1" smtClean="0"/>
              <a:t>has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used</a:t>
            </a:r>
            <a:r>
              <a:rPr lang="de-DE" b="1" dirty="0" smtClean="0"/>
              <a:t> 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3</a:t>
            </a:fld>
            <a:endParaRPr lang="de-DE" dirty="0">
              <a:solidFill>
                <a:prstClr val="black"/>
              </a:solidFill>
            </a:endParaRPr>
          </a:p>
        </p:txBody>
      </p:sp>
      <p:pic>
        <p:nvPicPr>
          <p:cNvPr id="4" name="Grafik 3" descr="Bildschirmausschnitt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77" y="2689900"/>
            <a:ext cx="10297144" cy="2350387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408815"/>
              </p:ext>
            </p:extLst>
          </p:nvPr>
        </p:nvGraphicFramePr>
        <p:xfrm>
          <a:off x="5256981" y="1951855"/>
          <a:ext cx="1224136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6" name="Document" showAsIcon="1" r:id="rId8" imgW="914400" imgH="771480" progId="Word.Document.12">
                  <p:embed/>
                </p:oleObj>
              </mc:Choice>
              <mc:Fallback>
                <p:oleObj name="Document" showAsIcon="1" r:id="rId8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56981" y="1951855"/>
                        <a:ext cx="1224136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feil nach rechts 6"/>
          <p:cNvSpPr/>
          <p:nvPr/>
        </p:nvSpPr>
        <p:spPr>
          <a:xfrm>
            <a:off x="767514" y="5274197"/>
            <a:ext cx="489204" cy="242316"/>
          </a:xfrm>
          <a:prstGeom prst="right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8000"/>
              </a:lnSpc>
              <a:spcAft>
                <a:spcPts val="1008"/>
              </a:spcAft>
            </a:pPr>
            <a:endParaRPr lang="de-DE" sz="2000" dirty="0" err="1" smtClean="0">
              <a:solidFill>
                <a:schemeClr val="tx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5 GHz Band – Vehicle WiFi Usage - Regulation Status | Bernd Napholz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Objekt 12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42589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Rechteck 127" hidden="1"/>
          <p:cNvSpPr/>
          <p:nvPr>
            <p:custDataLst>
              <p:tags r:id="rId3"/>
            </p:custDataLst>
          </p:nvPr>
        </p:nvSpPr>
        <p:spPr bwMode="auto">
          <a:xfrm>
            <a:off x="-165244" y="0"/>
            <a:ext cx="489238" cy="424732"/>
          </a:xfrm>
          <a:prstGeom prst="rect">
            <a:avLst/>
          </a:prstGeom>
          <a:solidFill>
            <a:schemeClr val="bg2"/>
          </a:solidFill>
          <a:ln w="9525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dirty="0" err="1" smtClean="0">
              <a:solidFill>
                <a:schemeClr val="tx1"/>
              </a:solidFill>
              <a:latin typeface="CorpoS"/>
              <a:sym typeface="Corpo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685378"/>
            <a:ext cx="10728712" cy="898525"/>
          </a:xfrm>
        </p:spPr>
        <p:txBody>
          <a:bodyPr/>
          <a:lstStyle/>
          <a:p>
            <a:r>
              <a:rPr lang="en-US" dirty="0" smtClean="0"/>
              <a:t>Regulation Status  vs  </a:t>
            </a:r>
            <a:r>
              <a:rPr lang="en-US" dirty="0"/>
              <a:t>a</a:t>
            </a:r>
            <a:r>
              <a:rPr lang="en-US" dirty="0" smtClean="0"/>
              <a:t>vailable channels in customer devices</a:t>
            </a:r>
            <a:endParaRPr lang="en-US" dirty="0"/>
          </a:p>
        </p:txBody>
      </p:sp>
      <p:sp>
        <p:nvSpPr>
          <p:cNvPr id="165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pPr marL="342900" lvl="1" indent="-342900"/>
            <a:r>
              <a:rPr lang="de-DE" dirty="0" smtClean="0"/>
              <a:t>Devices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 smtClean="0"/>
              <a:t>suppliers</a:t>
            </a:r>
            <a:r>
              <a:rPr lang="de-DE" dirty="0" smtClean="0"/>
              <a:t> do not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allowed</a:t>
            </a:r>
            <a:r>
              <a:rPr lang="de-DE" dirty="0" smtClean="0"/>
              <a:t> </a:t>
            </a:r>
            <a:r>
              <a:rPr lang="de-DE" dirty="0" err="1" smtClean="0"/>
              <a:t>channels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000" dirty="0" smtClean="0"/>
              <a:t> </a:t>
            </a:r>
            <a:r>
              <a:rPr lang="de-DE" dirty="0"/>
              <a:t> </a:t>
            </a:r>
            <a:r>
              <a:rPr lang="de-DE" dirty="0" smtClean="0"/>
              <a:t>  </a:t>
            </a:r>
            <a:r>
              <a:rPr lang="de-DE" sz="1400" dirty="0" err="1" smtClean="0"/>
              <a:t>For</a:t>
            </a:r>
            <a:r>
              <a:rPr lang="de-DE" sz="1400" dirty="0" smtClean="0"/>
              <a:t> </a:t>
            </a:r>
            <a:r>
              <a:rPr lang="de-DE" sz="1400" dirty="0" smtClean="0"/>
              <a:t>Android Devices </a:t>
            </a:r>
            <a:r>
              <a:rPr lang="de-DE" sz="1400" dirty="0" err="1" smtClean="0"/>
              <a:t>the</a:t>
            </a:r>
            <a:r>
              <a:rPr lang="de-DE" sz="1400" dirty="0" smtClean="0"/>
              <a:t> </a:t>
            </a:r>
            <a:r>
              <a:rPr lang="de-DE" sz="1400" dirty="0" err="1" smtClean="0"/>
              <a:t>channels</a:t>
            </a:r>
            <a:r>
              <a:rPr lang="de-DE" sz="1400" dirty="0" smtClean="0"/>
              <a:t> </a:t>
            </a:r>
            <a:r>
              <a:rPr lang="de-DE" sz="1400" dirty="0"/>
              <a:t>149-165 </a:t>
            </a:r>
            <a:r>
              <a:rPr lang="de-DE" sz="1400" dirty="0" err="1" smtClean="0"/>
              <a:t>are</a:t>
            </a:r>
            <a:r>
              <a:rPr lang="de-DE" sz="1400" dirty="0" smtClean="0"/>
              <a:t> not </a:t>
            </a:r>
            <a:r>
              <a:rPr lang="de-DE" sz="1400" dirty="0" err="1" smtClean="0"/>
              <a:t>supported</a:t>
            </a:r>
            <a:r>
              <a:rPr lang="de-DE" sz="1400" dirty="0" smtClean="0"/>
              <a:t> </a:t>
            </a:r>
            <a:r>
              <a:rPr lang="de-DE" sz="1400" dirty="0" err="1" smtClean="0"/>
              <a:t>with</a:t>
            </a:r>
            <a:r>
              <a:rPr lang="de-DE" sz="1400" dirty="0" smtClean="0"/>
              <a:t> </a:t>
            </a:r>
            <a:r>
              <a:rPr lang="de-DE" sz="1400" dirty="0"/>
              <a:t>Regional Code </a:t>
            </a:r>
            <a:r>
              <a:rPr lang="de-DE" sz="1400" dirty="0" smtClean="0"/>
              <a:t>DE.</a:t>
            </a:r>
            <a:br>
              <a:rPr lang="de-DE" sz="1400" dirty="0" smtClean="0"/>
            </a:br>
            <a:r>
              <a:rPr lang="de-DE" sz="1400" dirty="0" smtClean="0"/>
              <a:t>     </a:t>
            </a:r>
            <a:r>
              <a:rPr lang="de-DE" sz="1400" dirty="0" err="1" smtClean="0"/>
              <a:t>Changing</a:t>
            </a:r>
            <a:r>
              <a:rPr lang="de-DE" sz="1400" dirty="0" smtClean="0"/>
              <a:t> </a:t>
            </a:r>
            <a:r>
              <a:rPr lang="de-DE" sz="1400" dirty="0" err="1" smtClean="0"/>
              <a:t>the</a:t>
            </a:r>
            <a:r>
              <a:rPr lang="de-DE" sz="1400" dirty="0" smtClean="0"/>
              <a:t> Regional Code </a:t>
            </a:r>
            <a:r>
              <a:rPr lang="de-DE" sz="1400" dirty="0" err="1" smtClean="0"/>
              <a:t>to</a:t>
            </a:r>
            <a:r>
              <a:rPr lang="de-DE" sz="1400" dirty="0" smtClean="0"/>
              <a:t> US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channels</a:t>
            </a:r>
            <a:r>
              <a:rPr lang="de-DE" sz="1400" dirty="0"/>
              <a:t> 149-165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 smtClean="0"/>
              <a:t>supported</a:t>
            </a:r>
            <a:r>
              <a:rPr lang="de-DE" sz="1400" dirty="0" smtClean="0"/>
              <a:t> -&gt;  </a:t>
            </a:r>
            <a:r>
              <a:rPr lang="de-DE" sz="1400" dirty="0" err="1" smtClean="0"/>
              <a:t>no</a:t>
            </a:r>
            <a:r>
              <a:rPr lang="de-DE" sz="1400" dirty="0" smtClean="0"/>
              <a:t> HW </a:t>
            </a:r>
            <a:r>
              <a:rPr lang="de-DE" sz="1400" dirty="0" err="1" smtClean="0"/>
              <a:t>restriction</a:t>
            </a:r>
            <a:endParaRPr lang="de-DE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Devices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 smtClean="0"/>
              <a:t>suppliers</a:t>
            </a:r>
            <a:r>
              <a:rPr lang="de-DE" dirty="0" smtClean="0"/>
              <a:t> do not </a:t>
            </a: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country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regulation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correct</a:t>
            </a: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000" dirty="0" smtClean="0"/>
              <a:t>     </a:t>
            </a:r>
            <a:br>
              <a:rPr lang="de-DE" sz="1000" dirty="0" smtClean="0"/>
            </a:br>
            <a:r>
              <a:rPr lang="de-DE" sz="1000" dirty="0" smtClean="0"/>
              <a:t>      </a:t>
            </a:r>
            <a:r>
              <a:rPr lang="de-DE" sz="1400" dirty="0" smtClean="0"/>
              <a:t>As </a:t>
            </a:r>
            <a:r>
              <a:rPr lang="de-DE" sz="1400" dirty="0" err="1" smtClean="0"/>
              <a:t>soon</a:t>
            </a:r>
            <a:r>
              <a:rPr lang="de-DE" sz="1400" dirty="0" smtClean="0"/>
              <a:t> </a:t>
            </a:r>
            <a:r>
              <a:rPr lang="de-DE" sz="1400" dirty="0" err="1" smtClean="0"/>
              <a:t>as</a:t>
            </a:r>
            <a:r>
              <a:rPr lang="de-DE" sz="1400" dirty="0" smtClean="0"/>
              <a:t> AP </a:t>
            </a:r>
            <a:r>
              <a:rPr lang="de-DE" sz="1400" dirty="0" err="1" smtClean="0"/>
              <a:t>sends</a:t>
            </a:r>
            <a:r>
              <a:rPr lang="de-DE" sz="1400" dirty="0" smtClean="0"/>
              <a:t> </a:t>
            </a:r>
            <a:r>
              <a:rPr lang="de-DE" sz="1400" dirty="0" err="1" smtClean="0"/>
              <a:t>CountryInformation</a:t>
            </a:r>
            <a:r>
              <a:rPr lang="de-DE" sz="1400" dirty="0" smtClean="0"/>
              <a:t> DE  in </a:t>
            </a:r>
            <a:r>
              <a:rPr lang="de-DE" sz="1400" dirty="0" err="1" smtClean="0"/>
              <a:t>Beacons</a:t>
            </a:r>
            <a:r>
              <a:rPr lang="de-DE" sz="1400" dirty="0" smtClean="0"/>
              <a:t> a </a:t>
            </a:r>
            <a:r>
              <a:rPr lang="de-DE" sz="1400" dirty="0" err="1" smtClean="0"/>
              <a:t>re</a:t>
            </a:r>
            <a:r>
              <a:rPr lang="de-DE" sz="1400" dirty="0" smtClean="0"/>
              <a:t>-connection </a:t>
            </a:r>
            <a:r>
              <a:rPr lang="de-DE" sz="1400" dirty="0" err="1" smtClean="0"/>
              <a:t>of</a:t>
            </a:r>
            <a:r>
              <a:rPr lang="de-DE" sz="1400" dirty="0" smtClean="0"/>
              <a:t> a </a:t>
            </a:r>
            <a:r>
              <a:rPr lang="de-DE" sz="1400" dirty="0" err="1" smtClean="0"/>
              <a:t>previous</a:t>
            </a:r>
            <a:r>
              <a:rPr lang="de-DE" sz="1400" dirty="0" smtClean="0"/>
              <a:t> </a:t>
            </a:r>
            <a:r>
              <a:rPr lang="de-DE" sz="1400" dirty="0" err="1" smtClean="0"/>
              <a:t>connection</a:t>
            </a:r>
            <a:r>
              <a:rPr lang="de-DE" sz="1400" dirty="0" smtClean="0"/>
              <a:t> on </a:t>
            </a:r>
            <a:r>
              <a:rPr lang="de-DE" sz="1400" dirty="0" err="1" smtClean="0"/>
              <a:t>channels</a:t>
            </a:r>
            <a:r>
              <a:rPr lang="de-DE" sz="1400" dirty="0" smtClean="0"/>
              <a:t> 149-165 </a:t>
            </a:r>
            <a:r>
              <a:rPr lang="de-DE" sz="1400" dirty="0" err="1" smtClean="0"/>
              <a:t>is</a:t>
            </a:r>
            <a:r>
              <a:rPr lang="de-DE" sz="1400" dirty="0" smtClean="0"/>
              <a:t> not </a:t>
            </a:r>
            <a:r>
              <a:rPr lang="de-DE" sz="1400" dirty="0" err="1" smtClean="0"/>
              <a:t>possible</a:t>
            </a: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 smtClean="0"/>
              <a:t>    </a:t>
            </a:r>
            <a:r>
              <a:rPr lang="de-DE" sz="1400" dirty="0" err="1" smtClean="0"/>
              <a:t>anymore</a:t>
            </a:r>
            <a:r>
              <a:rPr lang="de-DE" sz="1400" dirty="0" smtClean="0"/>
              <a:t>.</a:t>
            </a:r>
            <a:br>
              <a:rPr lang="de-DE" sz="1400" dirty="0" smtClean="0"/>
            </a:br>
            <a:r>
              <a:rPr lang="de-DE" sz="1400" dirty="0" smtClean="0"/>
              <a:t>    The </a:t>
            </a:r>
            <a:r>
              <a:rPr lang="de-DE" sz="1400" dirty="0" err="1" smtClean="0"/>
              <a:t>RegulatoryDomain</a:t>
            </a:r>
            <a:r>
              <a:rPr lang="de-DE" sz="1400" dirty="0" smtClean="0"/>
              <a:t> Information </a:t>
            </a:r>
            <a:r>
              <a:rPr lang="de-DE" sz="1400" dirty="0" err="1" smtClean="0"/>
              <a:t>of</a:t>
            </a:r>
            <a:r>
              <a:rPr lang="de-DE" sz="1400" dirty="0" smtClean="0"/>
              <a:t> iPad do not </a:t>
            </a:r>
            <a:r>
              <a:rPr lang="de-DE" sz="1400" dirty="0" err="1" smtClean="0"/>
              <a:t>consider</a:t>
            </a:r>
            <a:r>
              <a:rPr lang="de-DE" sz="1400" dirty="0" smtClean="0"/>
              <a:t> </a:t>
            </a:r>
            <a:r>
              <a:rPr lang="de-DE" sz="1400" dirty="0" err="1" smtClean="0"/>
              <a:t>regulation</a:t>
            </a:r>
            <a:r>
              <a:rPr lang="de-DE" sz="1400" dirty="0" smtClean="0"/>
              <a:t>.</a:t>
            </a:r>
            <a:br>
              <a:rPr lang="de-DE" sz="1400" dirty="0" smtClean="0"/>
            </a:br>
            <a:r>
              <a:rPr lang="de-DE" sz="1400" dirty="0" smtClean="0"/>
              <a:t>    </a:t>
            </a:r>
            <a:r>
              <a:rPr lang="de-DE" sz="1400" dirty="0" err="1" smtClean="0"/>
              <a:t>If</a:t>
            </a:r>
            <a:r>
              <a:rPr lang="de-DE" sz="1400" dirty="0" smtClean="0"/>
              <a:t> AP </a:t>
            </a:r>
            <a:r>
              <a:rPr lang="de-DE" sz="1400" dirty="0" err="1" smtClean="0"/>
              <a:t>sends</a:t>
            </a:r>
            <a:r>
              <a:rPr lang="de-DE" sz="1400" dirty="0" smtClean="0"/>
              <a:t> e.g. </a:t>
            </a:r>
            <a:r>
              <a:rPr lang="de-DE" sz="1400" dirty="0" err="1" smtClean="0"/>
              <a:t>CountryInformation</a:t>
            </a:r>
            <a:r>
              <a:rPr lang="de-DE" sz="1400" dirty="0" smtClean="0"/>
              <a:t> US </a:t>
            </a:r>
            <a:r>
              <a:rPr lang="de-DE" sz="1400" dirty="0" err="1" smtClean="0"/>
              <a:t>these</a:t>
            </a:r>
            <a:r>
              <a:rPr lang="de-DE" sz="1400" dirty="0" smtClean="0"/>
              <a:t> </a:t>
            </a:r>
            <a:r>
              <a:rPr lang="de-DE" sz="1400" dirty="0" err="1" smtClean="0"/>
              <a:t>channels</a:t>
            </a:r>
            <a:r>
              <a:rPr lang="de-DE" sz="1400" dirty="0" smtClean="0"/>
              <a:t> </a:t>
            </a:r>
            <a:r>
              <a:rPr lang="de-DE" sz="1400" dirty="0" err="1" smtClean="0"/>
              <a:t>are</a:t>
            </a:r>
            <a:r>
              <a:rPr lang="de-DE" sz="1400" dirty="0" smtClean="0"/>
              <a:t> </a:t>
            </a:r>
            <a:r>
              <a:rPr lang="de-DE" sz="1400" dirty="0" err="1" smtClean="0"/>
              <a:t>supported</a:t>
            </a:r>
            <a:r>
              <a:rPr lang="de-DE" sz="1400" dirty="0" smtClean="0"/>
              <a:t> </a:t>
            </a:r>
            <a:r>
              <a:rPr lang="de-DE" sz="1400" dirty="0" err="1" smtClean="0"/>
              <a:t>by</a:t>
            </a:r>
            <a:r>
              <a:rPr lang="de-DE" sz="1400" dirty="0" smtClean="0"/>
              <a:t> iPad. </a:t>
            </a:r>
            <a:br>
              <a:rPr lang="de-DE" sz="1400" dirty="0" smtClean="0"/>
            </a:br>
            <a:endParaRPr lang="de-DE" sz="1400" dirty="0" smtClean="0"/>
          </a:p>
          <a:p>
            <a:r>
              <a:rPr lang="de-DE" b="1" dirty="0" smtClean="0"/>
              <a:t>                  </a:t>
            </a:r>
            <a:r>
              <a:rPr lang="de-DE" b="1" dirty="0" smtClean="0"/>
              <a:t>Request </a:t>
            </a:r>
            <a:r>
              <a:rPr lang="de-DE" b="1" dirty="0" err="1" smtClean="0"/>
              <a:t>to</a:t>
            </a:r>
            <a:r>
              <a:rPr lang="de-DE" b="1" dirty="0" smtClean="0"/>
              <a:t> Customer Devices </a:t>
            </a:r>
            <a:r>
              <a:rPr lang="de-DE" b="1" dirty="0" err="1" smtClean="0"/>
              <a:t>supplier</a:t>
            </a:r>
            <a:r>
              <a:rPr lang="de-DE" b="1" dirty="0" smtClean="0"/>
              <a:t>:  </a:t>
            </a:r>
            <a:r>
              <a:rPr lang="de-DE" b="1" dirty="0" err="1" smtClean="0"/>
              <a:t>support</a:t>
            </a:r>
            <a:r>
              <a:rPr lang="de-DE" b="1" dirty="0" smtClean="0"/>
              <a:t> </a:t>
            </a:r>
            <a:r>
              <a:rPr lang="de-DE" b="1" dirty="0" err="1" smtClean="0"/>
              <a:t>country</a:t>
            </a:r>
            <a:r>
              <a:rPr lang="de-DE" b="1" dirty="0" smtClean="0"/>
              <a:t> </a:t>
            </a:r>
            <a:r>
              <a:rPr lang="de-DE" b="1" dirty="0" err="1" smtClean="0"/>
              <a:t>specific</a:t>
            </a:r>
            <a:r>
              <a:rPr lang="de-DE" b="1" dirty="0" smtClean="0"/>
              <a:t> </a:t>
            </a:r>
            <a:r>
              <a:rPr lang="de-DE" b="1" dirty="0" err="1" smtClean="0"/>
              <a:t>regulation</a:t>
            </a:r>
            <a:r>
              <a:rPr lang="de-DE" b="1" dirty="0" smtClean="0"/>
              <a:t>,</a:t>
            </a:r>
            <a:br>
              <a:rPr lang="de-DE" b="1" dirty="0" smtClean="0"/>
            </a:br>
            <a:r>
              <a:rPr lang="de-DE" b="1" dirty="0" smtClean="0"/>
              <a:t>                  </a:t>
            </a:r>
            <a:r>
              <a:rPr lang="de-DE" b="1" dirty="0" err="1" smtClean="0"/>
              <a:t>especially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EU </a:t>
            </a:r>
            <a:r>
              <a:rPr lang="de-DE" b="1" dirty="0" err="1" smtClean="0"/>
              <a:t>channels</a:t>
            </a:r>
            <a:r>
              <a:rPr lang="de-DE" b="1" dirty="0" smtClean="0"/>
              <a:t> 149 - 165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Pfeil nach rechts 6"/>
          <p:cNvSpPr/>
          <p:nvPr/>
        </p:nvSpPr>
        <p:spPr>
          <a:xfrm>
            <a:off x="835156" y="4248199"/>
            <a:ext cx="489204" cy="242316"/>
          </a:xfrm>
          <a:prstGeom prst="right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8000"/>
              </a:lnSpc>
              <a:spcAft>
                <a:spcPts val="1008"/>
              </a:spcAft>
            </a:pPr>
            <a:endParaRPr lang="de-DE" sz="2000" dirty="0" err="1" smtClean="0">
              <a:solidFill>
                <a:schemeClr val="tx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5 GHz Band – Vehicle WiFi Usage - Regulation Status | Bernd Napholz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Objekt 12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6254024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Rechteck 127" hidden="1"/>
          <p:cNvSpPr/>
          <p:nvPr>
            <p:custDataLst>
              <p:tags r:id="rId3"/>
            </p:custDataLst>
          </p:nvPr>
        </p:nvSpPr>
        <p:spPr bwMode="auto">
          <a:xfrm>
            <a:off x="-165244" y="0"/>
            <a:ext cx="489238" cy="424732"/>
          </a:xfrm>
          <a:prstGeom prst="rect">
            <a:avLst/>
          </a:prstGeom>
          <a:solidFill>
            <a:schemeClr val="bg2"/>
          </a:solidFill>
          <a:ln w="9525">
            <a:solidFill>
              <a:srgbClr val="33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dirty="0" err="1" smtClean="0">
              <a:solidFill>
                <a:schemeClr val="tx1"/>
              </a:solidFill>
              <a:latin typeface="CorpoS"/>
              <a:sym typeface="Corpo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685378"/>
            <a:ext cx="10728712" cy="898525"/>
          </a:xfrm>
        </p:spPr>
        <p:txBody>
          <a:bodyPr/>
          <a:lstStyle/>
          <a:p>
            <a:r>
              <a:rPr lang="en-US" dirty="0" smtClean="0"/>
              <a:t>Wireless Automotive Coexistence Study Group</a:t>
            </a:r>
            <a:endParaRPr lang="en-US" dirty="0"/>
          </a:p>
        </p:txBody>
      </p:sp>
      <p:sp>
        <p:nvSpPr>
          <p:cNvPr id="165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pPr lvl="1" indent="0">
              <a:buNone/>
            </a:pPr>
            <a:r>
              <a:rPr lang="de-DE" dirty="0" smtClean="0"/>
              <a:t>Request </a:t>
            </a:r>
            <a:r>
              <a:rPr lang="de-DE" dirty="0" err="1" smtClean="0"/>
              <a:t>to</a:t>
            </a:r>
            <a:r>
              <a:rPr lang="de-DE" dirty="0" smtClean="0"/>
              <a:t> Study Group:</a:t>
            </a:r>
          </a:p>
          <a:p>
            <a:pPr marL="342900" lvl="1" indent="-342900"/>
            <a:r>
              <a:rPr lang="de-DE" dirty="0" smtClean="0"/>
              <a:t>Push on a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unification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legislative </a:t>
            </a:r>
            <a:r>
              <a:rPr lang="de-DE" dirty="0" err="1" smtClean="0"/>
              <a:t>regulation</a:t>
            </a:r>
            <a:r>
              <a:rPr lang="de-DE" dirty="0" smtClean="0"/>
              <a:t> in 5 GHz Band Wi-Fi </a:t>
            </a:r>
            <a:r>
              <a:rPr lang="de-DE" dirty="0" err="1" smtClean="0"/>
              <a:t>usage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Automotive</a:t>
            </a:r>
            <a:endParaRPr lang="de-DE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Push on </a:t>
            </a:r>
            <a:r>
              <a:rPr lang="de-DE" dirty="0" err="1" smtClean="0"/>
              <a:t>customer</a:t>
            </a:r>
            <a:r>
              <a:rPr lang="de-DE" dirty="0" smtClean="0"/>
              <a:t>  </a:t>
            </a:r>
            <a:r>
              <a:rPr lang="de-DE" dirty="0" err="1" smtClean="0"/>
              <a:t>devices</a:t>
            </a:r>
            <a:r>
              <a:rPr lang="de-DE" dirty="0" smtClean="0"/>
              <a:t> </a:t>
            </a:r>
            <a:r>
              <a:rPr lang="de-DE" dirty="0" err="1" smtClean="0"/>
              <a:t>suppliers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country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regulation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correct</a:t>
            </a: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000" dirty="0" smtClean="0"/>
              <a:t>     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5 GHz Band – Vehicle WiFi Usage - Regulation Status | Bernd Napholz | 22.04.2016</a:t>
            </a:r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39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40&quot;/&gt;&lt;CPresentation id=&quot;1&quot;&gt;&lt;m_precDefaultNumber/&gt;&lt;m_precDefaultPercent/&gt;&lt;m_precDefaultDate/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#d&lt;/m_strFormatTime&gt;&lt;/m_precDefaultDay&gt;&lt;m_mruColor&gt;&lt;m_vecMRU length=&quot;5&quot;&gt;&lt;elem m_fUsage=&quot;1.00000000000000000000E+000&quot;&gt;&lt;m_msothmcolidx val=&quot;0&quot;/&gt;&lt;m_rgb r=&quot;0&quot; g=&quot;df&quot; b=&quot;0&quot;/&gt;&lt;m_ppcolschidx tagver0=&quot;23004&quot; tagname0=&quot;m_ppcolschidxUNRECOGNIZED&quot; val=&quot;0&quot;/&gt;&lt;m_nBrightness val=&quot;0&quot;/&gt;&lt;/elem&gt;&lt;elem m_fUsage=&quot;9.00000000000000020000E-001&quot;&gt;&lt;m_msothmcolidx val=&quot;0&quot;/&gt;&lt;m_rgb r=&quot;df&quot; g=&quot;9f&quot; b=&quot;b&quot;/&gt;&lt;m_ppcolschidx tagver0=&quot;23004&quot; tagname0=&quot;m_ppcolschidxUNRECOGNIZED&quot; val=&quot;0&quot;/&gt;&lt;m_nBrightness val=&quot;0&quot;/&gt;&lt;/elem&gt;&lt;elem m_fUsage=&quot;8.10000000000000050000E-001&quot;&gt;&lt;m_msothmcolidx val=&quot;0&quot;/&gt;&lt;m_rgb r=&quot;f7&quot; g=&quot;c7&quot; b=&quot;57&quot;/&gt;&lt;m_ppcolschidx tagver0=&quot;23004&quot; tagname0=&quot;m_ppcolschidxUNRECOGNIZED&quot; val=&quot;0&quot;/&gt;&lt;m_nBrightness val=&quot;0&quot;/&gt;&lt;/elem&gt;&lt;elem m_fUsage=&quot;7.29000000000000090000E-001&quot;&gt;&lt;m_msothmcolidx val=&quot;0&quot;/&gt;&lt;m_rgb r=&quot;ff&quot; g=&quot;bd&quot; b=&quot;17&quot;/&gt;&lt;m_ppcolschidx tagver0=&quot;23004&quot; tagname0=&quot;m_ppcolschidxUNRECOGNIZED&quot; val=&quot;0&quot;/&gt;&lt;m_nBrightness val=&quot;0&quot;/&gt;&lt;/elem&gt;&lt;elem m_fUsage=&quot;6.56100000000000130000E-001&quot;&gt;&lt;m_msothmcolidx val=&quot;0&quot;/&gt;&lt;m_rgb r=&quot;33&quot; g=&quot;5e&quot; b=&quot;57&quot;/&gt;&lt;m_ppcolschidx tagver0=&quot;23004&quot; tagname0=&quot;m_ppcolschidxUNRECOGNIZED&quot; val=&quot;0&quot;/&gt;&lt;m_nBrightness val=&quot;0&quot;/&gt;&lt;/elem&gt;&lt;/m_vecMRU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34etXtPUCVdQP.gM4.R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34etXtPUCVdQP.gM4.R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34etXtPUCVdQP.gM4.R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34etXtPUCVdQP.gM4.R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B_presentation_slides_DE_16_9">
  <a:themeElements>
    <a:clrScheme name="Mercedes-Benz">
      <a:dk1>
        <a:sysClr val="windowText" lastClr="000000"/>
      </a:dk1>
      <a:lt1>
        <a:sysClr val="window" lastClr="FFFFFF"/>
      </a:lt1>
      <a:dk2>
        <a:srgbClr val="EAEAEA"/>
      </a:dk2>
      <a:lt2>
        <a:srgbClr val="B6BBC1"/>
      </a:lt2>
      <a:accent1>
        <a:srgbClr val="B6BBC1"/>
      </a:accent1>
      <a:accent2>
        <a:srgbClr val="00ADEF"/>
      </a:accent2>
      <a:accent3>
        <a:srgbClr val="0082E6"/>
      </a:accent3>
      <a:accent4>
        <a:srgbClr val="003366"/>
      </a:accent4>
      <a:accent5>
        <a:srgbClr val="333333"/>
      </a:accent5>
      <a:accent6>
        <a:srgbClr val="9F0002"/>
      </a:accent6>
      <a:hlink>
        <a:srgbClr val="0082E6"/>
      </a:hlink>
      <a:folHlink>
        <a:srgbClr val="999999"/>
      </a:folHlink>
    </a:clrScheme>
    <a:fontScheme name="Mercedes Benz">
      <a:majorFont>
        <a:latin typeface="CorpoA"/>
        <a:ea typeface=""/>
        <a:cs typeface=""/>
      </a:majorFont>
      <a:minorFont>
        <a:latin typeface="Corpo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9525">
          <a:solidFill>
            <a:srgbClr val="333333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algn="ctr">
          <a:lnSpc>
            <a:spcPct val="108000"/>
          </a:lnSpc>
          <a:spcAft>
            <a:spcPts val="1008"/>
          </a:spcAft>
          <a:defRPr sz="20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lnSpc>
            <a:spcPct val="108000"/>
          </a:lnSpc>
          <a:spcAft>
            <a:spcPts val="1008"/>
          </a:spcAft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Mercedes-Benz">
      <a:dk1>
        <a:sysClr val="windowText" lastClr="000000"/>
      </a:dk1>
      <a:lt1>
        <a:sysClr val="window" lastClr="FFFFFF"/>
      </a:lt1>
      <a:dk2>
        <a:srgbClr val="EAEAEA"/>
      </a:dk2>
      <a:lt2>
        <a:srgbClr val="B6BBC1"/>
      </a:lt2>
      <a:accent1>
        <a:srgbClr val="B6BBC1"/>
      </a:accent1>
      <a:accent2>
        <a:srgbClr val="00ADEF"/>
      </a:accent2>
      <a:accent3>
        <a:srgbClr val="0082E6"/>
      </a:accent3>
      <a:accent4>
        <a:srgbClr val="003366"/>
      </a:accent4>
      <a:accent5>
        <a:srgbClr val="333333"/>
      </a:accent5>
      <a:accent6>
        <a:srgbClr val="9F0002"/>
      </a:accent6>
      <a:hlink>
        <a:srgbClr val="0082E6"/>
      </a:hlink>
      <a:folHlink>
        <a:srgbClr val="999999"/>
      </a:folHlink>
    </a:clrScheme>
    <a:fontScheme name="Mercedes Benz">
      <a:majorFont>
        <a:latin typeface="CorpoA"/>
        <a:ea typeface=""/>
        <a:cs typeface=""/>
      </a:majorFont>
      <a:minorFont>
        <a:latin typeface="Corpo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9525">
          <a:solidFill>
            <a:srgbClr val="333333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algn="ctr">
          <a:lnSpc>
            <a:spcPct val="108000"/>
          </a:lnSpc>
          <a:spcAft>
            <a:spcPts val="1008"/>
          </a:spcAft>
          <a:defRPr sz="20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lnSpc>
            <a:spcPct val="108000"/>
          </a:lnSpc>
          <a:spcAft>
            <a:spcPts val="1008"/>
          </a:spcAft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Mercedes-Benz">
      <a:dk1>
        <a:sysClr val="windowText" lastClr="000000"/>
      </a:dk1>
      <a:lt1>
        <a:sysClr val="window" lastClr="FFFFFF"/>
      </a:lt1>
      <a:dk2>
        <a:srgbClr val="EAEAEA"/>
      </a:dk2>
      <a:lt2>
        <a:srgbClr val="B6BBC1"/>
      </a:lt2>
      <a:accent1>
        <a:srgbClr val="B6BBC1"/>
      </a:accent1>
      <a:accent2>
        <a:srgbClr val="00ADEF"/>
      </a:accent2>
      <a:accent3>
        <a:srgbClr val="0082E6"/>
      </a:accent3>
      <a:accent4>
        <a:srgbClr val="003366"/>
      </a:accent4>
      <a:accent5>
        <a:srgbClr val="333333"/>
      </a:accent5>
      <a:accent6>
        <a:srgbClr val="9F0002"/>
      </a:accent6>
      <a:hlink>
        <a:srgbClr val="0082E6"/>
      </a:hlink>
      <a:folHlink>
        <a:srgbClr val="999999"/>
      </a:folHlink>
    </a:clrScheme>
    <a:fontScheme name="Mercedes Benz">
      <a:majorFont>
        <a:latin typeface="CorpoA"/>
        <a:ea typeface=""/>
        <a:cs typeface=""/>
      </a:majorFont>
      <a:minorFont>
        <a:latin typeface="Corpo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9525">
          <a:solidFill>
            <a:srgbClr val="333333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algn="ctr">
          <a:lnSpc>
            <a:spcPct val="108000"/>
          </a:lnSpc>
          <a:spcAft>
            <a:spcPts val="1008"/>
          </a:spcAft>
          <a:defRPr sz="20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lnSpc>
            <a:spcPct val="108000"/>
          </a:lnSpc>
          <a:spcAft>
            <a:spcPts val="1008"/>
          </a:spcAft>
          <a:defRPr sz="20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MB_presentation_slides_DE_16_9</Template>
  <TotalTime>0</TotalTime>
  <Words>201</Words>
  <Application>Microsoft Office PowerPoint</Application>
  <PresentationFormat>Benutzerdefiniert</PresentationFormat>
  <Paragraphs>53</Paragraphs>
  <Slides>5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MB_presentation_slides_DE_16_9</vt:lpstr>
      <vt:lpstr>think-cell Folie</vt:lpstr>
      <vt:lpstr>Document</vt:lpstr>
      <vt:lpstr>5 GHz Band – Vehicle Wi-Fi Usage  Regulation Status </vt:lpstr>
      <vt:lpstr>5 GHz Band for Wi-Fi</vt:lpstr>
      <vt:lpstr>Regulation Status in Europe</vt:lpstr>
      <vt:lpstr>Regulation Status  vs  available channels in customer devices</vt:lpstr>
      <vt:lpstr>Wireless Automotive Coexistence Study Group</vt:lpstr>
    </vt:vector>
  </TitlesOfParts>
  <Company>ITI/OD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Murat Fedai</dc:creator>
  <cp:lastModifiedBy>Napholz, Bernd (059)</cp:lastModifiedBy>
  <cp:revision>317</cp:revision>
  <cp:lastPrinted>2015-07-13T07:34:47Z</cp:lastPrinted>
  <dcterms:created xsi:type="dcterms:W3CDTF">2015-04-10T14:53:45Z</dcterms:created>
  <dcterms:modified xsi:type="dcterms:W3CDTF">2016-04-22T13:41:59Z</dcterms:modified>
</cp:coreProperties>
</file>