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3" r:id="rId4"/>
    <p:sldId id="281" r:id="rId5"/>
    <p:sldId id="278" r:id="rId6"/>
    <p:sldId id="279" r:id="rId7"/>
    <p:sldId id="280" r:id="rId8"/>
    <p:sldId id="277" r:id="rId9"/>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3" d="100"/>
          <a:sy n="73" d="100"/>
        </p:scale>
        <p:origin x="756" y="6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098"/>
    </p:cViewPr>
  </p:sorterViewPr>
  <p:notesViewPr>
    <p:cSldViewPr>
      <p:cViewPr varScale="1">
        <p:scale>
          <a:sx n="85" d="100"/>
          <a:sy n="85" d="100"/>
        </p:scale>
        <p:origin x="37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5/17/2016</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8</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12291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 Group</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2016	</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May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Jim Lansford,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802.19-16/0076r1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3/11-13-0329-01-00ac-updated-china-s-5ghz-spectrum-regulation.ppt"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May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Jim Lansford,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200" dirty="0" smtClean="0"/>
              <a:t>Global Availability of 5GHz Spectrum for Automotive Use</a:t>
            </a:r>
            <a:endParaRPr lang="en-GB" sz="3200"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t>Date:</a:t>
            </a:r>
            <a:r>
              <a:rPr lang="en-GB" sz="1800" b="0" dirty="0"/>
              <a:t> </a:t>
            </a:r>
            <a:r>
              <a:rPr lang="en-GB" sz="1800" b="0" dirty="0" smtClean="0"/>
              <a:t>2016-05-06</a:t>
            </a:r>
            <a:endParaRPr lang="en-GB" sz="18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97626989"/>
              </p:ext>
            </p:extLst>
          </p:nvPr>
        </p:nvGraphicFramePr>
        <p:xfrm>
          <a:off x="527050" y="2557463"/>
          <a:ext cx="9112250" cy="2835275"/>
        </p:xfrm>
        <a:graphic>
          <a:graphicData uri="http://schemas.openxmlformats.org/presentationml/2006/ole">
            <mc:AlternateContent xmlns:mc="http://schemas.openxmlformats.org/markup-compatibility/2006">
              <mc:Choice xmlns:v="urn:schemas-microsoft-com:vml" Requires="v">
                <p:oleObj spid="_x0000_s3199" name="Document" r:id="rId5" imgW="8267030" imgH="2575886" progId="Word.Document.8">
                  <p:embed/>
                </p:oleObj>
              </mc:Choice>
              <mc:Fallback>
                <p:oleObj name="Document" r:id="rId5" imgW="8267030" imgH="2575886" progId="Word.Document.8">
                  <p:embed/>
                  <p:pic>
                    <p:nvPicPr>
                      <p:cNvPr id="0" name="Picture 13"/>
                      <p:cNvPicPr>
                        <a:picLocks noChangeAspect="1" noChangeArrowheads="1"/>
                      </p:cNvPicPr>
                      <p:nvPr/>
                    </p:nvPicPr>
                    <p:blipFill>
                      <a:blip r:embed="rId6"/>
                      <a:srcRect/>
                      <a:stretch>
                        <a:fillRect/>
                      </a:stretch>
                    </p:blipFill>
                    <p:spPr bwMode="auto">
                      <a:xfrm>
                        <a:off x="527050" y="2557463"/>
                        <a:ext cx="9112250" cy="28352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May 2016</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a:t>Jim Lansford,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Summary of 5GHz spectrum availability around the world for automotive use cases, which are typically considered outdoor.</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731520" y="731523"/>
            <a:ext cx="8288868" cy="792478"/>
          </a:xfrm>
          <a:ln/>
        </p:spPr>
        <p:txBody>
          <a:bodyPr vert="horz" wrap="square" lIns="96000" tIns="49920" rIns="96000" bIns="49920" numCol="1" anchor="ctr" anchorCtr="0" compatLnSpc="1">
            <a:prstTxWarp prst="textNoShape">
              <a:avLst/>
            </a:prstTxWarp>
          </a:bodyPr>
          <a:lstStyle/>
          <a:p>
            <a:r>
              <a:rPr lang="en-US" dirty="0" smtClean="0"/>
              <a:t>Background</a:t>
            </a:r>
            <a:endParaRPr lang="en-US" dirty="0"/>
          </a:p>
        </p:txBody>
      </p:sp>
      <p:sp>
        <p:nvSpPr>
          <p:cNvPr id="10242" name="Rectangle 2"/>
          <p:cNvSpPr>
            <a:spLocks noGrp="1" noChangeArrowheads="1"/>
          </p:cNvSpPr>
          <p:nvPr>
            <p:ph idx="1"/>
          </p:nvPr>
        </p:nvSpPr>
        <p:spPr>
          <a:xfrm>
            <a:off x="731520" y="1524000"/>
            <a:ext cx="8288868" cy="4387427"/>
          </a:xfrm>
          <a:ln/>
        </p:spPr>
        <p:txBody>
          <a:bodyPr/>
          <a:lstStyle/>
          <a:p>
            <a:pPr>
              <a:buFont typeface="Wingdings" panose="05000000000000000000" pitchFamily="2" charset="2"/>
              <a:buChar char="Ø"/>
            </a:pPr>
            <a:r>
              <a:rPr kumimoji="1" lang="de-DE" dirty="0" smtClean="0"/>
              <a:t>5GHz is important for automotive applications</a:t>
            </a:r>
          </a:p>
          <a:p>
            <a:pPr lvl="1">
              <a:buFont typeface="Wingdings" panose="05000000000000000000" pitchFamily="2" charset="2"/>
              <a:buChar char="Ø"/>
            </a:pPr>
            <a:r>
              <a:rPr kumimoji="1" lang="de-DE" b="1" dirty="0" smtClean="0">
                <a:cs typeface="+mn-cs"/>
              </a:rPr>
              <a:t>Provides adequate bandwidth for automotive use cases</a:t>
            </a:r>
          </a:p>
          <a:p>
            <a:pPr lvl="1">
              <a:buFont typeface="Wingdings" panose="05000000000000000000" pitchFamily="2" charset="2"/>
              <a:buChar char="Ø"/>
            </a:pPr>
            <a:r>
              <a:rPr kumimoji="1" lang="de-DE" b="1" dirty="0" smtClean="0">
                <a:cs typeface="+mn-cs"/>
              </a:rPr>
              <a:t>Less congested</a:t>
            </a:r>
          </a:p>
          <a:p>
            <a:pPr lvl="1">
              <a:buFont typeface="Wingdings" panose="05000000000000000000" pitchFamily="2" charset="2"/>
              <a:buChar char="Ø"/>
            </a:pPr>
            <a:r>
              <a:rPr kumimoji="1" lang="de-DE" b="1" dirty="0" smtClean="0">
                <a:cs typeface="+mn-cs"/>
              </a:rPr>
              <a:t>Doesn‘t interfere with Bluetooth, which is important for hands-free calling in vehicles</a:t>
            </a:r>
          </a:p>
          <a:p>
            <a:pPr>
              <a:buFont typeface="Wingdings" panose="05000000000000000000" pitchFamily="2" charset="2"/>
              <a:buChar char="Ø"/>
            </a:pPr>
            <a:r>
              <a:rPr kumimoji="1" lang="de-DE" dirty="0" smtClean="0"/>
              <a:t>Global regulations are not harmonized</a:t>
            </a:r>
          </a:p>
          <a:p>
            <a:pPr lvl="1">
              <a:buFont typeface="Wingdings" panose="05000000000000000000" pitchFamily="2" charset="2"/>
              <a:buChar char="Ø"/>
            </a:pPr>
            <a:r>
              <a:rPr kumimoji="1" lang="de-DE" b="1" dirty="0" smtClean="0">
                <a:cs typeface="+mn-cs"/>
              </a:rPr>
              <a:t>Makes product certification complex (homologation)</a:t>
            </a:r>
          </a:p>
          <a:p>
            <a:pPr lvl="1">
              <a:buFont typeface="Wingdings" panose="05000000000000000000" pitchFamily="2" charset="2"/>
              <a:buChar char="Ø"/>
            </a:pPr>
            <a:r>
              <a:rPr kumimoji="1" lang="de-DE" b="1" dirty="0" smtClean="0">
                <a:cs typeface="+mn-cs"/>
              </a:rPr>
              <a:t>Some bands are indoor only in certain countries</a:t>
            </a:r>
          </a:p>
          <a:p>
            <a:pPr lvl="1">
              <a:buFont typeface="Wingdings" panose="05000000000000000000" pitchFamily="2" charset="2"/>
              <a:buChar char="Ø"/>
            </a:pPr>
            <a:r>
              <a:rPr kumimoji="1" lang="de-DE" b="1" dirty="0" smtClean="0">
                <a:cs typeface="+mn-cs"/>
              </a:rPr>
              <a:t>Automotive use is typically considered outdoor</a:t>
            </a:r>
          </a:p>
          <a:p>
            <a:pPr>
              <a:buFont typeface="Wingdings" panose="05000000000000000000" pitchFamily="2" charset="2"/>
              <a:buChar char="Ø"/>
            </a:pPr>
            <a:r>
              <a:rPr kumimoji="1" lang="de-DE" dirty="0" smtClean="0"/>
              <a:t>DFS is difficult in automobiles</a:t>
            </a:r>
          </a:p>
          <a:p>
            <a:pPr lvl="1">
              <a:buFont typeface="Wingdings" panose="05000000000000000000" pitchFamily="2" charset="2"/>
              <a:buChar char="Ø"/>
            </a:pPr>
            <a:r>
              <a:rPr kumimoji="1" lang="de-DE" b="1" dirty="0" smtClean="0">
                <a:cs typeface="+mn-cs"/>
              </a:rPr>
              <a:t>Radar detection was developed with fixed access points in mind</a:t>
            </a:r>
          </a:p>
          <a:p>
            <a:pPr lvl="1">
              <a:buFont typeface="Wingdings" panose="05000000000000000000" pitchFamily="2" charset="2"/>
              <a:buChar char="Ø"/>
            </a:pPr>
            <a:r>
              <a:rPr kumimoji="1" lang="de-DE" b="1" dirty="0" smtClean="0">
                <a:cs typeface="+mn-cs"/>
              </a:rPr>
              <a:t>DFS bands not reliably available for vehicular use</a:t>
            </a:r>
          </a:p>
          <a:p>
            <a:pPr lvl="1">
              <a:buFont typeface="Wingdings" panose="05000000000000000000" pitchFamily="2" charset="2"/>
              <a:buChar char="Ø"/>
            </a:pPr>
            <a:endParaRPr kumimoji="1" lang="de-DE" b="1" dirty="0" smtClean="0">
              <a:cs typeface="+mn-cs"/>
            </a:endParaRPr>
          </a:p>
          <a:p>
            <a:pPr>
              <a:buFont typeface="Wingdings" panose="05000000000000000000" pitchFamily="2" charset="2"/>
              <a:buChar char="Ø"/>
            </a:pPr>
            <a:endParaRPr kumimoji="1" lang="de-DE" b="1" dirty="0">
              <a:cs typeface="+mn-cs"/>
            </a:endParaRPr>
          </a:p>
          <a:p>
            <a:pPr marL="0" indent="0">
              <a:buNone/>
            </a:pPr>
            <a:endParaRPr lang="en-US" b="1" dirty="0">
              <a:cs typeface="+mn-cs"/>
            </a:endParaRP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5" name="Footer Placeholder 4"/>
          <p:cNvSpPr>
            <a:spLocks noGrp="1"/>
          </p:cNvSpPr>
          <p:nvPr>
            <p:ph type="ftr" idx="14"/>
          </p:nvPr>
        </p:nvSpPr>
        <p:spPr/>
        <p:txBody>
          <a:bodyPr/>
          <a:lstStyle/>
          <a:p>
            <a:r>
              <a:rPr lang="en-GB" dirty="0"/>
              <a:t>Jim Lansford, Qualcomm</a:t>
            </a:r>
          </a:p>
        </p:txBody>
      </p:sp>
      <p:sp>
        <p:nvSpPr>
          <p:cNvPr id="4" name="Date Placeholder 3"/>
          <p:cNvSpPr>
            <a:spLocks noGrp="1"/>
          </p:cNvSpPr>
          <p:nvPr>
            <p:ph type="dt" idx="15"/>
          </p:nvPr>
        </p:nvSpPr>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Spectrum at a 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Jim Lansford, Qualcomm</a:t>
            </a:r>
            <a:endParaRPr lang="en-GB" dirty="0"/>
          </a:p>
        </p:txBody>
      </p:sp>
      <p:sp>
        <p:nvSpPr>
          <p:cNvPr id="6" name="Date Placeholder 5"/>
          <p:cNvSpPr>
            <a:spLocks noGrp="1"/>
          </p:cNvSpPr>
          <p:nvPr>
            <p:ph type="dt" idx="15"/>
          </p:nvPr>
        </p:nvSpPr>
        <p:spPr/>
        <p:txBody>
          <a:bodyPr/>
          <a:lstStyle/>
          <a:p>
            <a:r>
              <a:rPr lang="en-US" dirty="0" smtClean="0"/>
              <a:t>May 2016	</a:t>
            </a:r>
            <a:endParaRPr lang="en-GB" dirty="0"/>
          </a:p>
        </p:txBody>
      </p:sp>
      <p:cxnSp>
        <p:nvCxnSpPr>
          <p:cNvPr id="16" name="直接连接符 12"/>
          <p:cNvCxnSpPr>
            <a:cxnSpLocks noChangeShapeType="1"/>
          </p:cNvCxnSpPr>
          <p:nvPr/>
        </p:nvCxnSpPr>
        <p:spPr bwMode="auto">
          <a:xfrm flipV="1">
            <a:off x="1066800" y="5105400"/>
            <a:ext cx="7751762" cy="0"/>
          </a:xfrm>
          <a:prstGeom prst="lin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sp>
        <p:nvSpPr>
          <p:cNvPr id="17" name="矩形 2"/>
          <p:cNvSpPr>
            <a:spLocks noChangeArrowheads="1"/>
          </p:cNvSpPr>
          <p:nvPr/>
        </p:nvSpPr>
        <p:spPr bwMode="auto">
          <a:xfrm>
            <a:off x="1443037" y="4191000"/>
            <a:ext cx="4603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altLang="zh-CN" sz="2000" b="1">
                <a:ea typeface="宋体" panose="02010600030101010101" pitchFamily="2" charset="-122"/>
              </a:rPr>
              <a:t>US</a:t>
            </a:r>
            <a:endParaRPr lang="zh-CN" altLang="en-US" sz="2000" b="1">
              <a:ea typeface="宋体" panose="02010600030101010101" pitchFamily="2" charset="-122"/>
            </a:endParaRPr>
          </a:p>
        </p:txBody>
      </p:sp>
      <p:sp>
        <p:nvSpPr>
          <p:cNvPr id="18" name="矩形 8"/>
          <p:cNvSpPr>
            <a:spLocks noChangeArrowheads="1"/>
          </p:cNvSpPr>
          <p:nvPr/>
        </p:nvSpPr>
        <p:spPr bwMode="auto">
          <a:xfrm>
            <a:off x="1122362" y="5451475"/>
            <a:ext cx="1066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altLang="zh-CN" sz="2000" b="1">
                <a:ea typeface="宋体" panose="02010600030101010101" pitchFamily="2" charset="-122"/>
              </a:rPr>
              <a:t>Europe Japan</a:t>
            </a:r>
            <a:endParaRPr lang="zh-CN" altLang="en-US" sz="2000" b="1">
              <a:ea typeface="宋体" panose="02010600030101010101" pitchFamily="2" charset="-122"/>
            </a:endParaRPr>
          </a:p>
        </p:txBody>
      </p:sp>
      <p:pic>
        <p:nvPicPr>
          <p:cNvPr id="19" name="Picture 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9162" y="3576637"/>
            <a:ext cx="5929313"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512" y="5040312"/>
            <a:ext cx="4895850"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矩形 13"/>
          <p:cNvSpPr>
            <a:spLocks noChangeArrowheads="1"/>
          </p:cNvSpPr>
          <p:nvPr/>
        </p:nvSpPr>
        <p:spPr bwMode="auto">
          <a:xfrm>
            <a:off x="1289050" y="2695575"/>
            <a:ext cx="766762"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altLang="zh-CN" sz="2000" b="1">
                <a:ea typeface="宋体" panose="02010600030101010101" pitchFamily="2" charset="-122"/>
              </a:rPr>
              <a:t>China</a:t>
            </a:r>
            <a:endParaRPr lang="zh-CN" altLang="en-US" sz="2000" b="1">
              <a:ea typeface="宋体" panose="02010600030101010101" pitchFamily="2" charset="-122"/>
            </a:endParaRPr>
          </a:p>
        </p:txBody>
      </p:sp>
      <p:pic>
        <p:nvPicPr>
          <p:cNvPr id="22"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78062" y="2106612"/>
            <a:ext cx="5722938" cy="1509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cxnSp>
        <p:nvCxnSpPr>
          <p:cNvPr id="23" name="直接连接符 5"/>
          <p:cNvCxnSpPr>
            <a:cxnSpLocks noChangeShapeType="1"/>
          </p:cNvCxnSpPr>
          <p:nvPr/>
        </p:nvCxnSpPr>
        <p:spPr bwMode="auto">
          <a:xfrm>
            <a:off x="1066800" y="3616325"/>
            <a:ext cx="7751762" cy="0"/>
          </a:xfrm>
          <a:prstGeom prst="lin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pic>
        <p:nvPicPr>
          <p:cNvPr id="159" name="Picture 158"/>
          <p:cNvPicPr>
            <a:picLocks noChangeAspect="1" noChangeArrowheads="1"/>
          </p:cNvPicPr>
          <p:nvPr/>
        </p:nvPicPr>
        <p:blipFill rotWithShape="1">
          <a:blip r:embed="rId4">
            <a:extLst>
              <a:ext uri="{28A0092B-C50C-407E-A947-70E740481C1C}">
                <a14:useLocalDpi xmlns:a14="http://schemas.microsoft.com/office/drawing/2010/main" val="0"/>
              </a:ext>
            </a:extLst>
          </a:blip>
          <a:srcRect l="80719" t="20614" r="1972"/>
          <a:stretch/>
        </p:blipFill>
        <p:spPr bwMode="auto">
          <a:xfrm>
            <a:off x="6918116" y="5349363"/>
            <a:ext cx="990600" cy="11985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
        <p:nvSpPr>
          <p:cNvPr id="158" name="TextBox 157"/>
          <p:cNvSpPr txBox="1"/>
          <p:nvPr/>
        </p:nvSpPr>
        <p:spPr>
          <a:xfrm>
            <a:off x="6977238" y="5707237"/>
            <a:ext cx="872355" cy="482761"/>
          </a:xfrm>
          <a:prstGeom prst="rect">
            <a:avLst/>
          </a:prstGeom>
          <a:noFill/>
        </p:spPr>
        <p:txBody>
          <a:bodyPr wrap="none" rtlCol="0">
            <a:spAutoFit/>
          </a:bodyPr>
          <a:lstStyle/>
          <a:p>
            <a:r>
              <a:rPr lang="en-US" b="1" dirty="0" smtClean="0">
                <a:solidFill>
                  <a:schemeClr val="accent6">
                    <a:lumMod val="75000"/>
                  </a:schemeClr>
                </a:solidFill>
                <a:latin typeface="Arial" panose="020B0604020202020204" pitchFamily="34" charset="0"/>
                <a:cs typeface="Arial" panose="020B0604020202020204" pitchFamily="34" charset="0"/>
              </a:rPr>
              <a:t>SRD</a:t>
            </a:r>
            <a:endParaRPr lang="en-US" b="1" dirty="0">
              <a:solidFill>
                <a:schemeClr val="accent6">
                  <a:lumMod val="75000"/>
                </a:schemeClr>
              </a:solidFill>
              <a:latin typeface="Arial" panose="020B0604020202020204" pitchFamily="34" charset="0"/>
              <a:cs typeface="Arial" panose="020B0604020202020204" pitchFamily="34" charset="0"/>
            </a:endParaRPr>
          </a:p>
        </p:txBody>
      </p:sp>
      <p:sp>
        <p:nvSpPr>
          <p:cNvPr id="160" name="Rectangle 159"/>
          <p:cNvSpPr/>
          <p:nvPr/>
        </p:nvSpPr>
        <p:spPr bwMode="auto">
          <a:xfrm>
            <a:off x="3886200" y="1867749"/>
            <a:ext cx="2895600" cy="4761651"/>
          </a:xfrm>
          <a:prstGeom prst="rect">
            <a:avLst/>
          </a:prstGeom>
          <a:solidFill>
            <a:srgbClr val="00B8FF">
              <a:alpha val="1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1" name="TextBox 160"/>
          <p:cNvSpPr txBox="1"/>
          <p:nvPr/>
        </p:nvSpPr>
        <p:spPr>
          <a:xfrm>
            <a:off x="4942681" y="1888144"/>
            <a:ext cx="835485" cy="482761"/>
          </a:xfrm>
          <a:prstGeom prst="rect">
            <a:avLst/>
          </a:prstGeom>
          <a:noFill/>
        </p:spPr>
        <p:txBody>
          <a:bodyPr wrap="none" rtlCol="0">
            <a:spAutoFit/>
          </a:bodyPr>
          <a:lstStyle/>
          <a:p>
            <a:r>
              <a:rPr lang="en-US" b="1" dirty="0" smtClean="0">
                <a:solidFill>
                  <a:schemeClr val="accent6">
                    <a:lumMod val="75000"/>
                  </a:schemeClr>
                </a:solidFill>
                <a:latin typeface="Arial" panose="020B0604020202020204" pitchFamily="34" charset="0"/>
                <a:cs typeface="Arial" panose="020B0604020202020204" pitchFamily="34" charset="0"/>
              </a:rPr>
              <a:t>DFS</a:t>
            </a:r>
            <a:endParaRPr lang="en-US" b="1" dirty="0">
              <a:solidFill>
                <a:schemeClr val="accent6">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9518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8"/>
          </a:xfrm>
        </p:spPr>
        <p:txBody>
          <a:bodyPr/>
          <a:lstStyle/>
          <a:p>
            <a:r>
              <a:rPr lang="en-US" dirty="0" smtClean="0"/>
              <a:t>5GHz spectrum (1/2)</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26248450"/>
              </p:ext>
            </p:extLst>
          </p:nvPr>
        </p:nvGraphicFramePr>
        <p:xfrm>
          <a:off x="609600" y="1645172"/>
          <a:ext cx="8288336" cy="5029200"/>
        </p:xfrm>
        <a:graphic>
          <a:graphicData uri="http://schemas.openxmlformats.org/drawingml/2006/table">
            <a:tbl>
              <a:tblPr firstRow="1" firstCol="1" bandRow="1">
                <a:tableStyleId>{5C22544A-7EE6-4342-B048-85BDC9FD1C3A}</a:tableStyleId>
              </a:tblPr>
              <a:tblGrid>
                <a:gridCol w="1027754"/>
                <a:gridCol w="1239935"/>
                <a:gridCol w="1593018"/>
                <a:gridCol w="1380837"/>
                <a:gridCol w="1607937"/>
                <a:gridCol w="1438855"/>
              </a:tblGrid>
              <a:tr h="0">
                <a:tc>
                  <a:txBody>
                    <a:bodyPr/>
                    <a:lstStyle/>
                    <a:p>
                      <a:pPr marL="0" marR="0" algn="ctr">
                        <a:spcBef>
                          <a:spcPts val="0"/>
                        </a:spcBef>
                        <a:spcAft>
                          <a:spcPts val="0"/>
                        </a:spcAft>
                      </a:pPr>
                      <a:r>
                        <a:rPr lang="en-US" sz="1200" cap="all" dirty="0">
                          <a:effectLst/>
                        </a:rPr>
                        <a:t>CHANNEL NUMBER</a:t>
                      </a:r>
                      <a:endParaRPr lang="en-US" sz="24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200" cap="all" dirty="0">
                          <a:effectLst/>
                        </a:rPr>
                        <a:t>FREQUENCY MHZ</a:t>
                      </a:r>
                      <a:endParaRPr lang="en-US" sz="24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200" cap="all" dirty="0">
                          <a:effectLst/>
                        </a:rPr>
                        <a:t>EUROPE</a:t>
                      </a:r>
                      <a:br>
                        <a:rPr lang="en-US" sz="1200" cap="all" dirty="0">
                          <a:effectLst/>
                        </a:rPr>
                      </a:br>
                      <a:r>
                        <a:rPr lang="en-US" sz="1200" cap="all" dirty="0">
                          <a:effectLst/>
                        </a:rPr>
                        <a:t>(ETSI)</a:t>
                      </a:r>
                      <a:endParaRPr lang="en-US" sz="24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200" cap="all" dirty="0">
                          <a:effectLst/>
                        </a:rPr>
                        <a:t>NORTH AMERICA </a:t>
                      </a:r>
                      <a:br>
                        <a:rPr lang="en-US" sz="1200" cap="all" dirty="0">
                          <a:effectLst/>
                        </a:rPr>
                      </a:br>
                      <a:r>
                        <a:rPr lang="en-US" sz="1200" cap="all" dirty="0">
                          <a:effectLst/>
                        </a:rPr>
                        <a:t>(FCC)</a:t>
                      </a:r>
                      <a:endParaRPr lang="en-US" sz="24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200" cap="all" dirty="0">
                          <a:effectLst/>
                        </a:rPr>
                        <a:t>JAPAN</a:t>
                      </a:r>
                      <a:endParaRPr lang="en-US" sz="24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200" cap="all" dirty="0">
                          <a:effectLst/>
                        </a:rPr>
                        <a:t>China</a:t>
                      </a:r>
                      <a:endParaRPr lang="en-US" sz="2400" dirty="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36</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5180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40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5200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44</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5220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48</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5240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52</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5260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 / 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56</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5280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 / 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60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5300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 / 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64</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5320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 / 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100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5500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104</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5520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108</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5540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112</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5560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116</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5580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dirty="0">
                          <a:effectLst/>
                        </a:rPr>
                        <a:t>No Access</a:t>
                      </a:r>
                      <a:endParaRPr lang="en-US" sz="28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Jim Lansford, Qualcomm</a:t>
            </a:r>
            <a:endParaRPr lang="en-GB" dirty="0"/>
          </a:p>
        </p:txBody>
      </p:sp>
      <p:sp>
        <p:nvSpPr>
          <p:cNvPr id="6" name="Date Placeholder 5"/>
          <p:cNvSpPr>
            <a:spLocks noGrp="1"/>
          </p:cNvSpPr>
          <p:nvPr>
            <p:ph type="dt" idx="15"/>
          </p:nvPr>
        </p:nvSpPr>
        <p:spPr/>
        <p:txBody>
          <a:bodyPr/>
          <a:lstStyle/>
          <a:p>
            <a:r>
              <a:rPr lang="en-US" dirty="0" smtClean="0"/>
              <a:t>May 2016	</a:t>
            </a:r>
            <a:endParaRPr lang="en-GB" dirty="0"/>
          </a:p>
        </p:txBody>
      </p:sp>
      <p:sp>
        <p:nvSpPr>
          <p:cNvPr id="8" name="Rectangle 1"/>
          <p:cNvSpPr>
            <a:spLocks noChangeArrowheads="1"/>
          </p:cNvSpPr>
          <p:nvPr/>
        </p:nvSpPr>
        <p:spPr bwMode="auto">
          <a:xfrm>
            <a:off x="609600" y="1688495"/>
            <a:ext cx="18473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sz="3200"/>
          </a:p>
        </p:txBody>
      </p:sp>
    </p:spTree>
    <p:extLst>
      <p:ext uri="{BB962C8B-B14F-4D97-AF65-F5344CB8AC3E}">
        <p14:creationId xmlns:p14="http://schemas.microsoft.com/office/powerpoint/2010/main" val="2129297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563878"/>
          </a:xfrm>
        </p:spPr>
        <p:txBody>
          <a:bodyPr/>
          <a:lstStyle/>
          <a:p>
            <a:r>
              <a:rPr lang="en-US" dirty="0"/>
              <a:t>5GHz spectrum (1/2)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Jim Lansford, Qualcomm</a:t>
            </a:r>
          </a:p>
        </p:txBody>
      </p:sp>
      <p:sp>
        <p:nvSpPr>
          <p:cNvPr id="6" name="Date Placeholder 5"/>
          <p:cNvSpPr>
            <a:spLocks noGrp="1"/>
          </p:cNvSpPr>
          <p:nvPr>
            <p:ph type="dt" idx="15"/>
          </p:nvPr>
        </p:nvSpPr>
        <p:spPr/>
        <p:txBody>
          <a:bodyPr/>
          <a:lstStyle/>
          <a:p>
            <a:r>
              <a:rPr lang="en-US" dirty="0" smtClean="0"/>
              <a:t>May 2016	</a:t>
            </a:r>
            <a:endParaRPr lang="en-GB"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99737064"/>
              </p:ext>
            </p:extLst>
          </p:nvPr>
        </p:nvGraphicFramePr>
        <p:xfrm>
          <a:off x="690299" y="2592495"/>
          <a:ext cx="8288336" cy="3017520"/>
        </p:xfrm>
        <a:graphic>
          <a:graphicData uri="http://schemas.openxmlformats.org/drawingml/2006/table">
            <a:tbl>
              <a:tblPr firstRow="1" firstCol="1" bandRow="1">
                <a:tableStyleId>{5C22544A-7EE6-4342-B048-85BDC9FD1C3A}</a:tableStyleId>
              </a:tblPr>
              <a:tblGrid>
                <a:gridCol w="1027754"/>
                <a:gridCol w="1239935"/>
                <a:gridCol w="1593018"/>
                <a:gridCol w="1380837"/>
                <a:gridCol w="1607937"/>
                <a:gridCol w="1438855"/>
              </a:tblGrid>
              <a:tr h="0">
                <a:tc>
                  <a:txBody>
                    <a:bodyPr/>
                    <a:lstStyle/>
                    <a:p>
                      <a:pPr marL="0" marR="0" algn="ctr">
                        <a:spcBef>
                          <a:spcPts val="0"/>
                        </a:spcBef>
                        <a:spcAft>
                          <a:spcPts val="0"/>
                        </a:spcAft>
                      </a:pPr>
                      <a:r>
                        <a:rPr lang="en-US" sz="1400" dirty="0">
                          <a:effectLst/>
                        </a:rPr>
                        <a:t>120</a:t>
                      </a:r>
                      <a:endParaRPr lang="en-US" sz="28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b="0" dirty="0">
                          <a:solidFill>
                            <a:schemeClr val="tx1"/>
                          </a:solidFill>
                          <a:effectLst/>
                        </a:rPr>
                        <a:t>5600</a:t>
                      </a:r>
                      <a:endParaRPr lang="en-US" sz="2800" b="0" dirty="0">
                        <a:solidFill>
                          <a:schemeClr val="tx1"/>
                        </a:solidFill>
                        <a:effectLst/>
                        <a:latin typeface="Times New Roman" panose="02020603050405020304" pitchFamily="18" charset="0"/>
                        <a:ea typeface="Times New Roman" panose="02020603050405020304" pitchFamily="18" charset="0"/>
                      </a:endParaRPr>
                    </a:p>
                  </a:txBody>
                  <a:tcPr marL="76200" marR="76200" marT="30480" marB="30480">
                    <a:solidFill>
                      <a:schemeClr val="accent5">
                        <a:lumMod val="40000"/>
                        <a:lumOff val="60000"/>
                      </a:schemeClr>
                    </a:solidFill>
                  </a:tcPr>
                </a:tc>
                <a:tc>
                  <a:txBody>
                    <a:bodyPr/>
                    <a:lstStyle/>
                    <a:p>
                      <a:pPr marL="0" marR="0" algn="ctr">
                        <a:spcBef>
                          <a:spcPts val="0"/>
                        </a:spcBef>
                        <a:spcAft>
                          <a:spcPts val="0"/>
                        </a:spcAft>
                      </a:pPr>
                      <a:r>
                        <a:rPr lang="en-US" sz="1400" b="0" dirty="0">
                          <a:solidFill>
                            <a:schemeClr val="tx1"/>
                          </a:solidFill>
                          <a:effectLst/>
                        </a:rPr>
                        <a:t>DFS / TPC</a:t>
                      </a:r>
                      <a:endParaRPr lang="en-US" sz="2800" b="0" dirty="0">
                        <a:solidFill>
                          <a:schemeClr val="tx1"/>
                        </a:solidFill>
                        <a:effectLst/>
                        <a:latin typeface="Times New Roman" panose="02020603050405020304" pitchFamily="18" charset="0"/>
                        <a:ea typeface="Times New Roman" panose="02020603050405020304" pitchFamily="18" charset="0"/>
                      </a:endParaRPr>
                    </a:p>
                  </a:txBody>
                  <a:tcPr marL="76200" marR="76200" marT="30480" marB="30480">
                    <a:solidFill>
                      <a:schemeClr val="accent5">
                        <a:lumMod val="40000"/>
                        <a:lumOff val="60000"/>
                      </a:schemeClr>
                    </a:solidFill>
                  </a:tcPr>
                </a:tc>
                <a:tc>
                  <a:txBody>
                    <a:bodyPr/>
                    <a:lstStyle/>
                    <a:p>
                      <a:pPr marL="0" marR="0" algn="ctr">
                        <a:spcBef>
                          <a:spcPts val="0"/>
                        </a:spcBef>
                        <a:spcAft>
                          <a:spcPts val="0"/>
                        </a:spcAft>
                      </a:pPr>
                      <a:r>
                        <a:rPr lang="en-US" sz="1400" b="0" dirty="0">
                          <a:solidFill>
                            <a:schemeClr val="tx1"/>
                          </a:solidFill>
                          <a:effectLst/>
                        </a:rPr>
                        <a:t>No Access</a:t>
                      </a:r>
                      <a:endParaRPr lang="en-US" sz="2800" b="0" dirty="0">
                        <a:solidFill>
                          <a:schemeClr val="tx1"/>
                        </a:solidFill>
                        <a:effectLst/>
                        <a:latin typeface="Times New Roman" panose="02020603050405020304" pitchFamily="18" charset="0"/>
                        <a:ea typeface="Times New Roman" panose="02020603050405020304" pitchFamily="18" charset="0"/>
                      </a:endParaRPr>
                    </a:p>
                  </a:txBody>
                  <a:tcPr marL="76200" marR="76200" marT="30480" marB="30480">
                    <a:solidFill>
                      <a:schemeClr val="accent5">
                        <a:lumMod val="40000"/>
                        <a:lumOff val="60000"/>
                      </a:schemeClr>
                    </a:solidFill>
                  </a:tcPr>
                </a:tc>
                <a:tc>
                  <a:txBody>
                    <a:bodyPr/>
                    <a:lstStyle/>
                    <a:p>
                      <a:pPr marL="0" marR="0" algn="ctr">
                        <a:spcBef>
                          <a:spcPts val="0"/>
                        </a:spcBef>
                        <a:spcAft>
                          <a:spcPts val="0"/>
                        </a:spcAft>
                      </a:pPr>
                      <a:r>
                        <a:rPr lang="en-US" sz="1400" b="0" dirty="0">
                          <a:solidFill>
                            <a:schemeClr val="tx1"/>
                          </a:solidFill>
                          <a:effectLst/>
                        </a:rPr>
                        <a:t>DFS / TPC</a:t>
                      </a:r>
                      <a:endParaRPr lang="en-US" sz="2800" b="0" dirty="0">
                        <a:solidFill>
                          <a:schemeClr val="tx1"/>
                        </a:solidFill>
                        <a:effectLst/>
                        <a:latin typeface="Times New Roman" panose="02020603050405020304" pitchFamily="18" charset="0"/>
                        <a:ea typeface="Times New Roman" panose="02020603050405020304" pitchFamily="18" charset="0"/>
                      </a:endParaRPr>
                    </a:p>
                  </a:txBody>
                  <a:tcPr marL="76200" marR="76200" marT="30480" marB="30480">
                    <a:solidFill>
                      <a:schemeClr val="accent5">
                        <a:lumMod val="40000"/>
                        <a:lumOff val="60000"/>
                      </a:schemeClr>
                    </a:solidFill>
                  </a:tcPr>
                </a:tc>
                <a:tc>
                  <a:txBody>
                    <a:bodyPr/>
                    <a:lstStyle/>
                    <a:p>
                      <a:pPr marL="0" marR="0" algn="ctr">
                        <a:spcBef>
                          <a:spcPts val="0"/>
                        </a:spcBef>
                        <a:spcAft>
                          <a:spcPts val="0"/>
                        </a:spcAft>
                      </a:pPr>
                      <a:r>
                        <a:rPr lang="en-US" sz="1400" b="0" dirty="0">
                          <a:solidFill>
                            <a:schemeClr val="tx1"/>
                          </a:solidFill>
                          <a:effectLst/>
                        </a:rPr>
                        <a:t>No Access</a:t>
                      </a:r>
                      <a:endParaRPr lang="en-US" sz="28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5">
                        <a:lumMod val="40000"/>
                        <a:lumOff val="60000"/>
                      </a:schemeClr>
                    </a:solidFill>
                  </a:tcPr>
                </a:tc>
              </a:tr>
              <a:tr h="0">
                <a:tc>
                  <a:txBody>
                    <a:bodyPr/>
                    <a:lstStyle/>
                    <a:p>
                      <a:pPr marL="0" marR="0" algn="ctr">
                        <a:spcBef>
                          <a:spcPts val="0"/>
                        </a:spcBef>
                        <a:spcAft>
                          <a:spcPts val="0"/>
                        </a:spcAft>
                      </a:pPr>
                      <a:r>
                        <a:rPr lang="en-US" sz="1400">
                          <a:effectLst/>
                        </a:rPr>
                        <a:t>124</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5620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dirty="0">
                          <a:effectLst/>
                        </a:rPr>
                        <a:t>DFS / TPC</a:t>
                      </a:r>
                      <a:endParaRPr lang="en-US" sz="28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128</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5640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132</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5660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136</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5680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140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5700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149</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5745</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SRD</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153</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5765</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SRD</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157</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5785</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SRD</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161</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5805</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SRD</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165</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5825</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SRD</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dirty="0">
                          <a:effectLst/>
                        </a:rPr>
                        <a:t>✔</a:t>
                      </a:r>
                      <a:endParaRPr lang="en-US" sz="28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500900423"/>
              </p:ext>
            </p:extLst>
          </p:nvPr>
        </p:nvGraphicFramePr>
        <p:xfrm>
          <a:off x="731838" y="1905000"/>
          <a:ext cx="8246797" cy="609600"/>
        </p:xfrm>
        <a:graphic>
          <a:graphicData uri="http://schemas.openxmlformats.org/drawingml/2006/table">
            <a:tbl>
              <a:tblPr firstRow="1" firstCol="1" bandRow="1">
                <a:tableStyleId>{5C22544A-7EE6-4342-B048-85BDC9FD1C3A}</a:tableStyleId>
              </a:tblPr>
              <a:tblGrid>
                <a:gridCol w="944562"/>
                <a:gridCol w="1295400"/>
                <a:gridCol w="1524000"/>
                <a:gridCol w="1371600"/>
                <a:gridCol w="1600200"/>
                <a:gridCol w="1511035"/>
              </a:tblGrid>
              <a:tr h="0">
                <a:tc>
                  <a:txBody>
                    <a:bodyPr/>
                    <a:lstStyle/>
                    <a:p>
                      <a:pPr marL="0" marR="0" algn="ctr">
                        <a:spcBef>
                          <a:spcPts val="0"/>
                        </a:spcBef>
                        <a:spcAft>
                          <a:spcPts val="0"/>
                        </a:spcAft>
                      </a:pPr>
                      <a:r>
                        <a:rPr lang="en-US" sz="1200" cap="all" dirty="0">
                          <a:effectLst/>
                        </a:rPr>
                        <a:t>CHANNEL NUMBER</a:t>
                      </a:r>
                      <a:endParaRPr lang="en-US" sz="24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200" cap="all" dirty="0">
                          <a:effectLst/>
                        </a:rPr>
                        <a:t>FREQUENCY MHZ</a:t>
                      </a:r>
                      <a:endParaRPr lang="en-US" sz="24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200" cap="all" dirty="0">
                          <a:effectLst/>
                        </a:rPr>
                        <a:t>EUROPE</a:t>
                      </a:r>
                      <a:br>
                        <a:rPr lang="en-US" sz="1200" cap="all" dirty="0">
                          <a:effectLst/>
                        </a:rPr>
                      </a:br>
                      <a:r>
                        <a:rPr lang="en-US" sz="1200" cap="all" dirty="0">
                          <a:effectLst/>
                        </a:rPr>
                        <a:t>(ETSI)</a:t>
                      </a:r>
                      <a:endParaRPr lang="en-US" sz="24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200" cap="all" dirty="0">
                          <a:effectLst/>
                        </a:rPr>
                        <a:t>NORTH AMERICA </a:t>
                      </a:r>
                      <a:br>
                        <a:rPr lang="en-US" sz="1200" cap="all" dirty="0">
                          <a:effectLst/>
                        </a:rPr>
                      </a:br>
                      <a:r>
                        <a:rPr lang="en-US" sz="1200" cap="all" dirty="0">
                          <a:effectLst/>
                        </a:rPr>
                        <a:t>(FCC)</a:t>
                      </a:r>
                      <a:endParaRPr lang="en-US" sz="24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200" cap="all" dirty="0">
                          <a:effectLst/>
                        </a:rPr>
                        <a:t>JAPAN</a:t>
                      </a:r>
                      <a:endParaRPr lang="en-US" sz="24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200" cap="all" dirty="0">
                          <a:effectLst/>
                        </a:rPr>
                        <a:t>China</a:t>
                      </a:r>
                      <a:endParaRPr lang="en-US" sz="24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949882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a:t>
            </a:r>
            <a:endParaRPr lang="en-US" dirty="0"/>
          </a:p>
        </p:txBody>
      </p:sp>
      <p:sp>
        <p:nvSpPr>
          <p:cNvPr id="3" name="Content Placeholder 2"/>
          <p:cNvSpPr>
            <a:spLocks noGrp="1"/>
          </p:cNvSpPr>
          <p:nvPr>
            <p:ph idx="1"/>
          </p:nvPr>
        </p:nvSpPr>
        <p:spPr/>
        <p:txBody>
          <a:bodyPr/>
          <a:lstStyle/>
          <a:p>
            <a:r>
              <a:rPr lang="en-US" dirty="0"/>
              <a:t>Note 1: there are additional regional variations for countries including Australia, Brazil, China, Israel, Korea, Singapore, South Africa, Turkey, etc. Additionally Japan has access to at least one channel below 5180 </a:t>
            </a:r>
            <a:r>
              <a:rPr lang="en-US" dirty="0" err="1"/>
              <a:t>MHz.</a:t>
            </a:r>
            <a:endParaRPr lang="en-US" dirty="0"/>
          </a:p>
          <a:p>
            <a:r>
              <a:rPr lang="en-US" dirty="0"/>
              <a:t>Note 2: DFS = Dynamic Frequency Selection; TPC = Transmit Power Control; SRD = Short Range Devices, 25 mW (+14dBm) max power.</a:t>
            </a:r>
          </a:p>
          <a:p>
            <a:r>
              <a:rPr lang="en-US" dirty="0"/>
              <a:t>Note 3: Chinese regulations from </a:t>
            </a:r>
            <a:r>
              <a:rPr lang="en-US" u="sng" dirty="0">
                <a:solidFill>
                  <a:schemeClr val="accent6">
                    <a:lumMod val="50000"/>
                  </a:schemeClr>
                </a:solidFill>
                <a:hlinkClick r:id="rId2"/>
              </a:rPr>
              <a:t>https://mentor.ieee.org/802.11/dcn/13/11-13-0329-01-00ac-updated-china-s-5ghz-spectrum-regulation.ppt</a:t>
            </a:r>
            <a:r>
              <a:rPr lang="en-US" dirty="0">
                <a:solidFill>
                  <a:schemeClr val="accent6">
                    <a:lumMod val="50000"/>
                  </a:schemeClr>
                </a:solidFill>
              </a:rPr>
              <a:t>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Jim Lansford, Qualcomm</a:t>
            </a:r>
          </a:p>
        </p:txBody>
      </p:sp>
      <p:sp>
        <p:nvSpPr>
          <p:cNvPr id="6" name="Date Placeholder 5"/>
          <p:cNvSpPr>
            <a:spLocks noGrp="1"/>
          </p:cNvSpPr>
          <p:nvPr>
            <p:ph type="dt" idx="15"/>
          </p:nvPr>
        </p:nvSpPr>
        <p:spPr/>
        <p:txBody>
          <a:bodyPr/>
          <a:lstStyle/>
          <a:p>
            <a:r>
              <a:rPr lang="en-US" dirty="0" smtClean="0"/>
              <a:t>May 2016	</a:t>
            </a:r>
            <a:endParaRPr lang="en-GB" dirty="0"/>
          </a:p>
        </p:txBody>
      </p:sp>
    </p:spTree>
    <p:extLst>
      <p:ext uri="{BB962C8B-B14F-4D97-AF65-F5344CB8AC3E}">
        <p14:creationId xmlns:p14="http://schemas.microsoft.com/office/powerpoint/2010/main" val="4064487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smtClean="0"/>
              <a:t>May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a:t>Jim Lansford, Qualcomm</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sp>
        <p:nvSpPr>
          <p:cNvPr id="10241" name="Rectangle 1"/>
          <p:cNvSpPr>
            <a:spLocks noGrp="1" noChangeArrowheads="1"/>
          </p:cNvSpPr>
          <p:nvPr>
            <p:ph type="title"/>
          </p:nvPr>
        </p:nvSpPr>
        <p:spPr>
          <a:xfrm>
            <a:off x="737019" y="691163"/>
            <a:ext cx="8290560" cy="1237826"/>
          </a:xfrm>
          <a:ln/>
        </p:spPr>
        <p:txBody>
          <a:bodyPr vert="horz" wrap="square" lIns="96000" tIns="49920" rIns="96000" bIns="49920" numCol="1" anchor="ctr" anchorCtr="0" compatLnSpc="1">
            <a:prstTxWarp prst="textNoShape">
              <a:avLst/>
            </a:prstTxWarp>
          </a:bodyPr>
          <a:lstStyle/>
          <a:p>
            <a:r>
              <a:rPr lang="en-US" dirty="0" smtClean="0"/>
              <a:t>Summary	</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pPr>
              <a:buFont typeface="Wingdings" panose="05000000000000000000" pitchFamily="2" charset="2"/>
              <a:buChar char="Ø"/>
            </a:pPr>
            <a:r>
              <a:rPr lang="en-US" dirty="0" smtClean="0"/>
              <a:t>No 5GHz spectrum is currently available for automotive use in Japan (without DFS)</a:t>
            </a:r>
          </a:p>
          <a:p>
            <a:pPr lvl="1">
              <a:buFont typeface="Wingdings" panose="05000000000000000000" pitchFamily="2" charset="2"/>
              <a:buChar char="Ø"/>
            </a:pPr>
            <a:r>
              <a:rPr kumimoji="1" lang="en-US" dirty="0"/>
              <a:t>	</a:t>
            </a:r>
            <a:r>
              <a:rPr kumimoji="1" lang="en-US" dirty="0" smtClean="0"/>
              <a:t>Regulations are under review</a:t>
            </a:r>
          </a:p>
          <a:p>
            <a:pPr lvl="1">
              <a:buFont typeface="Wingdings" panose="05000000000000000000" pitchFamily="2" charset="2"/>
              <a:buChar char="Ø"/>
            </a:pPr>
            <a:r>
              <a:rPr kumimoji="1" lang="en-US" dirty="0"/>
              <a:t>	</a:t>
            </a:r>
            <a:r>
              <a:rPr kumimoji="1" lang="en-US" dirty="0" smtClean="0"/>
              <a:t>New proposals may come to light later in 2016 – but may not help WLAN in cars</a:t>
            </a:r>
            <a:endParaRPr kumimoji="1" lang="en-US" dirty="0"/>
          </a:p>
          <a:p>
            <a:pPr>
              <a:buFont typeface="Wingdings" panose="05000000000000000000" pitchFamily="2" charset="2"/>
              <a:buChar char="Ø"/>
            </a:pPr>
            <a:r>
              <a:rPr kumimoji="1" lang="en-US" dirty="0" smtClean="0"/>
              <a:t>Europe only allows operation in 5.725-5.850 under the Short Range Device rules (25mW = 14dBm)</a:t>
            </a:r>
          </a:p>
          <a:p>
            <a:pPr lvl="1">
              <a:buFont typeface="Wingdings" panose="05000000000000000000" pitchFamily="2" charset="2"/>
              <a:buChar char="Ø"/>
            </a:pPr>
            <a:r>
              <a:rPr kumimoji="1" lang="en-US" dirty="0"/>
              <a:t>	</a:t>
            </a:r>
            <a:r>
              <a:rPr kumimoji="1" lang="en-US" dirty="0" smtClean="0"/>
              <a:t>This is adequate for most in-vehicle applications</a:t>
            </a:r>
          </a:p>
          <a:p>
            <a:pPr lvl="1">
              <a:buFont typeface="Wingdings" panose="05000000000000000000" pitchFamily="2" charset="2"/>
              <a:buChar char="Ø"/>
            </a:pPr>
            <a:r>
              <a:rPr kumimoji="1" lang="en-US" dirty="0"/>
              <a:t>	</a:t>
            </a:r>
            <a:r>
              <a:rPr kumimoji="1" lang="en-US" dirty="0" smtClean="0"/>
              <a:t>Not all mobile phones support this band</a:t>
            </a:r>
          </a:p>
          <a:p>
            <a:pPr>
              <a:buFont typeface="Wingdings" panose="05000000000000000000" pitchFamily="2" charset="2"/>
              <a:buChar char="Ø"/>
            </a:pPr>
            <a:r>
              <a:rPr kumimoji="1" lang="en-US" dirty="0" smtClean="0"/>
              <a:t>Changes to regulations will almost certainly happen going into WRC-19</a:t>
            </a:r>
          </a:p>
          <a:p>
            <a:pPr>
              <a:buFont typeface="Wingdings" panose="05000000000000000000" pitchFamily="2" charset="2"/>
              <a:buChar char="Ø"/>
            </a:pPr>
            <a:endParaRPr lang="en-US" dirty="0" smtClean="0"/>
          </a:p>
        </p:txBody>
      </p:sp>
    </p:spTree>
    <p:extLst>
      <p:ext uri="{BB962C8B-B14F-4D97-AF65-F5344CB8AC3E}">
        <p14:creationId xmlns:p14="http://schemas.microsoft.com/office/powerpoint/2010/main" val="33818569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TotalTime>
  <Words>590</Words>
  <Application>Microsoft Office PowerPoint</Application>
  <PresentationFormat>Custom</PresentationFormat>
  <Paragraphs>235</Paragraphs>
  <Slides>8</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8" baseType="lpstr">
      <vt:lpstr>Arial Unicode MS</vt:lpstr>
      <vt:lpstr>MS Gothic</vt:lpstr>
      <vt:lpstr>宋体</vt:lpstr>
      <vt:lpstr>Arial</vt:lpstr>
      <vt:lpstr>Calibri</vt:lpstr>
      <vt:lpstr>Courier New</vt:lpstr>
      <vt:lpstr>Times New Roman</vt:lpstr>
      <vt:lpstr>Wingdings</vt:lpstr>
      <vt:lpstr>Office Theme</vt:lpstr>
      <vt:lpstr>Document</vt:lpstr>
      <vt:lpstr>Global Availability of 5GHz Spectrum for Automotive Use</vt:lpstr>
      <vt:lpstr>Abstract</vt:lpstr>
      <vt:lpstr>Background</vt:lpstr>
      <vt:lpstr>Spectrum at a glance</vt:lpstr>
      <vt:lpstr>5GHz spectrum (1/2)</vt:lpstr>
      <vt:lpstr>5GHz spectrum (1/2)</vt:lpstr>
      <vt:lpstr>Notes</vt:lpstr>
      <vt:lpstr>Summary </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Lansford, Jim</cp:lastModifiedBy>
  <cp:revision>116</cp:revision>
  <cp:lastPrinted>2014-11-08T20:15:38Z</cp:lastPrinted>
  <dcterms:created xsi:type="dcterms:W3CDTF">2014-10-30T17:06:39Z</dcterms:created>
  <dcterms:modified xsi:type="dcterms:W3CDTF">2016-05-18T02:31:36Z</dcterms:modified>
</cp:coreProperties>
</file>