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83" r:id="rId2"/>
    <p:sldId id="284" r:id="rId3"/>
    <p:sldId id="286" r:id="rId4"/>
    <p:sldId id="285" r:id="rId5"/>
    <p:sldId id="287" r:id="rId6"/>
    <p:sldId id="288" r:id="rId7"/>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6" d="100"/>
          <a:sy n="66" d="100"/>
        </p:scale>
        <p:origin x="1116"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3" d="100"/>
          <a:sy n="53" d="100"/>
        </p:scale>
        <p:origin x="2832"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smtClean="0"/>
              <a:t>Igal Kotzer, General Motors</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802.19-16/0082r0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
        <p:nvSpPr>
          <p:cNvPr id="12" name="Date Placeholder 3"/>
          <p:cNvSpPr txBox="1">
            <a:spLocks/>
          </p:cNvSpPr>
          <p:nvPr userDrawn="1"/>
        </p:nvSpPr>
        <p:spPr bwMode="auto">
          <a:xfrm>
            <a:off x="761974" y="365971"/>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May 2016</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9"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Wireless Automotive Coexistence – Opening Report</a:t>
            </a:r>
            <a:endParaRPr lang="en-GB" dirty="0"/>
          </a:p>
        </p:txBody>
      </p:sp>
      <p:sp>
        <p:nvSpPr>
          <p:cNvPr id="10" name="Rectangle 2"/>
          <p:cNvSpPr txBox="1">
            <a:spLocks noChangeArrowheads="1"/>
          </p:cNvSpPr>
          <p:nvPr/>
        </p:nvSpPr>
        <p:spPr bwMode="auto">
          <a:xfrm>
            <a:off x="731520" y="1828800"/>
            <a:ext cx="8290560" cy="42333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spcBef>
                <a:spcPts val="533"/>
              </a:spcBef>
              <a:buFont typeface="Arial" panose="020B0604020202020204" pitchFamily="34" charset="0"/>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kern="0" dirty="0" smtClean="0"/>
              <a:t>Date:</a:t>
            </a:r>
            <a:r>
              <a:rPr lang="en-GB" sz="2133" b="0" kern="0" dirty="0" smtClean="0"/>
              <a:t> 2016-05-17</a:t>
            </a:r>
            <a:endParaRPr lang="en-GB" sz="2133" b="0" kern="0" dirty="0"/>
          </a:p>
        </p:txBody>
      </p:sp>
      <p:graphicFrame>
        <p:nvGraphicFramePr>
          <p:cNvPr id="11" name="Object 3"/>
          <p:cNvGraphicFramePr>
            <a:graphicFrameLocks noChangeAspect="1"/>
          </p:cNvGraphicFramePr>
          <p:nvPr>
            <p:extLst>
              <p:ext uri="{D42A27DB-BD31-4B8C-83A1-F6EECF244321}">
                <p14:modId xmlns:p14="http://schemas.microsoft.com/office/powerpoint/2010/main" val="4189991595"/>
              </p:ext>
            </p:extLst>
          </p:nvPr>
        </p:nvGraphicFramePr>
        <p:xfrm>
          <a:off x="552450" y="2427288"/>
          <a:ext cx="8859838" cy="2713037"/>
        </p:xfrm>
        <a:graphic>
          <a:graphicData uri="http://schemas.openxmlformats.org/presentationml/2006/ole">
            <mc:AlternateContent xmlns:mc="http://schemas.openxmlformats.org/markup-compatibility/2006">
              <mc:Choice xmlns:v="urn:schemas-microsoft-com:vml" Requires="v">
                <p:oleObj spid="_x0000_s5144" name="Document" r:id="rId4" imgW="8253286" imgH="2531617" progId="Word.Document.8">
                  <p:embed/>
                </p:oleObj>
              </mc:Choice>
              <mc:Fallback>
                <p:oleObj name="Document" r:id="rId4" imgW="8253286" imgH="2531617" progId="Word.Document.8">
                  <p:embed/>
                  <p:pic>
                    <p:nvPicPr>
                      <p:cNvPr id="0" name=""/>
                      <p:cNvPicPr>
                        <a:picLocks noChangeAspect="1" noChangeArrowheads="1"/>
                      </p:cNvPicPr>
                      <p:nvPr/>
                    </p:nvPicPr>
                    <p:blipFill>
                      <a:blip r:embed="rId5"/>
                      <a:srcRect/>
                      <a:stretch>
                        <a:fillRect/>
                      </a:stretch>
                    </p:blipFill>
                    <p:spPr bwMode="auto">
                      <a:xfrm>
                        <a:off x="552450" y="2427288"/>
                        <a:ext cx="8859838" cy="2713037"/>
                      </a:xfrm>
                      <a:prstGeom prst="rect">
                        <a:avLst/>
                      </a:prstGeom>
                      <a:noFill/>
                      <a:extLst/>
                    </p:spPr>
                  </p:pic>
                </p:oleObj>
              </mc:Fallback>
            </mc:AlternateContent>
          </a:graphicData>
        </a:graphic>
      </p:graphicFrame>
      <p:sp>
        <p:nvSpPr>
          <p:cNvPr id="12"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extLst>
      <p:ext uri="{BB962C8B-B14F-4D97-AF65-F5344CB8AC3E}">
        <p14:creationId xmlns:p14="http://schemas.microsoft.com/office/powerpoint/2010/main" val="16965720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6"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This Week’s Schedule</a:t>
            </a:r>
            <a:endParaRPr lang="en-GB" dirty="0"/>
          </a:p>
        </p:txBody>
      </p:sp>
      <p:sp>
        <p:nvSpPr>
          <p:cNvPr id="17" name="Rectangle 2"/>
          <p:cNvSpPr txBox="1">
            <a:spLocks noChangeArrowheads="1"/>
          </p:cNvSpPr>
          <p:nvPr/>
        </p:nvSpPr>
        <p:spPr bwMode="auto">
          <a:xfrm>
            <a:off x="731520" y="2113280"/>
            <a:ext cx="8290560" cy="43891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kern="0" dirty="0"/>
          </a:p>
        </p:txBody>
      </p:sp>
      <p:graphicFrame>
        <p:nvGraphicFramePr>
          <p:cNvPr id="2" name="Table 1"/>
          <p:cNvGraphicFramePr>
            <a:graphicFrameLocks noGrp="1"/>
          </p:cNvGraphicFramePr>
          <p:nvPr>
            <p:extLst>
              <p:ext uri="{D42A27DB-BD31-4B8C-83A1-F6EECF244321}">
                <p14:modId xmlns:p14="http://schemas.microsoft.com/office/powerpoint/2010/main" val="2718051983"/>
              </p:ext>
            </p:extLst>
          </p:nvPr>
        </p:nvGraphicFramePr>
        <p:xfrm>
          <a:off x="1267713" y="2221865"/>
          <a:ext cx="7216586" cy="4170045"/>
        </p:xfrm>
        <a:graphic>
          <a:graphicData uri="http://schemas.openxmlformats.org/drawingml/2006/table">
            <a:tbl>
              <a:tblPr/>
              <a:tblGrid>
                <a:gridCol w="742346"/>
                <a:gridCol w="44450"/>
                <a:gridCol w="839446"/>
                <a:gridCol w="44450"/>
                <a:gridCol w="338284"/>
                <a:gridCol w="338284"/>
                <a:gridCol w="338284"/>
                <a:gridCol w="338284"/>
                <a:gridCol w="44450"/>
                <a:gridCol w="338284"/>
                <a:gridCol w="338284"/>
                <a:gridCol w="338284"/>
                <a:gridCol w="338284"/>
                <a:gridCol w="44450"/>
                <a:gridCol w="338284"/>
                <a:gridCol w="338284"/>
                <a:gridCol w="338284"/>
                <a:gridCol w="338284"/>
                <a:gridCol w="44450"/>
                <a:gridCol w="338284"/>
                <a:gridCol w="338284"/>
                <a:gridCol w="338284"/>
                <a:gridCol w="338284"/>
              </a:tblGrid>
              <a:tr h="167005">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ctr" fontAlgn="ctr"/>
                      <a:r>
                        <a:rPr lang="en-US" sz="1000" b="1" i="0" u="none" strike="noStrike">
                          <a:effectLst/>
                          <a:latin typeface="Arial" panose="020B0604020202020204" pitchFamily="34" charset="0"/>
                        </a:rPr>
                        <a:t>SUNDAY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MONDAY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TUESDAY</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WEDNESDAY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THURSDAY</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0000"/>
                    </a:solidFill>
                  </a:tcPr>
                </a:tc>
              </a:tr>
              <a:tr h="167005">
                <a:tc>
                  <a:txBody>
                    <a:bodyPr/>
                    <a:lstStyle/>
                    <a:p>
                      <a:pPr algn="ctr" fontAlgn="ctr"/>
                      <a:r>
                        <a:rPr lang="en-US" sz="1000" b="1" i="0" u="none" strike="noStrike">
                          <a:solidFill>
                            <a:srgbClr val="FFFFFF"/>
                          </a:solidFill>
                          <a:effectLst/>
                          <a:latin typeface="Arial" panose="020B0604020202020204" pitchFamily="34" charset="0"/>
                        </a:rPr>
                        <a:t>08:00-08:30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Task </a:t>
                      </a:r>
                      <a:r>
                        <a:rPr lang="en-US" sz="1000" b="1" i="0" u="none" strike="noStrike" kern="1200" dirty="0">
                          <a:solidFill>
                            <a:srgbClr val="FFFFFF"/>
                          </a:solidFill>
                          <a:effectLst/>
                          <a:latin typeface="Arial" panose="020B0604020202020204" pitchFamily="34" charset="0"/>
                          <a:ea typeface="+mn-ea"/>
                          <a:cs typeface="+mn-cs"/>
                        </a:rPr>
                        <a:t>Group</a:t>
                      </a:r>
                      <a:r>
                        <a:rPr lang="en-US" sz="1000" b="1" i="0" u="none" strike="noStrike" dirty="0">
                          <a:solidFill>
                            <a:srgbClr val="FFFFFF"/>
                          </a:solidFill>
                          <a:effectLst/>
                          <a:latin typeface="Arial" panose="020B0604020202020204" pitchFamily="34" charset="0"/>
                        </a:rPr>
                        <a:t> 1a (TG1a)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Task Group 1a (TG1a)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rowSpan="4" gridSpan="4">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08:30-09:00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09:00-09:30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09:30-10:00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000000"/>
                          </a:solidFill>
                          <a:effectLst/>
                          <a:latin typeface="Arial" panose="020B0604020202020204" pitchFamily="34" charset="0"/>
                        </a:rPr>
                        <a:t>10:00-10:30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10:30-11:00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rowSpan="4" gridSpan="4">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Wireless Automotive Coexistence SG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11:00-11:30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11:30-12:00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12:00-12:30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000000"/>
                          </a:solidFill>
                          <a:effectLst/>
                          <a:latin typeface="Arial" panose="020B0604020202020204" pitchFamily="34" charset="0"/>
                        </a:rPr>
                        <a:t>12:30-13:00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4">
                  <a:txBody>
                    <a:bodyPr/>
                    <a:lstStyle/>
                    <a:p>
                      <a:pPr algn="ctr" fontAlgn="ctr"/>
                      <a:r>
                        <a:rPr lang="en-US" sz="1000" b="1" i="0" u="none" strike="noStrike">
                          <a:effectLst/>
                          <a:latin typeface="Arial" panose="020B0604020202020204" pitchFamily="34" charset="0"/>
                        </a:rPr>
                        <a:t>Lunch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4">
                  <a:txBody>
                    <a:bodyPr/>
                    <a:lstStyle/>
                    <a:p>
                      <a:pPr algn="ctr" fontAlgn="ctr"/>
                      <a:r>
                        <a:rPr lang="en-US" sz="1000" b="1" i="0" u="none" strike="noStrike">
                          <a:effectLst/>
                          <a:latin typeface="Arial" panose="020B0604020202020204" pitchFamily="34" charset="0"/>
                        </a:rPr>
                        <a:t>Lunch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4">
                  <a:txBody>
                    <a:bodyPr/>
                    <a:lstStyle/>
                    <a:p>
                      <a:pPr algn="ctr" fontAlgn="ctr"/>
                      <a:r>
                        <a:rPr lang="en-US" sz="1000" b="1" i="0" u="none" strike="noStrike">
                          <a:effectLst/>
                          <a:latin typeface="Arial" panose="020B0604020202020204" pitchFamily="34" charset="0"/>
                        </a:rPr>
                        <a:t>Lunch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2" gridSpan="4">
                  <a:txBody>
                    <a:bodyPr/>
                    <a:lstStyle/>
                    <a:p>
                      <a:pPr algn="ctr" fontAlgn="ctr"/>
                      <a:r>
                        <a:rPr lang="en-US" sz="1000" b="1" i="0" u="none" strike="noStrike">
                          <a:effectLst/>
                          <a:latin typeface="Arial" panose="020B0604020202020204" pitchFamily="34" charset="0"/>
                        </a:rPr>
                        <a:t>Lunch</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167005">
                <a:tc>
                  <a:txBody>
                    <a:bodyPr/>
                    <a:lstStyle/>
                    <a:p>
                      <a:pPr algn="ctr" fontAlgn="ctr"/>
                      <a:r>
                        <a:rPr lang="en-US" sz="1000" b="1" i="0" u="none" strike="noStrike">
                          <a:solidFill>
                            <a:srgbClr val="000000"/>
                          </a:solidFill>
                          <a:effectLst/>
                          <a:latin typeface="Arial" panose="020B0604020202020204" pitchFamily="34" charset="0"/>
                        </a:rPr>
                        <a:t>13:00-13:30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13:30-14:00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Task Group 1a (TG1a)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Task Group 1a (TG1a)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rowSpan="4" gridSpan="4">
                  <a:txBody>
                    <a:bodyPr/>
                    <a:lstStyle/>
                    <a:p>
                      <a:pPr algn="ctr" fontAlgn="ctr"/>
                      <a:r>
                        <a:rPr lang="en-US" sz="1000" b="0" i="0" u="none" strike="noStrike">
                          <a:solidFill>
                            <a:srgbClr val="FFFFFF"/>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69696"/>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14:00-14:30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14:30-15:00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15:00-15:30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effectLst/>
                          <a:latin typeface="Arial" panose="020B0604020202020204" pitchFamily="34" charset="0"/>
                        </a:rPr>
                        <a:t>15:30-16:00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969696"/>
                    </a:solidFill>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000" b="1" i="0" u="none" strike="noStrike">
                          <a:solidFill>
                            <a:srgbClr val="99CC00"/>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a:txBody>
                    <a:bodyPr/>
                    <a:lstStyle/>
                    <a:p>
                      <a:pPr algn="ctr" fontAlgn="ctr"/>
                      <a:r>
                        <a:rPr lang="en-US" sz="1000" b="1" i="0" u="none" strike="noStrike">
                          <a:effectLst/>
                          <a:latin typeface="Arial" panose="020B0604020202020204" pitchFamily="34" charset="0"/>
                        </a:rPr>
                        <a:t>Break</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16:00-16:30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a:txBody>
                    <a:bodyPr/>
                    <a:lstStyle/>
                    <a:p>
                      <a:pPr algn="ctr" fontAlgn="ctr"/>
                      <a:r>
                        <a:rPr lang="en-US" sz="900" b="1" i="0" u="none" strike="noStrike">
                          <a:solidFill>
                            <a:srgbClr val="FFFFFF"/>
                          </a:solidFill>
                          <a:effectLst/>
                          <a:latin typeface="Arial" panose="020B0604020202020204" pitchFamily="34" charset="0"/>
                        </a:rPr>
                        <a:t>WIRELESS LEADERSHIP MEETING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FF"/>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WG Opening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a:solidFill>
                            <a:srgbClr val="FFFFFF"/>
                          </a:solidFill>
                          <a:effectLst/>
                          <a:latin typeface="Arial" panose="020B0604020202020204" pitchFamily="34" charset="0"/>
                        </a:rPr>
                        <a:t>Wireless Automotive Coexistence SG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WG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4" gridSpan="4">
                  <a:txBody>
                    <a:bodyPr/>
                    <a:lstStyle/>
                    <a:p>
                      <a:pPr algn="ctr" fontAlgn="ctr"/>
                      <a:r>
                        <a:rPr lang="en-US" sz="1000" b="1" i="0" u="none" strike="noStrike" dirty="0">
                          <a:solidFill>
                            <a:srgbClr val="FFFFFF"/>
                          </a:solidFill>
                          <a:effectLst/>
                          <a:latin typeface="Arial" panose="020B0604020202020204" pitchFamily="34" charset="0"/>
                        </a:rPr>
                        <a:t>WG Closing</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75000"/>
                      </a:schemeClr>
                    </a:solidFill>
                  </a:tcPr>
                </a:tc>
                <a:tc rowSpan="4" hMerge="1">
                  <a:txBody>
                    <a:bodyPr/>
                    <a:lstStyle/>
                    <a:p>
                      <a:endParaRPr lang="en-US"/>
                    </a:p>
                  </a:txBody>
                  <a:tcPr/>
                </a:tc>
                <a:tc rowSpan="4" hMerge="1">
                  <a:txBody>
                    <a:bodyPr/>
                    <a:lstStyle/>
                    <a:p>
                      <a:endParaRPr lang="en-US"/>
                    </a:p>
                  </a:txBody>
                  <a:tcPr/>
                </a:tc>
                <a:tc rowSpan="4" h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16:30-17:00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17:00-17:30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FFFFFF"/>
                          </a:solidFill>
                          <a:effectLst/>
                          <a:latin typeface="Arial" panose="020B0604020202020204" pitchFamily="34" charset="0"/>
                        </a:rPr>
                        <a:t>17:30-18:00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969696"/>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000000"/>
                          </a:solidFill>
                          <a:effectLst/>
                          <a:latin typeface="Arial" panose="020B0604020202020204" pitchFamily="34" charset="0"/>
                        </a:rPr>
                        <a:t>18:00-18:30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4">
                  <a:txBody>
                    <a:bodyPr/>
                    <a:lstStyle/>
                    <a:p>
                      <a:pPr algn="ctr" fontAlgn="ctr"/>
                      <a:r>
                        <a:rPr lang="en-US" sz="1000" b="1" i="0" u="none" strike="noStrike">
                          <a:effectLst/>
                          <a:latin typeface="Arial" panose="020B0604020202020204" pitchFamily="34" charset="0"/>
                        </a:rPr>
                        <a:t>Dinner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4">
                  <a:txBody>
                    <a:bodyPr/>
                    <a:lstStyle/>
                    <a:p>
                      <a:pPr algn="ctr" fontAlgn="ctr"/>
                      <a:r>
                        <a:rPr lang="en-US" sz="1000" b="1" i="0" u="none" strike="noStrike">
                          <a:effectLst/>
                          <a:latin typeface="Arial" panose="020B0604020202020204" pitchFamily="34" charset="0"/>
                        </a:rPr>
                        <a:t>Dinner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4">
                  <a:txBody>
                    <a:bodyPr/>
                    <a:lstStyle/>
                    <a:p>
                      <a:pPr algn="ctr" fontAlgn="ctr"/>
                      <a:r>
                        <a:rPr lang="en-US" sz="1000" b="1" i="0" u="none" strike="noStrike">
                          <a:effectLst/>
                          <a:latin typeface="Arial" panose="020B0604020202020204" pitchFamily="34" charset="0"/>
                        </a:rPr>
                        <a:t>Dinner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rowSpan="3" gridSpan="4">
                  <a:txBody>
                    <a:bodyPr/>
                    <a:lstStyle/>
                    <a:p>
                      <a:pPr algn="ctr" fontAlgn="ctr"/>
                      <a:r>
                        <a:rPr lang="en-US" sz="1000" b="1" i="0" u="none" strike="noStrike">
                          <a:effectLst/>
                          <a:latin typeface="Arial" panose="020B0604020202020204" pitchFamily="34" charset="0"/>
                        </a:rPr>
                        <a:t>Dinner</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rowSpan="3" hMerge="1">
                  <a:txBody>
                    <a:bodyPr/>
                    <a:lstStyle/>
                    <a:p>
                      <a:endParaRPr lang="en-US"/>
                    </a:p>
                  </a:txBody>
                  <a:tcPr/>
                </a:tc>
                <a:tc rowSpan="3" hMerge="1">
                  <a:txBody>
                    <a:bodyPr/>
                    <a:lstStyle/>
                    <a:p>
                      <a:endParaRPr lang="en-US"/>
                    </a:p>
                  </a:txBody>
                  <a:tcPr/>
                </a:tc>
                <a:tc rowSpan="3" hMerge="1">
                  <a:txBody>
                    <a:bodyPr/>
                    <a:lstStyle/>
                    <a:p>
                      <a:endParaRPr lang="en-US"/>
                    </a:p>
                  </a:txBody>
                  <a:tcPr/>
                </a:tc>
              </a:tr>
              <a:tr h="167005">
                <a:tc>
                  <a:txBody>
                    <a:bodyPr/>
                    <a:lstStyle/>
                    <a:p>
                      <a:pPr algn="ctr" fontAlgn="ctr"/>
                      <a:r>
                        <a:rPr lang="en-US" sz="1000" b="1" i="0" u="none" strike="noStrike">
                          <a:solidFill>
                            <a:srgbClr val="000000"/>
                          </a:solidFill>
                          <a:effectLst/>
                          <a:latin typeface="Arial" panose="020B0604020202020204" pitchFamily="34" charset="0"/>
                        </a:rPr>
                        <a:t>18:30-19:00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167005">
                <a:tc>
                  <a:txBody>
                    <a:bodyPr/>
                    <a:lstStyle/>
                    <a:p>
                      <a:pPr algn="ctr" fontAlgn="ctr"/>
                      <a:r>
                        <a:rPr lang="en-US" sz="1000" b="1" i="0" u="none" strike="noStrike">
                          <a:solidFill>
                            <a:srgbClr val="000000"/>
                          </a:solidFill>
                          <a:effectLst/>
                          <a:latin typeface="Arial" panose="020B0604020202020204" pitchFamily="34" charset="0"/>
                        </a:rPr>
                        <a:t>19:00-19:30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000" b="1" i="0" u="none" strike="noStrike">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969696"/>
                    </a:solidFill>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ctr" fontAlgn="ctr"/>
                      <a:r>
                        <a:rPr lang="en-US" sz="1000" b="1" i="0" u="none" strike="noStrike" dirty="0">
                          <a:solidFill>
                            <a:srgbClr val="FFFFFF"/>
                          </a:solidFill>
                          <a:effectLst/>
                          <a:latin typeface="Arial" panose="020B060402020202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000000"/>
                    </a:solidFill>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bl>
          </a:graphicData>
        </a:graphic>
      </p:graphicFrame>
    </p:spTree>
    <p:extLst>
      <p:ext uri="{BB962C8B-B14F-4D97-AF65-F5344CB8AC3E}">
        <p14:creationId xmlns:p14="http://schemas.microsoft.com/office/powerpoint/2010/main" val="2376911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SG Officers</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lvl="1">
              <a:buFont typeface="Arial" panose="020B0604020202020204" pitchFamily="34" charset="0"/>
              <a:buChar char="•"/>
            </a:pPr>
            <a:r>
              <a:rPr kumimoji="1" lang="en-US" altLang="ja-JP" sz="2800" b="1" dirty="0" smtClean="0"/>
              <a:t>Chair: 			</a:t>
            </a:r>
            <a:r>
              <a:rPr kumimoji="1" lang="en-US" altLang="ja-JP" sz="2800" b="1" dirty="0" err="1" smtClean="0"/>
              <a:t>Alaa</a:t>
            </a:r>
            <a:r>
              <a:rPr kumimoji="1" lang="en-US" altLang="ja-JP" sz="2800" b="1" dirty="0" smtClean="0"/>
              <a:t> </a:t>
            </a:r>
            <a:r>
              <a:rPr kumimoji="1" lang="en-US" altLang="ja-JP" sz="2800" b="1" dirty="0" err="1" smtClean="0"/>
              <a:t>Mourad</a:t>
            </a:r>
            <a:r>
              <a:rPr kumimoji="1" lang="en-US" altLang="ja-JP" sz="2800" b="1" dirty="0" smtClean="0"/>
              <a:t> (BMW)</a:t>
            </a:r>
          </a:p>
          <a:p>
            <a:pPr lvl="1">
              <a:buFont typeface="Arial" panose="020B0604020202020204" pitchFamily="34" charset="0"/>
              <a:buChar char="•"/>
            </a:pPr>
            <a:r>
              <a:rPr kumimoji="1" lang="en-US" altLang="ja-JP" sz="2800" b="1" dirty="0" smtClean="0"/>
              <a:t>Vice chair: 	Igal Kotzer (General Motors)</a:t>
            </a:r>
            <a:endParaRPr kumimoji="1" lang="en-US" altLang="ja-JP" sz="2800" b="1" dirty="0"/>
          </a:p>
        </p:txBody>
      </p:sp>
    </p:spTree>
    <p:extLst>
      <p:ext uri="{BB962C8B-B14F-4D97-AF65-F5344CB8AC3E}">
        <p14:creationId xmlns:p14="http://schemas.microsoft.com/office/powerpoint/2010/main" val="749403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Tuesday PM2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19-16-0076r0: “</a:t>
            </a:r>
            <a:r>
              <a:rPr lang="en-US" dirty="0"/>
              <a:t>Global Availability of 5GHz Spectrum for Automotive </a:t>
            </a:r>
            <a:r>
              <a:rPr lang="en-US" dirty="0" smtClean="0"/>
              <a:t>Use”, Jim Lansford (Qualcomm)</a:t>
            </a:r>
          </a:p>
          <a:p>
            <a:r>
              <a:rPr kumimoji="1" lang="en-US" altLang="ja-JP" dirty="0" smtClean="0"/>
              <a:t>19-16-00XXr0: “PAR draft 0.1 for the Wireless Coexistence SG”, Igal Kotzer (General Motors)</a:t>
            </a:r>
            <a:endParaRPr kumimoji="1" lang="en-US" altLang="ja-JP" dirty="0"/>
          </a:p>
          <a:p>
            <a:pPr lvl="1"/>
            <a:endParaRPr kumimoji="1" lang="en-US" altLang="ja-JP" dirty="0"/>
          </a:p>
        </p:txBody>
      </p:sp>
    </p:spTree>
    <p:extLst>
      <p:ext uri="{BB962C8B-B14F-4D97-AF65-F5344CB8AC3E}">
        <p14:creationId xmlns:p14="http://schemas.microsoft.com/office/powerpoint/2010/main" val="381718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Thursday AM2 Schedule</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19-16-00XXr0: “PAR draft 0.1 for the Wireless Coexistence SG”, Igal Kotzer (General Motors)</a:t>
            </a:r>
            <a:endParaRPr kumimoji="1" lang="en-US" altLang="ja-JP" dirty="0"/>
          </a:p>
          <a:p>
            <a:pPr lvl="1"/>
            <a:endParaRPr kumimoji="1" lang="en-US" altLang="ja-JP" dirty="0"/>
          </a:p>
        </p:txBody>
      </p:sp>
    </p:spTree>
    <p:extLst>
      <p:ext uri="{BB962C8B-B14F-4D97-AF65-F5344CB8AC3E}">
        <p14:creationId xmlns:p14="http://schemas.microsoft.com/office/powerpoint/2010/main" val="934414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Igal Kotzer, General Motors</a:t>
            </a:r>
            <a:endParaRPr lang="en-GB" dirty="0"/>
          </a:p>
        </p:txBody>
      </p:sp>
      <p:sp>
        <p:nvSpPr>
          <p:cNvPr id="10" name="タイトル 1"/>
          <p:cNvSpPr>
            <a:spLocks noGrp="1"/>
          </p:cNvSpPr>
          <p:nvPr/>
        </p:nvSpPr>
        <p:spPr bwMode="auto">
          <a:xfrm>
            <a:off x="732366" y="594362"/>
            <a:ext cx="8288868" cy="71627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normAutofit/>
          </a:bodyPr>
          <a:lst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a:lstStyle>
          <a:p>
            <a:r>
              <a:rPr kumimoji="1" lang="en-US" altLang="ja-JP" dirty="0" smtClean="0"/>
              <a:t>This Meeting’s Goals</a:t>
            </a:r>
            <a:endParaRPr kumimoji="1" lang="en-US" altLang="ja-JP" dirty="0"/>
          </a:p>
        </p:txBody>
      </p:sp>
      <p:sp>
        <p:nvSpPr>
          <p:cNvPr id="11" name="コンテンツ プレースホルダー 2"/>
          <p:cNvSpPr>
            <a:spLocks noGrp="1"/>
          </p:cNvSpPr>
          <p:nvPr/>
        </p:nvSpPr>
        <p:spPr bwMode="auto">
          <a:xfrm>
            <a:off x="732366" y="1463039"/>
            <a:ext cx="8288868" cy="5257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smtClean="0"/>
              <a:t>Technical submissions</a:t>
            </a:r>
          </a:p>
          <a:p>
            <a:r>
              <a:rPr kumimoji="1" lang="en-US" altLang="ja-JP" dirty="0" smtClean="0"/>
              <a:t>Start working on the PAR document</a:t>
            </a:r>
            <a:endParaRPr kumimoji="1" lang="en-US" altLang="ja-JP" dirty="0"/>
          </a:p>
          <a:p>
            <a:pPr lvl="1"/>
            <a:endParaRPr kumimoji="1" lang="en-US" altLang="ja-JP" dirty="0"/>
          </a:p>
        </p:txBody>
      </p:sp>
    </p:spTree>
    <p:extLst>
      <p:ext uri="{BB962C8B-B14F-4D97-AF65-F5344CB8AC3E}">
        <p14:creationId xmlns:p14="http://schemas.microsoft.com/office/powerpoint/2010/main" val="1649119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3918</TotalTime>
  <Words>281</Words>
  <Application>Microsoft Office PowerPoint</Application>
  <PresentationFormat>Custom</PresentationFormat>
  <Paragraphs>313</Paragraphs>
  <Slides>6</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Wireless Automotive Coexistence – Opening Report</vt:lpstr>
      <vt:lpstr>This Week’s Schedule</vt:lpstr>
      <vt:lpstr>PowerPoint Presentation</vt:lpstr>
      <vt:lpstr>PowerPoint Presentation</vt:lpstr>
      <vt:lpstr>PowerPoint Presentation</vt:lpstr>
      <vt:lpstr>PowerPoint Presentation</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Igal Kotzer</cp:lastModifiedBy>
  <cp:revision>68</cp:revision>
  <cp:lastPrinted>2014-11-08T20:15:38Z</cp:lastPrinted>
  <dcterms:created xsi:type="dcterms:W3CDTF">2014-10-30T17:06:39Z</dcterms:created>
  <dcterms:modified xsi:type="dcterms:W3CDTF">2016-05-16T01:42:45Z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ubmissionNum">
    <vt:lpwstr>XXX/r0</vt:lpwstr>
  </property>
</Properties>
</file>