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3" r:id="rId4"/>
    <p:sldId id="266" r:id="rId5"/>
    <p:sldId id="267" r:id="rId6"/>
    <p:sldId id="268" r:id="rId7"/>
    <p:sldId id="269" r:id="rId8"/>
    <p:sldId id="270" r:id="rId9"/>
    <p:sldId id="272" r:id="rId1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4" d="100"/>
          <a:sy n="114" d="100"/>
        </p:scale>
        <p:origin x="1056" y="10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3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11757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451162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05884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05156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57160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52159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Sirius XM Radio, Inc.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Month Year</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Month Year</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Sirius XM Radio, Inc.</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802.19-16/0106r0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July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Sirius XM Radio,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In-Vehicle Wireless Interference</a:t>
            </a:r>
            <a:endParaRPr lang="en-GB"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2016-07-05</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25977472"/>
              </p:ext>
            </p:extLst>
          </p:nvPr>
        </p:nvGraphicFramePr>
        <p:xfrm>
          <a:off x="550863" y="2435225"/>
          <a:ext cx="8639175" cy="2649538"/>
        </p:xfrm>
        <a:graphic>
          <a:graphicData uri="http://schemas.openxmlformats.org/presentationml/2006/ole">
            <mc:AlternateContent xmlns:mc="http://schemas.openxmlformats.org/markup-compatibility/2006">
              <mc:Choice xmlns:v="urn:schemas-microsoft-com:vml" Requires="v">
                <p:oleObj spid="_x0000_s3107" name="Document" r:id="rId4" imgW="8322284" imgH="2553484" progId="Word.Document.8">
                  <p:embed/>
                </p:oleObj>
              </mc:Choice>
              <mc:Fallback>
                <p:oleObj name="Document" r:id="rId4" imgW="8322284" imgH="2553484" progId="Word.Document.8">
                  <p:embed/>
                  <p:pic>
                    <p:nvPicPr>
                      <p:cNvPr id="0" name="Picture 3"/>
                      <p:cNvPicPr>
                        <a:picLocks noChangeAspect="1" noChangeArrowheads="1"/>
                      </p:cNvPicPr>
                      <p:nvPr/>
                    </p:nvPicPr>
                    <p:blipFill>
                      <a:blip r:embed="rId5"/>
                      <a:srcRect/>
                      <a:stretch>
                        <a:fillRect/>
                      </a:stretch>
                    </p:blipFill>
                    <p:spPr bwMode="auto">
                      <a:xfrm>
                        <a:off x="550863" y="2435225"/>
                        <a:ext cx="8639175" cy="26495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July 2016</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smtClean="0"/>
              <a:t>Sirius XM Radio,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solidFill>
                  <a:schemeClr val="tx1"/>
                </a:solidFill>
              </a:rPr>
              <a:t>As the number of wireless services deployed within the typical passenger vehicle increases </a:t>
            </a:r>
            <a:r>
              <a:rPr lang="en-GB" sz="2000" dirty="0">
                <a:solidFill>
                  <a:schemeClr val="tx1"/>
                </a:solidFill>
              </a:rPr>
              <a:t>over time, </a:t>
            </a:r>
            <a:r>
              <a:rPr lang="en-GB" sz="2000" dirty="0" smtClean="0">
                <a:solidFill>
                  <a:schemeClr val="tx1"/>
                </a:solidFill>
              </a:rPr>
              <a:t>the vehicle OEM, the various system integrators and operators must ensure that the RF environment and a wide variety of potential interference mechanisms are accounted for.  </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t>Ensuring harmonious coexistence of both licensed and unlicensed wireless services in and around the vehicle environment is a problem that is becoming more and more complex, with both greater ISM band utilization within the </a:t>
            </a:r>
            <a:r>
              <a:rPr lang="en-GB" sz="2000" dirty="0" smtClean="0">
                <a:solidFill>
                  <a:schemeClr val="tx1"/>
                </a:solidFill>
              </a:rPr>
              <a:t>vehicle, near road equipment deployment, as well as further infrastructural and in-vehicle deployment of licensed wireless services.   </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t>A number potential interactions amongst these wireless services exist, some of which are outlined and discussed in this presentation.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dirty="0" smtClean="0"/>
              <a:t>July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Sirius XM Radio, Inc.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In-Vehicle Wireless Services</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r>
              <a:rPr lang="en-US" dirty="0" smtClean="0"/>
              <a:t>Unlicensed:</a:t>
            </a:r>
            <a:endParaRPr lang="en-US" dirty="0"/>
          </a:p>
          <a:p>
            <a:pPr marL="487693" lvl="1" indent="0">
              <a:buNone/>
            </a:pPr>
            <a:r>
              <a:rPr lang="en-US" b="1" dirty="0" smtClean="0"/>
              <a:t>Service:				Frequency band(s):</a:t>
            </a:r>
          </a:p>
          <a:p>
            <a:pPr marL="487693" lvl="1" indent="0">
              <a:buNone/>
            </a:pPr>
            <a:r>
              <a:rPr lang="en-US" sz="1600" dirty="0" smtClean="0"/>
              <a:t>Bluetooth				2.4GHz</a:t>
            </a:r>
          </a:p>
          <a:p>
            <a:pPr marL="487693" lvl="1" indent="0">
              <a:buNone/>
            </a:pPr>
            <a:r>
              <a:rPr lang="en-US" sz="1600" dirty="0" smtClean="0"/>
              <a:t>Wi-Fi					2.4, 5.8GHz</a:t>
            </a:r>
          </a:p>
          <a:p>
            <a:pPr marL="487693" lvl="1" indent="0">
              <a:buNone/>
            </a:pPr>
            <a:r>
              <a:rPr lang="en-US" sz="1600" dirty="0" smtClean="0"/>
              <a:t>802.11 / WLAN			2.4, 5.8GHz</a:t>
            </a:r>
            <a:endParaRPr lang="en-US" dirty="0"/>
          </a:p>
          <a:p>
            <a:r>
              <a:rPr lang="en-US" dirty="0" smtClean="0"/>
              <a:t>Licensed:</a:t>
            </a:r>
            <a:endParaRPr lang="en-US" dirty="0"/>
          </a:p>
          <a:p>
            <a:pPr marL="487693" lvl="1" indent="0">
              <a:buNone/>
            </a:pPr>
            <a:r>
              <a:rPr lang="en-US" b="1" dirty="0" smtClean="0"/>
              <a:t>Service:</a:t>
            </a:r>
            <a:r>
              <a:rPr lang="en-US" b="1" dirty="0"/>
              <a:t>			</a:t>
            </a:r>
            <a:r>
              <a:rPr lang="en-US" b="1" dirty="0" smtClean="0"/>
              <a:t>	Frequency band(s):</a:t>
            </a:r>
            <a:endParaRPr lang="en-US" b="1" dirty="0"/>
          </a:p>
          <a:p>
            <a:pPr marL="487693" lvl="1" indent="0">
              <a:buNone/>
            </a:pPr>
            <a:r>
              <a:rPr lang="en-US" sz="1600" dirty="0" smtClean="0"/>
              <a:t>GNSS					1.2 to 1.6GHz</a:t>
            </a:r>
          </a:p>
          <a:p>
            <a:pPr marL="487693" lvl="1" indent="0">
              <a:buNone/>
            </a:pPr>
            <a:r>
              <a:rPr lang="en-US" sz="1600" dirty="0" smtClean="0"/>
              <a:t>SDARS				2.3GHz</a:t>
            </a:r>
          </a:p>
          <a:p>
            <a:pPr marL="487693" lvl="1" indent="0">
              <a:buNone/>
            </a:pPr>
            <a:r>
              <a:rPr lang="en-US" sz="1600" dirty="0" smtClean="0"/>
              <a:t>Cellular				Various, from 700MHz</a:t>
            </a:r>
            <a:r>
              <a:rPr lang="en-US" sz="1600" strike="sngStrike" dirty="0" smtClean="0">
                <a:solidFill>
                  <a:srgbClr val="FF0000"/>
                </a:solidFill>
              </a:rPr>
              <a:t>,</a:t>
            </a:r>
            <a:r>
              <a:rPr lang="en-US" sz="1600" dirty="0" smtClean="0"/>
              <a:t> to 2.6GHz </a:t>
            </a:r>
            <a:r>
              <a:rPr lang="en-US" sz="1600" dirty="0" smtClean="0">
                <a:solidFill>
                  <a:srgbClr val="0070C0"/>
                </a:solidFill>
              </a:rPr>
              <a:t>(future: 2.3, 3.</a:t>
            </a:r>
            <a:r>
              <a:rPr lang="en-US" sz="1600" dirty="0" smtClean="0">
                <a:solidFill>
                  <a:srgbClr val="FF0000"/>
                </a:solidFill>
              </a:rPr>
              <a:t>5</a:t>
            </a:r>
            <a:r>
              <a:rPr lang="en-US" sz="1600" dirty="0" smtClean="0">
                <a:solidFill>
                  <a:srgbClr val="0070C0"/>
                </a:solidFill>
              </a:rPr>
              <a:t>GHz?)</a:t>
            </a:r>
          </a:p>
          <a:p>
            <a:pPr marL="487693" lvl="1" indent="0">
              <a:buNone/>
            </a:pPr>
            <a:r>
              <a:rPr lang="en-US" sz="1600" dirty="0" smtClean="0">
                <a:solidFill>
                  <a:srgbClr val="0070C0"/>
                </a:solidFill>
              </a:rPr>
              <a:t>Future: DSRC / V2X		5.9GHz</a:t>
            </a:r>
          </a:p>
          <a:p>
            <a:pPr marL="487693" lvl="1" indent="0">
              <a:buNone/>
            </a:pPr>
            <a:r>
              <a:rPr lang="en-US" sz="1600" dirty="0">
                <a:solidFill>
                  <a:srgbClr val="0070C0"/>
                </a:solidFill>
              </a:rPr>
              <a:t>F</a:t>
            </a:r>
            <a:r>
              <a:rPr lang="en-US" sz="1600" dirty="0" smtClean="0">
                <a:solidFill>
                  <a:srgbClr val="0070C0"/>
                </a:solidFill>
              </a:rPr>
              <a:t>uture</a:t>
            </a:r>
            <a:r>
              <a:rPr lang="en-US" sz="1600" dirty="0">
                <a:solidFill>
                  <a:srgbClr val="0070C0"/>
                </a:solidFill>
              </a:rPr>
              <a:t>: </a:t>
            </a:r>
            <a:r>
              <a:rPr lang="en-US" sz="1600" dirty="0" smtClean="0">
                <a:solidFill>
                  <a:srgbClr val="0070C0"/>
                </a:solidFill>
              </a:rPr>
              <a:t>802.11y			3.7GHz?</a:t>
            </a:r>
            <a:endParaRPr lang="en-US" sz="1600" dirty="0">
              <a:solidFill>
                <a:srgbClr val="0070C0"/>
              </a:solidFill>
            </a:endParaRPr>
          </a:p>
          <a:p>
            <a:pPr marL="487693" lvl="1" indent="0">
              <a:buNone/>
            </a:pPr>
            <a:endParaRPr lang="en-US" sz="1600" dirty="0" smtClean="0"/>
          </a:p>
          <a:p>
            <a:pPr marL="487693" lvl="1" indent="0">
              <a:buNone/>
            </a:pPr>
            <a:endParaRPr lang="en-US" dirty="0"/>
          </a:p>
          <a:p>
            <a:pPr marL="487693" lvl="1" indent="0">
              <a:buNone/>
            </a:pPr>
            <a:endParaRPr lang="en-US"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dirty="0" smtClean="0"/>
              <a:t>July,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Sirius XM Radio, Inc.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Interference Mechanisms</a:t>
            </a:r>
            <a:endParaRPr lang="en-US" dirty="0"/>
          </a:p>
        </p:txBody>
      </p:sp>
      <p:sp>
        <p:nvSpPr>
          <p:cNvPr id="10242" name="Rectangle 2"/>
          <p:cNvSpPr>
            <a:spLocks noGrp="1" noChangeArrowheads="1"/>
          </p:cNvSpPr>
          <p:nvPr>
            <p:ph type="body" idx="1"/>
          </p:nvPr>
        </p:nvSpPr>
        <p:spPr>
          <a:xfrm>
            <a:off x="731520" y="2113281"/>
            <a:ext cx="8564880" cy="4489027"/>
          </a:xfrm>
          <a:ln/>
        </p:spPr>
        <p:txBody>
          <a:bodyPr/>
          <a:lstStyle/>
          <a:p>
            <a:r>
              <a:rPr lang="en-US" dirty="0" smtClean="0"/>
              <a:t>Unlicensed </a:t>
            </a:r>
            <a:r>
              <a:rPr lang="en-US" dirty="0" smtClean="0">
                <a:sym typeface="Wingdings" panose="05000000000000000000" pitchFamily="2" charset="2"/>
              </a:rPr>
              <a:t></a:t>
            </a:r>
            <a:r>
              <a:rPr lang="en-US" dirty="0" smtClean="0"/>
              <a:t> Unlicensed Service (current coverage by 802.19):</a:t>
            </a:r>
          </a:p>
          <a:p>
            <a:pPr lvl="1"/>
            <a:r>
              <a:rPr lang="en-US" b="1" dirty="0" smtClean="0"/>
              <a:t>Simultaneous channel </a:t>
            </a:r>
            <a:r>
              <a:rPr lang="en-US" b="1" dirty="0"/>
              <a:t>u</a:t>
            </a:r>
            <a:r>
              <a:rPr lang="en-US" b="1" dirty="0" smtClean="0"/>
              <a:t>sage (in-band interference)</a:t>
            </a:r>
          </a:p>
          <a:p>
            <a:pPr lvl="1"/>
            <a:r>
              <a:rPr lang="en-US" b="1" dirty="0" smtClean="0"/>
              <a:t>Adjacent channel de-sense (OOB spurious emissions)</a:t>
            </a:r>
          </a:p>
          <a:p>
            <a:pPr lvl="1"/>
            <a:r>
              <a:rPr lang="en-US" b="1" dirty="0"/>
              <a:t>Intermodulation, e.g.:</a:t>
            </a:r>
          </a:p>
          <a:p>
            <a:pPr lvl="2"/>
            <a:r>
              <a:rPr lang="en-US" dirty="0"/>
              <a:t>3</a:t>
            </a:r>
            <a:r>
              <a:rPr lang="en-US" baseline="30000" dirty="0"/>
              <a:t>rd</a:t>
            </a:r>
            <a:r>
              <a:rPr lang="en-US" dirty="0"/>
              <a:t> order products of </a:t>
            </a:r>
            <a:r>
              <a:rPr lang="en-US" dirty="0" smtClean="0"/>
              <a:t>2.4GHz and 5.8GHz ISM </a:t>
            </a:r>
            <a:r>
              <a:rPr lang="en-US" dirty="0">
                <a:sym typeface="Wingdings" panose="05000000000000000000" pitchFamily="2" charset="2"/>
              </a:rPr>
              <a:t> </a:t>
            </a:r>
            <a:r>
              <a:rPr lang="en-US" dirty="0" smtClean="0">
                <a:sym typeface="Wingdings" panose="05000000000000000000" pitchFamily="2" charset="2"/>
              </a:rPr>
              <a:t>900MHz ISM</a:t>
            </a:r>
          </a:p>
          <a:p>
            <a:pPr marL="975386" lvl="2" indent="0">
              <a:buNone/>
            </a:pPr>
            <a:endParaRPr lang="en-US" dirty="0">
              <a:sym typeface="Wingdings" panose="05000000000000000000" pitchFamily="2" charset="2"/>
            </a:endParaRPr>
          </a:p>
          <a:p>
            <a:r>
              <a:rPr lang="en-US" dirty="0" smtClean="0"/>
              <a:t>Unlicensed </a:t>
            </a:r>
            <a:r>
              <a:rPr lang="en-US" dirty="0" smtClean="0">
                <a:sym typeface="Wingdings" panose="05000000000000000000" pitchFamily="2" charset="2"/>
              </a:rPr>
              <a:t></a:t>
            </a:r>
            <a:r>
              <a:rPr lang="en-US" dirty="0" smtClean="0"/>
              <a:t> Licensed </a:t>
            </a:r>
            <a:r>
              <a:rPr lang="en-US" dirty="0"/>
              <a:t>Service:</a:t>
            </a:r>
          </a:p>
          <a:p>
            <a:pPr lvl="1"/>
            <a:r>
              <a:rPr lang="en-US" b="1" dirty="0" smtClean="0"/>
              <a:t>Adjacent </a:t>
            </a:r>
            <a:r>
              <a:rPr lang="en-US" b="1" dirty="0"/>
              <a:t>channel de-sense (OOB spurious emissions</a:t>
            </a:r>
            <a:r>
              <a:rPr lang="en-US" b="1" dirty="0" smtClean="0"/>
              <a:t>)</a:t>
            </a:r>
          </a:p>
          <a:p>
            <a:pPr lvl="1"/>
            <a:r>
              <a:rPr lang="en-US" b="1" dirty="0" smtClean="0"/>
              <a:t>Intermodulation, e.g.:</a:t>
            </a:r>
          </a:p>
          <a:p>
            <a:pPr lvl="2"/>
            <a:r>
              <a:rPr lang="en-US" dirty="0" smtClean="0"/>
              <a:t>3</a:t>
            </a:r>
            <a:r>
              <a:rPr lang="en-US" baseline="30000" dirty="0" smtClean="0"/>
              <a:t>rd</a:t>
            </a:r>
            <a:r>
              <a:rPr lang="en-US" dirty="0" smtClean="0"/>
              <a:t> order products of 2.4GHz ISM </a:t>
            </a:r>
            <a:r>
              <a:rPr lang="en-US" dirty="0" smtClean="0">
                <a:sym typeface="Wingdings" panose="05000000000000000000" pitchFamily="2" charset="2"/>
              </a:rPr>
              <a:t> SDARS</a:t>
            </a:r>
          </a:p>
          <a:p>
            <a:pPr lvl="2"/>
            <a:r>
              <a:rPr lang="en-US" dirty="0" smtClean="0">
                <a:sym typeface="Wingdings" panose="05000000000000000000" pitchFamily="2" charset="2"/>
              </a:rPr>
              <a:t>5</a:t>
            </a:r>
            <a:r>
              <a:rPr lang="en-US" baseline="30000" dirty="0" smtClean="0">
                <a:sym typeface="Wingdings" panose="05000000000000000000" pitchFamily="2" charset="2"/>
              </a:rPr>
              <a:t>th</a:t>
            </a:r>
            <a:r>
              <a:rPr lang="en-US" dirty="0" smtClean="0">
                <a:sym typeface="Wingdings" panose="05000000000000000000" pitchFamily="2" charset="2"/>
              </a:rPr>
              <a:t> order products of 900 and 2.4GHz ISM  AWS D/L Cellular</a:t>
            </a:r>
            <a:endParaRPr lang="en-US" dirty="0">
              <a:sym typeface="Wingdings" panose="05000000000000000000" pitchFamily="2" charset="2"/>
            </a:endParaRPr>
          </a:p>
          <a:p>
            <a:pPr lvl="2"/>
            <a:endParaRPr lang="en-US" sz="1600" dirty="0"/>
          </a:p>
        </p:txBody>
      </p:sp>
    </p:spTree>
    <p:extLst>
      <p:ext uri="{BB962C8B-B14F-4D97-AF65-F5344CB8AC3E}">
        <p14:creationId xmlns:p14="http://schemas.microsoft.com/office/powerpoint/2010/main" val="14847324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dirty="0" smtClean="0"/>
              <a:t>July,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Sirius XM Radio, Inc.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Interference Mechanisms (cont’d)</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r>
              <a:rPr lang="en-US" dirty="0"/>
              <a:t>L</a:t>
            </a:r>
            <a:r>
              <a:rPr lang="en-US" dirty="0" smtClean="0"/>
              <a:t>icensed </a:t>
            </a:r>
            <a:r>
              <a:rPr lang="en-US" dirty="0" smtClean="0">
                <a:sym typeface="Wingdings" panose="05000000000000000000" pitchFamily="2" charset="2"/>
              </a:rPr>
              <a:t></a:t>
            </a:r>
            <a:r>
              <a:rPr lang="en-US" dirty="0" smtClean="0"/>
              <a:t> Licensed Service:</a:t>
            </a:r>
          </a:p>
          <a:p>
            <a:pPr lvl="1"/>
            <a:r>
              <a:rPr lang="en-US" b="1" dirty="0" smtClean="0"/>
              <a:t>Adjacent channel de-sense (OOB spurious emissions), e.g.</a:t>
            </a:r>
          </a:p>
          <a:p>
            <a:pPr lvl="2"/>
            <a:r>
              <a:rPr lang="en-US" dirty="0" smtClean="0"/>
              <a:t>WCS band cellular </a:t>
            </a:r>
            <a:r>
              <a:rPr lang="en-US" dirty="0" smtClean="0">
                <a:sym typeface="Wingdings" panose="05000000000000000000" pitchFamily="2" charset="2"/>
              </a:rPr>
              <a:t> SDARS</a:t>
            </a:r>
            <a:endParaRPr lang="en-US" dirty="0" smtClean="0"/>
          </a:p>
          <a:p>
            <a:pPr lvl="1"/>
            <a:r>
              <a:rPr lang="en-US" b="1" dirty="0"/>
              <a:t>Intermodulation, e.g.:</a:t>
            </a:r>
          </a:p>
          <a:p>
            <a:pPr lvl="2"/>
            <a:r>
              <a:rPr lang="en-US" dirty="0"/>
              <a:t>3</a:t>
            </a:r>
            <a:r>
              <a:rPr lang="en-US" baseline="30000" dirty="0"/>
              <a:t>rd</a:t>
            </a:r>
            <a:r>
              <a:rPr lang="en-US" dirty="0"/>
              <a:t> order products of </a:t>
            </a:r>
            <a:r>
              <a:rPr lang="en-US" dirty="0" smtClean="0"/>
              <a:t>PCS and AWS</a:t>
            </a:r>
            <a:r>
              <a:rPr lang="en-US" dirty="0" smtClean="0">
                <a:solidFill>
                  <a:schemeClr val="tx1"/>
                </a:solidFill>
              </a:rPr>
              <a:t> D/L </a:t>
            </a:r>
            <a:r>
              <a:rPr lang="en-US" dirty="0" smtClean="0"/>
              <a:t>cellular </a:t>
            </a:r>
            <a:r>
              <a:rPr lang="en-US" dirty="0" smtClean="0">
                <a:sym typeface="Wingdings" panose="05000000000000000000" pitchFamily="2" charset="2"/>
              </a:rPr>
              <a:t> SDARS and GPS</a:t>
            </a:r>
          </a:p>
          <a:p>
            <a:pPr lvl="1"/>
            <a:r>
              <a:rPr lang="en-US" b="1" dirty="0" smtClean="0"/>
              <a:t>Bulk De-sense, </a:t>
            </a:r>
            <a:r>
              <a:rPr lang="en-US" b="1" dirty="0"/>
              <a:t>e.g.:</a:t>
            </a:r>
          </a:p>
          <a:p>
            <a:pPr lvl="2"/>
            <a:r>
              <a:rPr lang="en-US" dirty="0" smtClean="0"/>
              <a:t>Overload of S</a:t>
            </a:r>
            <a:r>
              <a:rPr lang="en-US" dirty="0" smtClean="0">
                <a:sym typeface="Wingdings" panose="05000000000000000000" pitchFamily="2" charset="2"/>
              </a:rPr>
              <a:t>DARS receiver antenna LNA from co-packaged cellular TX</a:t>
            </a:r>
            <a:endParaRPr lang="en-US" dirty="0">
              <a:sym typeface="Wingdings" panose="05000000000000000000" pitchFamily="2" charset="2"/>
            </a:endParaRPr>
          </a:p>
          <a:p>
            <a:pPr lvl="2"/>
            <a:endParaRPr lang="en-US" dirty="0" smtClean="0">
              <a:sym typeface="Wingdings" panose="05000000000000000000" pitchFamily="2" charset="2"/>
            </a:endParaRPr>
          </a:p>
          <a:p>
            <a:pPr lvl="2"/>
            <a:endParaRPr lang="en-US" dirty="0" smtClean="0">
              <a:sym typeface="Wingdings" panose="05000000000000000000" pitchFamily="2" charset="2"/>
            </a:endParaRPr>
          </a:p>
          <a:p>
            <a:pPr lvl="2"/>
            <a:endParaRPr lang="en-US" dirty="0" smtClean="0">
              <a:sym typeface="Wingdings" panose="05000000000000000000" pitchFamily="2" charset="2"/>
            </a:endParaRPr>
          </a:p>
          <a:p>
            <a:pPr marL="487693" lvl="1" indent="0">
              <a:buNone/>
            </a:pPr>
            <a:endParaRPr lang="en-US" sz="1600" dirty="0" smtClean="0"/>
          </a:p>
          <a:p>
            <a:pPr marL="487693" lvl="1" indent="0">
              <a:buNone/>
            </a:pPr>
            <a:endParaRPr lang="en-US" sz="1600" dirty="0" smtClean="0"/>
          </a:p>
          <a:p>
            <a:pPr marL="487693" lvl="1" indent="0">
              <a:buNone/>
            </a:pPr>
            <a:endParaRPr lang="en-US" dirty="0"/>
          </a:p>
          <a:p>
            <a:pPr marL="487693" lvl="1" indent="0">
              <a:buNone/>
            </a:pPr>
            <a:endParaRPr lang="en-US" dirty="0" smtClean="0"/>
          </a:p>
        </p:txBody>
      </p:sp>
    </p:spTree>
    <p:extLst>
      <p:ext uri="{BB962C8B-B14F-4D97-AF65-F5344CB8AC3E}">
        <p14:creationId xmlns:p14="http://schemas.microsoft.com/office/powerpoint/2010/main" val="35290188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dirty="0" smtClean="0"/>
              <a:t>July,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Sirius XM Radio, Inc.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Interference Mechanisms (cont’d 2)</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r>
              <a:rPr lang="en-US" dirty="0" smtClean="0"/>
              <a:t>Others:</a:t>
            </a:r>
            <a:endParaRPr lang="en-US" dirty="0"/>
          </a:p>
          <a:p>
            <a:pPr lvl="1"/>
            <a:r>
              <a:rPr lang="en-US" b="1" dirty="0" smtClean="0"/>
              <a:t>Wi-Fi devices (noncompliant spectral OOB spectral emissions)</a:t>
            </a:r>
          </a:p>
          <a:p>
            <a:pPr lvl="2"/>
            <a:r>
              <a:rPr lang="en-US" dirty="0" smtClean="0"/>
              <a:t>Brought-in and </a:t>
            </a:r>
            <a:r>
              <a:rPr lang="en-US" dirty="0" smtClean="0">
                <a:solidFill>
                  <a:schemeClr val="tx1"/>
                </a:solidFill>
              </a:rPr>
              <a:t>non-vehicle (installed on street lights, etc.)</a:t>
            </a:r>
          </a:p>
          <a:p>
            <a:pPr lvl="1"/>
            <a:r>
              <a:rPr lang="en-US" b="1" dirty="0" smtClean="0"/>
              <a:t>Proximity and device level interaction</a:t>
            </a:r>
          </a:p>
          <a:p>
            <a:pPr lvl="2"/>
            <a:r>
              <a:rPr lang="en-US" dirty="0" smtClean="0"/>
              <a:t>De-sense at device </a:t>
            </a:r>
            <a:r>
              <a:rPr lang="en-US" dirty="0" smtClean="0">
                <a:sym typeface="Wingdings" panose="05000000000000000000" pitchFamily="2" charset="2"/>
              </a:rPr>
              <a:t> vehicle module level</a:t>
            </a:r>
          </a:p>
          <a:p>
            <a:pPr lvl="2"/>
            <a:r>
              <a:rPr lang="en-US" dirty="0"/>
              <a:t>Digital device / chip clocks and switching power supply interactions</a:t>
            </a:r>
          </a:p>
          <a:p>
            <a:pPr marL="487693" lvl="1" indent="0">
              <a:buNone/>
            </a:pPr>
            <a:endParaRPr lang="en-US" sz="1600" dirty="0" smtClean="0"/>
          </a:p>
          <a:p>
            <a:pPr marL="487693" lvl="1" indent="0">
              <a:buNone/>
            </a:pPr>
            <a:endParaRPr lang="en-US" dirty="0"/>
          </a:p>
          <a:p>
            <a:pPr marL="487693" lvl="1" indent="0">
              <a:buNone/>
            </a:pPr>
            <a:endParaRPr lang="en-US" dirty="0" smtClean="0"/>
          </a:p>
        </p:txBody>
      </p:sp>
    </p:spTree>
    <p:extLst>
      <p:ext uri="{BB962C8B-B14F-4D97-AF65-F5344CB8AC3E}">
        <p14:creationId xmlns:p14="http://schemas.microsoft.com/office/powerpoint/2010/main" val="11735761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dirty="0" smtClean="0"/>
              <a:t>July,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Sirius XM Radio, Inc.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a:solidFill>
                  <a:schemeClr val="tx1"/>
                </a:solidFill>
              </a:rPr>
              <a:t>Observations from 15 years of deployed SDARS service</a:t>
            </a:r>
          </a:p>
        </p:txBody>
      </p:sp>
      <p:sp>
        <p:nvSpPr>
          <p:cNvPr id="10242" name="Rectangle 2"/>
          <p:cNvSpPr>
            <a:spLocks noGrp="1" noChangeArrowheads="1"/>
          </p:cNvSpPr>
          <p:nvPr>
            <p:ph type="body" idx="1"/>
          </p:nvPr>
        </p:nvSpPr>
        <p:spPr>
          <a:xfrm>
            <a:off x="731520" y="2113281"/>
            <a:ext cx="8290560" cy="4489027"/>
          </a:xfrm>
          <a:ln/>
        </p:spPr>
        <p:txBody>
          <a:bodyPr/>
          <a:lstStyle/>
          <a:p>
            <a:r>
              <a:rPr lang="en-US" sz="2000" dirty="0" smtClean="0">
                <a:solidFill>
                  <a:schemeClr val="tx1"/>
                </a:solidFill>
              </a:rPr>
              <a:t>AWS+PCS cellular intermodulation products into SDARS, GPS, and other bands</a:t>
            </a:r>
          </a:p>
          <a:p>
            <a:r>
              <a:rPr lang="en-US" sz="2000" dirty="0" smtClean="0"/>
              <a:t>Overload </a:t>
            </a:r>
            <a:r>
              <a:rPr lang="en-US" sz="2000" dirty="0"/>
              <a:t>of S</a:t>
            </a:r>
            <a:r>
              <a:rPr lang="en-US" sz="2000" dirty="0">
                <a:sym typeface="Wingdings" panose="05000000000000000000" pitchFamily="2" charset="2"/>
              </a:rPr>
              <a:t>DARS receiver antenna LNA from co-packaged cellular </a:t>
            </a:r>
            <a:r>
              <a:rPr lang="en-US" sz="2000" dirty="0" smtClean="0">
                <a:sym typeface="Wingdings" panose="05000000000000000000" pitchFamily="2" charset="2"/>
              </a:rPr>
              <a:t>TX</a:t>
            </a:r>
          </a:p>
          <a:p>
            <a:pPr lvl="1"/>
            <a:r>
              <a:rPr lang="en-US" sz="1800" dirty="0" smtClean="0">
                <a:sym typeface="Wingdings" panose="05000000000000000000" pitchFamily="2" charset="2"/>
              </a:rPr>
              <a:t>Interference behavior linked to, in-vehicle Wi-Fi use (cellular enabled)</a:t>
            </a:r>
          </a:p>
          <a:p>
            <a:r>
              <a:rPr lang="en-US" sz="2000" dirty="0" smtClean="0"/>
              <a:t>Adjacent channel de-sense of SDARS service from WCS </a:t>
            </a:r>
          </a:p>
          <a:p>
            <a:pPr lvl="1"/>
            <a:r>
              <a:rPr lang="en-US" sz="1800" dirty="0" smtClean="0"/>
              <a:t>Coordination effort to reduce with carriers</a:t>
            </a:r>
          </a:p>
          <a:p>
            <a:r>
              <a:rPr lang="en-US" sz="2000" b="1" dirty="0" smtClean="0">
                <a:solidFill>
                  <a:srgbClr val="0070C0"/>
                </a:solidFill>
              </a:rPr>
              <a:t>Observed </a:t>
            </a:r>
            <a:r>
              <a:rPr lang="en-US" sz="2000" b="1" dirty="0">
                <a:solidFill>
                  <a:srgbClr val="0070C0"/>
                </a:solidFill>
              </a:rPr>
              <a:t>issues necessitated changes to the Sirius XM SDARS receiver antenna specifications over </a:t>
            </a:r>
            <a:r>
              <a:rPr lang="en-US" sz="2000" b="1" dirty="0" smtClean="0">
                <a:solidFill>
                  <a:srgbClr val="0070C0"/>
                </a:solidFill>
              </a:rPr>
              <a:t>time.  However, lifecycle differences between the vehicular and cellular domains make it challenging to create an efficient co-existence environment.</a:t>
            </a:r>
          </a:p>
          <a:p>
            <a:pPr lvl="2"/>
            <a:endParaRPr lang="en-US" sz="1600" dirty="0" smtClean="0"/>
          </a:p>
        </p:txBody>
      </p:sp>
    </p:spTree>
    <p:extLst>
      <p:ext uri="{BB962C8B-B14F-4D97-AF65-F5344CB8AC3E}">
        <p14:creationId xmlns:p14="http://schemas.microsoft.com/office/powerpoint/2010/main" val="37549746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dirty="0" smtClean="0"/>
              <a:t>July,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Sirius XM Radio, Inc.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731520" y="729828"/>
            <a:ext cx="8641080" cy="1237826"/>
          </a:xfrm>
          <a:ln/>
        </p:spPr>
        <p:txBody>
          <a:bodyPr vert="horz" wrap="square" lIns="96000" tIns="49920" rIns="96000" bIns="49920" numCol="1" anchor="ctr" anchorCtr="0" compatLnSpc="1">
            <a:prstTxWarp prst="textNoShape">
              <a:avLst/>
            </a:prstTxWarp>
          </a:bodyPr>
          <a:lstStyle/>
          <a:p>
            <a:r>
              <a:rPr lang="en-US" dirty="0"/>
              <a:t>Future Challenges, as SXM sees it, in priority order:</a:t>
            </a:r>
          </a:p>
        </p:txBody>
      </p:sp>
      <p:sp>
        <p:nvSpPr>
          <p:cNvPr id="10242" name="Rectangle 2"/>
          <p:cNvSpPr>
            <a:spLocks noGrp="1" noChangeArrowheads="1"/>
          </p:cNvSpPr>
          <p:nvPr>
            <p:ph type="body" idx="1"/>
          </p:nvPr>
        </p:nvSpPr>
        <p:spPr>
          <a:xfrm>
            <a:off x="731520" y="2113281"/>
            <a:ext cx="8290560" cy="4489027"/>
          </a:xfrm>
          <a:ln/>
        </p:spPr>
        <p:txBody>
          <a:bodyPr/>
          <a:lstStyle/>
          <a:p>
            <a:pPr lvl="1"/>
            <a:r>
              <a:rPr lang="en-US" b="1" dirty="0" smtClean="0">
                <a:solidFill>
                  <a:schemeClr val="tx1"/>
                </a:solidFill>
                <a:sym typeface="Wingdings" panose="05000000000000000000" pitchFamily="2" charset="2"/>
              </a:rPr>
              <a:t>Further proliferation of cellular networks and vehicular use cases may create additional intermodulation modes</a:t>
            </a:r>
          </a:p>
          <a:p>
            <a:pPr lvl="1"/>
            <a:r>
              <a:rPr lang="en-US" b="1" dirty="0" smtClean="0"/>
              <a:t>Proximity </a:t>
            </a:r>
            <a:r>
              <a:rPr lang="en-US" b="1" dirty="0"/>
              <a:t>and device level </a:t>
            </a:r>
            <a:r>
              <a:rPr lang="en-US" b="1" dirty="0" smtClean="0"/>
              <a:t>interaction – driven by complexity</a:t>
            </a:r>
            <a:endParaRPr lang="en-US" b="1" dirty="0"/>
          </a:p>
          <a:p>
            <a:pPr lvl="1"/>
            <a:r>
              <a:rPr lang="en-US" b="1" dirty="0" smtClean="0"/>
              <a:t>Digital </a:t>
            </a:r>
            <a:r>
              <a:rPr lang="en-US" b="1" dirty="0"/>
              <a:t>device / chip clocks and switching power supply interactions</a:t>
            </a:r>
          </a:p>
          <a:p>
            <a:pPr lvl="1"/>
            <a:r>
              <a:rPr lang="en-US" b="1" dirty="0" smtClean="0">
                <a:solidFill>
                  <a:schemeClr val="tx1"/>
                </a:solidFill>
              </a:rPr>
              <a:t>External </a:t>
            </a:r>
            <a:r>
              <a:rPr lang="en-US" b="1" dirty="0">
                <a:solidFill>
                  <a:schemeClr val="tx1"/>
                </a:solidFill>
              </a:rPr>
              <a:t>vehicle Wi-Fi (co-packaged) </a:t>
            </a:r>
            <a:r>
              <a:rPr lang="en-US" b="1" dirty="0">
                <a:solidFill>
                  <a:schemeClr val="tx1"/>
                </a:solidFill>
                <a:sym typeface="Wingdings" panose="05000000000000000000" pitchFamily="2" charset="2"/>
              </a:rPr>
              <a:t> SDARS and GPS</a:t>
            </a:r>
          </a:p>
          <a:p>
            <a:pPr lvl="1"/>
            <a:endParaRPr lang="en-US" b="1" dirty="0" smtClean="0">
              <a:solidFill>
                <a:schemeClr val="tx1"/>
              </a:solidFill>
              <a:sym typeface="Wingdings" panose="05000000000000000000" pitchFamily="2" charset="2"/>
            </a:endParaRPr>
          </a:p>
          <a:p>
            <a:pPr lvl="1"/>
            <a:endParaRPr lang="en-US" b="1" dirty="0" smtClean="0">
              <a:solidFill>
                <a:schemeClr val="tx1"/>
              </a:solidFill>
              <a:sym typeface="Wingdings" panose="05000000000000000000" pitchFamily="2" charset="2"/>
            </a:endParaRPr>
          </a:p>
          <a:p>
            <a:pPr marL="975386" lvl="2" indent="0">
              <a:buNone/>
            </a:pPr>
            <a:endParaRPr lang="en-US" dirty="0" smtClean="0"/>
          </a:p>
          <a:p>
            <a:pPr marL="487693" lvl="1" indent="0">
              <a:buNone/>
            </a:pPr>
            <a:endParaRPr lang="en-US" sz="1600" dirty="0" smtClean="0"/>
          </a:p>
          <a:p>
            <a:pPr marL="487693" lvl="1" indent="0">
              <a:buNone/>
            </a:pPr>
            <a:endParaRPr lang="en-US" sz="1600" dirty="0" smtClean="0"/>
          </a:p>
          <a:p>
            <a:pPr marL="487693" lvl="1" indent="0">
              <a:buNone/>
            </a:pPr>
            <a:endParaRPr lang="en-US" dirty="0"/>
          </a:p>
          <a:p>
            <a:pPr marL="487693" lvl="1" indent="0">
              <a:buNone/>
            </a:pPr>
            <a:endParaRPr lang="en-US" dirty="0" smtClean="0"/>
          </a:p>
        </p:txBody>
      </p:sp>
    </p:spTree>
    <p:extLst>
      <p:ext uri="{BB962C8B-B14F-4D97-AF65-F5344CB8AC3E}">
        <p14:creationId xmlns:p14="http://schemas.microsoft.com/office/powerpoint/2010/main" val="8004302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dirty="0" smtClean="0"/>
              <a:t>July,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Sirius XM Radio, Inc.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Discussion of Service Availability</a:t>
            </a:r>
            <a:endParaRPr lang="en-US" dirty="0"/>
          </a:p>
        </p:txBody>
      </p:sp>
      <p:sp>
        <p:nvSpPr>
          <p:cNvPr id="10242" name="Rectangle 2"/>
          <p:cNvSpPr>
            <a:spLocks noGrp="1" noChangeArrowheads="1"/>
          </p:cNvSpPr>
          <p:nvPr>
            <p:ph type="body" idx="1"/>
          </p:nvPr>
        </p:nvSpPr>
        <p:spPr>
          <a:xfrm>
            <a:off x="731520" y="2113281"/>
            <a:ext cx="8488680" cy="4489027"/>
          </a:xfrm>
          <a:ln/>
        </p:spPr>
        <p:txBody>
          <a:bodyPr/>
          <a:lstStyle/>
          <a:p>
            <a:r>
              <a:rPr lang="en-US" dirty="0" smtClean="0"/>
              <a:t>Depending on the service use case and specifics, availability requirements can drive perceived interference mechanism severity, e.g.:</a:t>
            </a:r>
          </a:p>
          <a:p>
            <a:pPr lvl="1"/>
            <a:r>
              <a:rPr lang="en-US" b="1" dirty="0" smtClean="0">
                <a:solidFill>
                  <a:schemeClr val="tx1"/>
                </a:solidFill>
                <a:sym typeface="Wingdings" panose="05000000000000000000" pitchFamily="2" charset="2"/>
              </a:rPr>
              <a:t>Unlike cellular, WLAN / Wi-Fi, GPS, and non-real time, redundant delivery, or low data rate examples, SDARS requires 99%+ service availability to retain customer satisfaction at current levels, therefore additional threats are proactively investigated (since the service is less tolerating to service interruptions / audio mutes)</a:t>
            </a:r>
          </a:p>
          <a:p>
            <a:pPr lvl="1"/>
            <a:r>
              <a:rPr lang="en-US" b="1" dirty="0" smtClean="0"/>
              <a:t>Similar scenarios may exist for streaming data over Bluetooth or WLAN in the vehicle in the future</a:t>
            </a:r>
            <a:endParaRPr lang="en-US" b="1" dirty="0">
              <a:solidFill>
                <a:schemeClr val="tx1"/>
              </a:solidFill>
              <a:sym typeface="Wingdings" panose="05000000000000000000" pitchFamily="2" charset="2"/>
            </a:endParaRPr>
          </a:p>
          <a:p>
            <a:pPr marL="487693" lvl="1" indent="0">
              <a:buNone/>
            </a:pPr>
            <a:endParaRPr lang="en-US" dirty="0" smtClean="0"/>
          </a:p>
        </p:txBody>
      </p:sp>
    </p:spTree>
    <p:extLst>
      <p:ext uri="{BB962C8B-B14F-4D97-AF65-F5344CB8AC3E}">
        <p14:creationId xmlns:p14="http://schemas.microsoft.com/office/powerpoint/2010/main" val="33660206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844</Words>
  <Application>Microsoft Office PowerPoint</Application>
  <PresentationFormat>Custom</PresentationFormat>
  <Paragraphs>139</Paragraphs>
  <Slides>9</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8" baseType="lpstr">
      <vt:lpstr>Arial Unicode MS</vt:lpstr>
      <vt:lpstr>MS Gothic</vt:lpstr>
      <vt:lpstr>Arial</vt:lpstr>
      <vt:lpstr>Calibri</vt:lpstr>
      <vt:lpstr>Courier New</vt:lpstr>
      <vt:lpstr>Times New Roman</vt:lpstr>
      <vt:lpstr>Wingdings</vt:lpstr>
      <vt:lpstr>Office Theme</vt:lpstr>
      <vt:lpstr>Document</vt:lpstr>
      <vt:lpstr>In-Vehicle Wireless Interference</vt:lpstr>
      <vt:lpstr>Abstract</vt:lpstr>
      <vt:lpstr>In-Vehicle Wireless Services</vt:lpstr>
      <vt:lpstr>Interference Mechanisms</vt:lpstr>
      <vt:lpstr>Interference Mechanisms (cont’d)</vt:lpstr>
      <vt:lpstr>Interference Mechanisms (cont’d 2)</vt:lpstr>
      <vt:lpstr>Observations from 15 years of deployed SDARS service</vt:lpstr>
      <vt:lpstr>Future Challenges, as SXM sees it, in priority order:</vt:lpstr>
      <vt:lpstr>Discussion of Service Availability</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40</cp:revision>
  <cp:lastPrinted>2014-11-08T20:15:38Z</cp:lastPrinted>
  <dcterms:created xsi:type="dcterms:W3CDTF">2014-10-30T17:06:39Z</dcterms:created>
  <dcterms:modified xsi:type="dcterms:W3CDTF">2016-07-01T19:21:22Z</dcterms:modified>
</cp:coreProperties>
</file>