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6" r:id="rId2"/>
    <p:sldId id="257" r:id="rId3"/>
    <p:sldId id="263" r:id="rId4"/>
    <p:sldId id="267" r:id="rId5"/>
    <p:sldId id="268" r:id="rId6"/>
    <p:sldId id="269" r:id="rId7"/>
    <p:sldId id="266" r:id="rId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88" d="100"/>
          <a:sy n="88" d="100"/>
        </p:scale>
        <p:origin x="1086" y="84"/>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7/25/2016</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3</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4</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4837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5</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4631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6</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4708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7</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663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Alaa Mourad, BMW</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July 2016	</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2016</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Alaa Mourad, BMW Group</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802.19-16/122r0</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t>July 2016</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Alaa Mourad, BMW Group</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smtClean="0"/>
              <a:t>Wi-Fi Measurements in Vehicle</a:t>
            </a:r>
            <a:endParaRPr lang="en-GB" sz="24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Date:</a:t>
            </a:r>
            <a:r>
              <a:rPr lang="en-GB" sz="1800" b="0" dirty="0"/>
              <a:t> </a:t>
            </a:r>
            <a:r>
              <a:rPr lang="en-GB" sz="1800" b="0" dirty="0" smtClean="0"/>
              <a:t>2016-07-22</a:t>
            </a:r>
            <a:endParaRPr lang="en-GB" sz="18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78862303"/>
              </p:ext>
            </p:extLst>
          </p:nvPr>
        </p:nvGraphicFramePr>
        <p:xfrm>
          <a:off x="552450" y="2428875"/>
          <a:ext cx="8658225" cy="2657475"/>
        </p:xfrm>
        <a:graphic>
          <a:graphicData uri="http://schemas.openxmlformats.org/presentationml/2006/ole">
            <mc:AlternateContent xmlns:mc="http://schemas.openxmlformats.org/markup-compatibility/2006">
              <mc:Choice xmlns:v="urn:schemas-microsoft-com:vml" Requires="v">
                <p:oleObj spid="_x0000_s3150" name="Document" r:id="rId4" imgW="8253286" imgH="2540993" progId="Word.Document.8">
                  <p:embed/>
                </p:oleObj>
              </mc:Choice>
              <mc:Fallback>
                <p:oleObj name="Document" r:id="rId4" imgW="8253286" imgH="2540993" progId="Word.Document.8">
                  <p:embed/>
                  <p:pic>
                    <p:nvPicPr>
                      <p:cNvPr id="0" name="Picture 13"/>
                      <p:cNvPicPr>
                        <a:picLocks noChangeAspect="1" noChangeArrowheads="1"/>
                      </p:cNvPicPr>
                      <p:nvPr/>
                    </p:nvPicPr>
                    <p:blipFill>
                      <a:blip r:embed="rId5"/>
                      <a:srcRect/>
                      <a:stretch>
                        <a:fillRect/>
                      </a:stretch>
                    </p:blipFill>
                    <p:spPr bwMode="auto">
                      <a:xfrm>
                        <a:off x="552450" y="2428875"/>
                        <a:ext cx="8658225" cy="26574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t>July 2016</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Abstract</a:t>
            </a:r>
          </a:p>
        </p:txBody>
      </p:sp>
      <p:sp>
        <p:nvSpPr>
          <p:cNvPr id="4098" name="Rectangle 2"/>
          <p:cNvSpPr>
            <a:spLocks noGrp="1" noChangeArrowheads="1"/>
          </p:cNvSpPr>
          <p:nvPr>
            <p:ph type="body" idx="1"/>
          </p:nvPr>
        </p:nvSpPr>
        <p:spPr>
          <a:xfrm>
            <a:off x="731520" y="182880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This document presents Wi-Fi measurements in the automotive domain</a:t>
            </a:r>
            <a:endParaRPr lang="en-GB" dirty="0"/>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Many test drives were performed in order to have a first impression on the performance of Wi-Fi in vehicles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All the measurements were done as a cooperation between BMW and Qualcomm in Germany</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All the test drives were performed in </a:t>
            </a:r>
            <a:r>
              <a:rPr lang="en-GB" dirty="0" err="1"/>
              <a:t>I</a:t>
            </a:r>
            <a:r>
              <a:rPr lang="en-GB" dirty="0" err="1" smtClean="0"/>
              <a:t>ngolstad</a:t>
            </a:r>
            <a:r>
              <a:rPr lang="en-GB" dirty="0" smtClean="0"/>
              <a:t>, Germany</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Just initial measurements, more extensive measurements should be performed</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2016</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3</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r>
              <a:rPr lang="en-US" dirty="0" smtClean="0"/>
              <a:t>Measurement setup (1)</a:t>
            </a:r>
            <a:endParaRPr lang="en-US" dirty="0"/>
          </a:p>
        </p:txBody>
      </p:sp>
      <p:pic>
        <p:nvPicPr>
          <p:cNvPr id="2" name="Picture 1"/>
          <p:cNvPicPr>
            <a:picLocks noChangeAspect="1"/>
          </p:cNvPicPr>
          <p:nvPr/>
        </p:nvPicPr>
        <p:blipFill>
          <a:blip r:embed="rId3"/>
          <a:stretch>
            <a:fillRect/>
          </a:stretch>
        </p:blipFill>
        <p:spPr>
          <a:xfrm>
            <a:off x="712610" y="4267200"/>
            <a:ext cx="4572009" cy="2095984"/>
          </a:xfrm>
          <a:prstGeom prst="rect">
            <a:avLst/>
          </a:prstGeom>
        </p:spPr>
      </p:pic>
      <p:pic>
        <p:nvPicPr>
          <p:cNvPr id="3" name="Picture 2"/>
          <p:cNvPicPr>
            <a:picLocks noChangeAspect="1"/>
          </p:cNvPicPr>
          <p:nvPr/>
        </p:nvPicPr>
        <p:blipFill>
          <a:blip r:embed="rId4"/>
          <a:stretch>
            <a:fillRect/>
          </a:stretch>
        </p:blipFill>
        <p:spPr>
          <a:xfrm>
            <a:off x="5380659" y="3747954"/>
            <a:ext cx="3737461" cy="2819400"/>
          </a:xfrm>
          <a:prstGeom prst="rect">
            <a:avLst/>
          </a:prstGeom>
        </p:spPr>
      </p:pic>
      <p:sp>
        <p:nvSpPr>
          <p:cNvPr id="10242" name="Rectangle 2"/>
          <p:cNvSpPr>
            <a:spLocks noGrp="1" noChangeArrowheads="1"/>
          </p:cNvSpPr>
          <p:nvPr>
            <p:ph type="body" idx="1"/>
          </p:nvPr>
        </p:nvSpPr>
        <p:spPr>
          <a:xfrm>
            <a:off x="731520" y="1295400"/>
            <a:ext cx="8290560" cy="2205178"/>
          </a:xfrm>
          <a:ln/>
        </p:spPr>
        <p:txBody>
          <a:bodyPr/>
          <a:lstStyle/>
          <a:p>
            <a:r>
              <a:rPr lang="en-US" b="1" dirty="0" smtClean="0"/>
              <a:t>Wi-Fi network (AP and station) is establishe</a:t>
            </a:r>
            <a:r>
              <a:rPr lang="en-US" dirty="0" smtClean="0"/>
              <a:t>d in a BMW 7 series</a:t>
            </a:r>
          </a:p>
          <a:p>
            <a:r>
              <a:rPr lang="en-US" dirty="0" smtClean="0"/>
              <a:t>Different c</a:t>
            </a:r>
            <a:r>
              <a:rPr lang="en-US" b="1" dirty="0" smtClean="0"/>
              <a:t>ommercial router and Wi-Fi stick are used</a:t>
            </a:r>
          </a:p>
          <a:p>
            <a:r>
              <a:rPr lang="en-US" dirty="0" smtClean="0"/>
              <a:t>The positions of the devices are as shown below</a:t>
            </a:r>
          </a:p>
          <a:p>
            <a:r>
              <a:rPr lang="en-US" b="1" dirty="0" smtClean="0"/>
              <a:t>802.11n with 20 MHz channel</a:t>
            </a:r>
          </a:p>
          <a:p>
            <a:endParaRPr lang="en-US" b="1" dirty="0">
              <a:cs typeface="+mn-cs"/>
            </a:endParaRPr>
          </a:p>
        </p:txBody>
      </p:sp>
      <p:sp>
        <p:nvSpPr>
          <p:cNvPr id="9" name="Rectangle 2"/>
          <p:cNvSpPr txBox="1">
            <a:spLocks noChangeArrowheads="1"/>
          </p:cNvSpPr>
          <p:nvPr/>
        </p:nvSpPr>
        <p:spPr bwMode="auto">
          <a:xfrm>
            <a:off x="4572000" y="6553200"/>
            <a:ext cx="2819400" cy="383648"/>
          </a:xfrm>
          <a:prstGeom prst="rect">
            <a:avLst/>
          </a:prstGeom>
          <a:noFill/>
          <a:ln w="9525">
            <a:solidFill>
              <a:schemeClr val="bg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pPr>
            <a:r>
              <a:rPr lang="en-US" sz="1400" b="0" kern="0" dirty="0" smtClean="0"/>
              <a:t>Test setup</a:t>
            </a:r>
            <a:endParaRPr lang="en-US" sz="1400" b="0" kern="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2016</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4</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r>
              <a:rPr lang="en-US" dirty="0" smtClean="0"/>
              <a:t>Measurement setup (2)</a:t>
            </a:r>
            <a:endParaRPr lang="en-US" dirty="0"/>
          </a:p>
        </p:txBody>
      </p:sp>
      <p:sp>
        <p:nvSpPr>
          <p:cNvPr id="10242" name="Rectangle 2"/>
          <p:cNvSpPr>
            <a:spLocks noGrp="1" noChangeArrowheads="1"/>
          </p:cNvSpPr>
          <p:nvPr>
            <p:ph type="body" idx="1"/>
          </p:nvPr>
        </p:nvSpPr>
        <p:spPr>
          <a:xfrm>
            <a:off x="731520" y="1143000"/>
            <a:ext cx="8290560" cy="1468119"/>
          </a:xfrm>
          <a:ln/>
        </p:spPr>
        <p:txBody>
          <a:bodyPr/>
          <a:lstStyle/>
          <a:p>
            <a:r>
              <a:rPr lang="en-US" b="1" dirty="0" smtClean="0">
                <a:cs typeface="+mn-cs"/>
              </a:rPr>
              <a:t>IPERF tool (network testing tool) is used to measure the TCP throughput of the Wi-Fi network</a:t>
            </a:r>
            <a:endParaRPr lang="en-US" dirty="0" smtClean="0"/>
          </a:p>
          <a:p>
            <a:r>
              <a:rPr lang="en-US" dirty="0" smtClean="0"/>
              <a:t>The ground truth throughput is measured in anechoic chamber</a:t>
            </a:r>
            <a:endParaRPr lang="en-US" b="1" dirty="0" smtClean="0">
              <a:cs typeface="+mn-cs"/>
            </a:endParaRPr>
          </a:p>
          <a:p>
            <a:r>
              <a:rPr lang="en-US" dirty="0" smtClean="0"/>
              <a:t>The throughput is quite stable at 94 Mbps</a:t>
            </a:r>
            <a:endParaRPr lang="en-US" b="1" dirty="0" smtClean="0">
              <a:cs typeface="+mn-cs"/>
            </a:endParaRPr>
          </a:p>
          <a:p>
            <a:endParaRPr lang="en-US" b="1" dirty="0">
              <a:cs typeface="+mn-cs"/>
            </a:endParaRPr>
          </a:p>
        </p:txBody>
      </p:sp>
      <p:pic>
        <p:nvPicPr>
          <p:cNvPr id="7" name="Picture 6"/>
          <p:cNvPicPr>
            <a:picLocks noChangeAspect="1"/>
          </p:cNvPicPr>
          <p:nvPr/>
        </p:nvPicPr>
        <p:blipFill>
          <a:blip r:embed="rId3"/>
          <a:stretch>
            <a:fillRect/>
          </a:stretch>
        </p:blipFill>
        <p:spPr>
          <a:xfrm>
            <a:off x="2667000" y="3301356"/>
            <a:ext cx="4529504" cy="3329308"/>
          </a:xfrm>
          <a:prstGeom prst="rect">
            <a:avLst/>
          </a:prstGeom>
        </p:spPr>
      </p:pic>
      <p:sp>
        <p:nvSpPr>
          <p:cNvPr id="10" name="Rectangle 2"/>
          <p:cNvSpPr txBox="1">
            <a:spLocks noChangeArrowheads="1"/>
          </p:cNvSpPr>
          <p:nvPr/>
        </p:nvSpPr>
        <p:spPr bwMode="auto">
          <a:xfrm>
            <a:off x="3962400" y="6614112"/>
            <a:ext cx="2819400" cy="38364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pPr>
            <a:r>
              <a:rPr lang="en-US" sz="1100" b="0" kern="0" dirty="0" smtClean="0"/>
              <a:t>Measured throughput in chamber</a:t>
            </a:r>
            <a:endParaRPr lang="en-US" sz="1100" b="0" kern="0" dirty="0"/>
          </a:p>
        </p:txBody>
      </p:sp>
    </p:spTree>
    <p:extLst>
      <p:ext uri="{BB962C8B-B14F-4D97-AF65-F5344CB8AC3E}">
        <p14:creationId xmlns:p14="http://schemas.microsoft.com/office/powerpoint/2010/main" val="2591489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2016</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5</a:t>
            </a:fld>
            <a:endParaRPr lang="en-GB" dirty="0"/>
          </a:p>
        </p:txBody>
      </p:sp>
      <p:sp>
        <p:nvSpPr>
          <p:cNvPr id="10241" name="Rectangle 1"/>
          <p:cNvSpPr>
            <a:spLocks noGrp="1" noChangeArrowheads="1"/>
          </p:cNvSpPr>
          <p:nvPr>
            <p:ph type="title"/>
          </p:nvPr>
        </p:nvSpPr>
        <p:spPr>
          <a:xfrm>
            <a:off x="731520" y="533400"/>
            <a:ext cx="8290560" cy="702101"/>
          </a:xfrm>
          <a:ln/>
        </p:spPr>
        <p:txBody>
          <a:bodyPr vert="horz" wrap="square" lIns="96000" tIns="49920" rIns="96000" bIns="49920" numCol="1" anchor="ctr" anchorCtr="0" compatLnSpc="1">
            <a:prstTxWarp prst="textNoShape">
              <a:avLst/>
            </a:prstTxWarp>
          </a:bodyPr>
          <a:lstStyle/>
          <a:p>
            <a:r>
              <a:rPr lang="en-US" dirty="0" smtClean="0"/>
              <a:t>Measurement Results (1)</a:t>
            </a:r>
            <a:endParaRPr lang="en-US" dirty="0"/>
          </a:p>
        </p:txBody>
      </p:sp>
      <p:sp>
        <p:nvSpPr>
          <p:cNvPr id="10242" name="Rectangle 2"/>
          <p:cNvSpPr>
            <a:spLocks noGrp="1" noChangeArrowheads="1"/>
          </p:cNvSpPr>
          <p:nvPr>
            <p:ph type="body" idx="1"/>
          </p:nvPr>
        </p:nvSpPr>
        <p:spPr>
          <a:xfrm>
            <a:off x="689187" y="1066800"/>
            <a:ext cx="8290560" cy="1468119"/>
          </a:xfrm>
          <a:ln/>
        </p:spPr>
        <p:txBody>
          <a:bodyPr/>
          <a:lstStyle/>
          <a:p>
            <a:r>
              <a:rPr lang="en-US" sz="2000" b="1" dirty="0" smtClean="0"/>
              <a:t>Many test drives in different places, 38 minutes example can be seen below.</a:t>
            </a:r>
          </a:p>
          <a:p>
            <a:r>
              <a:rPr lang="en-US" sz="2000" b="1" dirty="0" smtClean="0"/>
              <a:t>The throughput achieves the maximum in a parking place, where no other Wi-Fi signals in the surrounding</a:t>
            </a:r>
            <a:endParaRPr lang="en-US" sz="2000" dirty="0" smtClean="0"/>
          </a:p>
          <a:p>
            <a:r>
              <a:rPr lang="en-US" sz="2000" dirty="0" smtClean="0"/>
              <a:t>The throughput fluctuates heavily</a:t>
            </a:r>
          </a:p>
          <a:p>
            <a:r>
              <a:rPr lang="en-US" sz="2000" dirty="0" smtClean="0"/>
              <a:t>Clear </a:t>
            </a:r>
            <a:r>
              <a:rPr lang="en-US" sz="2000" b="1" dirty="0" smtClean="0"/>
              <a:t>trends can be seen in the figure: high way</a:t>
            </a:r>
            <a:r>
              <a:rPr lang="en-US" sz="2000" dirty="0" smtClean="0"/>
              <a:t> and city center</a:t>
            </a:r>
            <a:endParaRPr lang="en-US" sz="2000" b="1" dirty="0" smtClean="0"/>
          </a:p>
          <a:p>
            <a:endParaRPr lang="en-US" b="1" dirty="0" smtClean="0">
              <a:cs typeface="+mn-cs"/>
            </a:endParaRPr>
          </a:p>
          <a:p>
            <a:endParaRPr lang="en-US" b="1" dirty="0">
              <a:cs typeface="+mn-cs"/>
            </a:endParaRPr>
          </a:p>
        </p:txBody>
      </p:sp>
      <p:pic>
        <p:nvPicPr>
          <p:cNvPr id="2" name="Picture 1"/>
          <p:cNvPicPr>
            <a:picLocks noChangeAspect="1"/>
          </p:cNvPicPr>
          <p:nvPr/>
        </p:nvPicPr>
        <p:blipFill>
          <a:blip r:embed="rId3"/>
          <a:stretch>
            <a:fillRect/>
          </a:stretch>
        </p:blipFill>
        <p:spPr>
          <a:xfrm>
            <a:off x="1905000" y="3200400"/>
            <a:ext cx="5105400" cy="3687233"/>
          </a:xfrm>
          <a:prstGeom prst="rect">
            <a:avLst/>
          </a:prstGeom>
        </p:spPr>
      </p:pic>
      <p:sp>
        <p:nvSpPr>
          <p:cNvPr id="10" name="Rectangle 2"/>
          <p:cNvSpPr txBox="1">
            <a:spLocks noChangeArrowheads="1"/>
          </p:cNvSpPr>
          <p:nvPr/>
        </p:nvSpPr>
        <p:spPr bwMode="auto">
          <a:xfrm>
            <a:off x="7162800" y="4358216"/>
            <a:ext cx="1447800" cy="181398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pPr>
            <a:r>
              <a:rPr lang="en-US" sz="1400" b="0" kern="0" dirty="0">
                <a:solidFill>
                  <a:schemeClr val="tx1"/>
                </a:solidFill>
              </a:rPr>
              <a:t>The throughput for</a:t>
            </a:r>
          </a:p>
          <a:p>
            <a:pPr marL="0" indent="0">
              <a:buNone/>
            </a:pPr>
            <a:r>
              <a:rPr lang="en-US" sz="1400" b="0" kern="0" dirty="0">
                <a:solidFill>
                  <a:schemeClr val="tx1"/>
                </a:solidFill>
              </a:rPr>
              <a:t>38 minutes </a:t>
            </a:r>
            <a:r>
              <a:rPr lang="en-US" sz="1400" b="0" kern="0" dirty="0" smtClean="0">
                <a:solidFill>
                  <a:schemeClr val="tx1"/>
                </a:solidFill>
              </a:rPr>
              <a:t>test drive in and around Ingolstadt on channel 6 </a:t>
            </a:r>
            <a:endParaRPr lang="en-US" sz="1400" b="0" kern="0" dirty="0">
              <a:solidFill>
                <a:schemeClr val="tx1"/>
              </a:solidFill>
            </a:endParaRPr>
          </a:p>
        </p:txBody>
      </p:sp>
    </p:spTree>
    <p:extLst>
      <p:ext uri="{BB962C8B-B14F-4D97-AF65-F5344CB8AC3E}">
        <p14:creationId xmlns:p14="http://schemas.microsoft.com/office/powerpoint/2010/main" val="17374462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2016</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6</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r>
              <a:rPr lang="en-US" dirty="0" smtClean="0"/>
              <a:t>Measurement Results (2)</a:t>
            </a:r>
            <a:endParaRPr lang="en-US" dirty="0"/>
          </a:p>
        </p:txBody>
      </p:sp>
      <p:sp>
        <p:nvSpPr>
          <p:cNvPr id="10242" name="Rectangle 2"/>
          <p:cNvSpPr>
            <a:spLocks noGrp="1" noChangeArrowheads="1"/>
          </p:cNvSpPr>
          <p:nvPr>
            <p:ph type="body" idx="1"/>
          </p:nvPr>
        </p:nvSpPr>
        <p:spPr>
          <a:xfrm>
            <a:off x="731520" y="1219200"/>
            <a:ext cx="8290560" cy="1468119"/>
          </a:xfrm>
          <a:ln/>
        </p:spPr>
        <p:txBody>
          <a:bodyPr/>
          <a:lstStyle/>
          <a:p>
            <a:r>
              <a:rPr lang="en-US" dirty="0" smtClean="0"/>
              <a:t>As expected, t</a:t>
            </a:r>
            <a:r>
              <a:rPr lang="en-US" b="1" dirty="0" smtClean="0">
                <a:cs typeface="+mn-cs"/>
              </a:rPr>
              <a:t>he throughput in the city center is much lower compared to the highway</a:t>
            </a:r>
          </a:p>
          <a:p>
            <a:r>
              <a:rPr lang="en-US" dirty="0" smtClean="0"/>
              <a:t>Near the main train station, drops to below 10 mbps were observed</a:t>
            </a:r>
            <a:endParaRPr lang="en-US" b="1" dirty="0">
              <a:cs typeface="+mn-cs"/>
            </a:endParaRPr>
          </a:p>
        </p:txBody>
      </p:sp>
      <p:pic>
        <p:nvPicPr>
          <p:cNvPr id="8" name="Picture 7"/>
          <p:cNvPicPr>
            <a:picLocks noChangeAspect="1"/>
          </p:cNvPicPr>
          <p:nvPr/>
        </p:nvPicPr>
        <p:blipFill>
          <a:blip r:embed="rId3"/>
          <a:stretch>
            <a:fillRect/>
          </a:stretch>
        </p:blipFill>
        <p:spPr>
          <a:xfrm>
            <a:off x="1143000" y="2766391"/>
            <a:ext cx="5750456" cy="4140717"/>
          </a:xfrm>
          <a:prstGeom prst="rect">
            <a:avLst/>
          </a:prstGeom>
        </p:spPr>
      </p:pic>
      <p:pic>
        <p:nvPicPr>
          <p:cNvPr id="9" name="Picture 8"/>
          <p:cNvPicPr>
            <a:picLocks noChangeAspect="1"/>
          </p:cNvPicPr>
          <p:nvPr/>
        </p:nvPicPr>
        <p:blipFill>
          <a:blip r:embed="rId4"/>
          <a:stretch>
            <a:fillRect/>
          </a:stretch>
        </p:blipFill>
        <p:spPr>
          <a:xfrm>
            <a:off x="6893456" y="3276600"/>
            <a:ext cx="2326744" cy="3440008"/>
          </a:xfrm>
          <a:prstGeom prst="rect">
            <a:avLst/>
          </a:prstGeom>
        </p:spPr>
      </p:pic>
    </p:spTree>
    <p:extLst>
      <p:ext uri="{BB962C8B-B14F-4D97-AF65-F5344CB8AC3E}">
        <p14:creationId xmlns:p14="http://schemas.microsoft.com/office/powerpoint/2010/main" val="2336124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1425" y="345896"/>
            <a:ext cx="2533214" cy="291254"/>
          </a:xfrm>
        </p:spPr>
        <p:txBody>
          <a:bodyPr/>
          <a:lstStyle/>
          <a:p>
            <a:r>
              <a:rPr lang="en-US" dirty="0" smtClean="0"/>
              <a:t>July 2016</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7</a:t>
            </a:fld>
            <a:endParaRPr lang="en-GB" dirty="0"/>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Observations and Conclusions</a:t>
            </a:r>
            <a:endParaRPr lang="en-AU" dirty="0"/>
          </a:p>
        </p:txBody>
      </p:sp>
      <p:sp>
        <p:nvSpPr>
          <p:cNvPr id="10242" name="Rectangle 2"/>
          <p:cNvSpPr>
            <a:spLocks noGrp="1" noChangeArrowheads="1"/>
          </p:cNvSpPr>
          <p:nvPr>
            <p:ph type="body" idx="1"/>
          </p:nvPr>
        </p:nvSpPr>
        <p:spPr>
          <a:xfrm>
            <a:off x="731520" y="1683173"/>
            <a:ext cx="8290560" cy="4489027"/>
          </a:xfrm>
          <a:ln/>
        </p:spPr>
        <p:txBody>
          <a:bodyPr/>
          <a:lstStyle/>
          <a:p>
            <a:pPr marL="0" indent="0">
              <a:buNone/>
            </a:pPr>
            <a:endParaRPr lang="en-US" dirty="0" smtClean="0"/>
          </a:p>
          <a:p>
            <a:r>
              <a:rPr lang="en-US" dirty="0" smtClean="0"/>
              <a:t>T</a:t>
            </a:r>
            <a:r>
              <a:rPr lang="en-US" b="1" dirty="0" smtClean="0"/>
              <a:t>he measurements shows that the</a:t>
            </a:r>
            <a:r>
              <a:rPr lang="en-US" dirty="0" smtClean="0"/>
              <a:t> performance of Wi-Fi in vehicles is greatly affected by the surrounding</a:t>
            </a:r>
          </a:p>
          <a:p>
            <a:r>
              <a:rPr lang="en-US" b="1" dirty="0" smtClean="0"/>
              <a:t>The problem will be more pronounced </a:t>
            </a:r>
            <a:r>
              <a:rPr lang="en-US" dirty="0" smtClean="0"/>
              <a:t>when</a:t>
            </a:r>
            <a:r>
              <a:rPr lang="en-US" b="1" dirty="0" smtClean="0"/>
              <a:t> most of the cars will have Wi-Fi in the near future</a:t>
            </a:r>
          </a:p>
          <a:p>
            <a:r>
              <a:rPr lang="en-US" dirty="0" smtClean="0"/>
              <a:t>The Wi-Fi in vehicles will also affect the surrounding networks, millions of new OBSSs</a:t>
            </a:r>
          </a:p>
          <a:p>
            <a:r>
              <a:rPr lang="en-US" dirty="0" smtClean="0"/>
              <a:t>The probability of having fully occupied 2.4 </a:t>
            </a:r>
            <a:r>
              <a:rPr lang="en-US" dirty="0" err="1" smtClean="0"/>
              <a:t>Ghz</a:t>
            </a:r>
            <a:r>
              <a:rPr lang="en-US" dirty="0" smtClean="0"/>
              <a:t> ISM band is very high, which makes the coexistences with </a:t>
            </a:r>
            <a:r>
              <a:rPr lang="en-US" smtClean="0"/>
              <a:t>Bluetooth </a:t>
            </a:r>
            <a:r>
              <a:rPr lang="en-US" smtClean="0"/>
              <a:t>severe</a:t>
            </a:r>
            <a:endParaRPr lang="en-US" b="1" dirty="0" smtClean="0"/>
          </a:p>
          <a:p>
            <a:endParaRPr lang="en-US" b="1" dirty="0">
              <a:cs typeface="+mn-cs"/>
            </a:endParaRPr>
          </a:p>
        </p:txBody>
      </p:sp>
    </p:spTree>
    <p:extLst>
      <p:ext uri="{BB962C8B-B14F-4D97-AF65-F5344CB8AC3E}">
        <p14:creationId xmlns:p14="http://schemas.microsoft.com/office/powerpoint/2010/main" val="2495425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556</Words>
  <Application>Microsoft Office PowerPoint</Application>
  <PresentationFormat>Custom</PresentationFormat>
  <Paragraphs>86</Paragraphs>
  <Slides>7</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 Unicode MS</vt:lpstr>
      <vt:lpstr>MS Gothic</vt:lpstr>
      <vt:lpstr>Arial</vt:lpstr>
      <vt:lpstr>Calibri</vt:lpstr>
      <vt:lpstr>Courier New</vt:lpstr>
      <vt:lpstr>Times New Roman</vt:lpstr>
      <vt:lpstr>Office Theme</vt:lpstr>
      <vt:lpstr>Document</vt:lpstr>
      <vt:lpstr>Wi-Fi Measurements in Vehicle</vt:lpstr>
      <vt:lpstr>Abstract</vt:lpstr>
      <vt:lpstr>Measurement setup (1)</vt:lpstr>
      <vt:lpstr>Measurement setup (2)</vt:lpstr>
      <vt:lpstr>Measurement Results (1)</vt:lpstr>
      <vt:lpstr>Measurement Results (2)</vt:lpstr>
      <vt:lpstr>Observations and Conclusions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Mourad Alaa, EI-61</cp:lastModifiedBy>
  <cp:revision>66</cp:revision>
  <cp:lastPrinted>2014-11-08T20:15:38Z</cp:lastPrinted>
  <dcterms:created xsi:type="dcterms:W3CDTF">2014-10-30T17:06:39Z</dcterms:created>
  <dcterms:modified xsi:type="dcterms:W3CDTF">2016-07-25T15:37:50Z</dcterms:modified>
</cp:coreProperties>
</file>