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2" r:id="rId4"/>
    <p:sldId id="263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66" r:id="rId14"/>
    <p:sldId id="276" r:id="rId15"/>
    <p:sldId id="275" r:id="rId16"/>
    <p:sldId id="279" r:id="rId17"/>
    <p:sldId id="280" r:id="rId18"/>
    <p:sldId id="277" r:id="rId19"/>
    <p:sldId id="278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4" d="100"/>
          <a:sy n="94" d="100"/>
        </p:scale>
        <p:origin x="131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228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802.19-16/0127r0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17-00ax-spec-framework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IEEE 802.11ax Overview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4044"/>
              </p:ext>
            </p:extLst>
          </p:nvPr>
        </p:nvGraphicFramePr>
        <p:xfrm>
          <a:off x="520700" y="2279650"/>
          <a:ext cx="8032750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35733" imgH="2540893" progId="Word.Document.8">
                  <p:embed/>
                </p:oleObj>
              </mc:Choice>
              <mc:Fallback>
                <p:oleObj name="Document" r:id="rId4" imgW="8235733" imgH="25408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9650"/>
                        <a:ext cx="8032750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SIG-B Structure</a:t>
            </a:r>
            <a:endParaRPr lang="zh-CN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4077072"/>
            <a:ext cx="7770813" cy="20173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altLang="zh-CN" dirty="0" smtClean="0"/>
              <a:t>SIG-B consists of two parts: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zh-CN" dirty="0"/>
              <a:t>	</a:t>
            </a:r>
            <a:r>
              <a:rPr lang="en-CA" altLang="zh-CN" dirty="0" smtClean="0"/>
              <a:t>Common part describes the RU configuration.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zh-CN" dirty="0" smtClean="0"/>
              <a:t>Per-User part that includes STAID, </a:t>
            </a:r>
            <a:r>
              <a:rPr lang="en-CA" altLang="zh-CN" dirty="0" err="1" smtClean="0"/>
              <a:t>Nsts</a:t>
            </a:r>
            <a:r>
              <a:rPr lang="en-CA" altLang="zh-CN" dirty="0" smtClean="0"/>
              <a:t>, etc.	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328" y="2060848"/>
            <a:ext cx="5659755" cy="1517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521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Tone Allocation- 20 MHz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16832"/>
            <a:ext cx="4640922" cy="2448272"/>
          </a:xfrm>
          <a:prstGeom prst="rect">
            <a:avLst/>
          </a:prstGeom>
          <a:noFill/>
        </p:spPr>
      </p:pic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85800" y="5066141"/>
            <a:ext cx="83792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26-tone with 2 pilots, 52-tone with 4 pilot and 106-tone with 4 pilots and with 7 DC Nulls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(6,5) guard tones, and at locations shown in</a:t>
            </a:r>
            <a:r>
              <a:rPr kumimoji="0" lang="en-GB" altLang="zh-CN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the Figure</a:t>
            </a:r>
            <a:endParaRPr kumimoji="0" lang="en-GB" altLang="zh-CN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 OFDMA PPDU can carry a mix of different tone unit sizes within each 242 tone unit boundary</a:t>
            </a:r>
            <a:endParaRPr kumimoji="0" lang="en-GB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33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Tone Allocation – 40 MHz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0825"/>
            <a:ext cx="7770813" cy="763588"/>
          </a:xfrm>
        </p:spPr>
        <p:txBody>
          <a:bodyPr/>
          <a:lstStyle/>
          <a:p>
            <a:pPr lvl="0"/>
            <a:r>
              <a:rPr lang="en-GB" altLang="zh-CN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26-tone </a:t>
            </a:r>
            <a:r>
              <a:rPr lang="en-GB" altLang="zh-CN" b="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with 2 pilots, 52-tone with 4 pilots, 106-tone with </a:t>
            </a:r>
            <a:r>
              <a:rPr lang="en-GB" altLang="zh-CN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4 pilots </a:t>
            </a:r>
            <a:r>
              <a:rPr lang="en-GB" altLang="zh-CN" b="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242-tone with 8 pilots and with 5 DC Nulls and (12,11) guard </a:t>
            </a:r>
            <a:r>
              <a:rPr lang="en-GB" altLang="zh-CN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tones</a:t>
            </a:r>
            <a:r>
              <a:rPr lang="en-GB" altLang="zh-CN" b="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GB" altLang="zh-CN" sz="4000" b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877" y="1866900"/>
            <a:ext cx="6278245" cy="3124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68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Tone Allocation – 80 MHz</a:t>
            </a:r>
            <a:endParaRPr lang="zh-CN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4869160"/>
            <a:ext cx="7770813" cy="987426"/>
          </a:xfrm>
        </p:spPr>
        <p:txBody>
          <a:bodyPr/>
          <a:lstStyle/>
          <a:p>
            <a:pPr lvl="0" defTabSz="914400" eaLnBrk="0" hangingPunct="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GB" altLang="zh-CN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Define </a:t>
            </a:r>
            <a:r>
              <a:rPr lang="en-GB" altLang="zh-CN" b="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80 MHz OFDMA building blocks as follows:</a:t>
            </a:r>
            <a:endParaRPr lang="en-GB" altLang="zh-CN" sz="1400" b="0" dirty="0">
              <a:solidFill>
                <a:schemeClr val="tx1"/>
              </a:solidFill>
            </a:endParaRPr>
          </a:p>
          <a:p>
            <a:pPr marL="400050" lvl="1" indent="0" defTabSz="914400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GB" altLang="zh-CN" b="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26-tone with 2 pilots, 52-tone with 4 pilots, 106-tone with 4 pilots, 242-tone with 8 pilots and  484-tone with 16 pilots  and with 7 DC Nulls and (12,11) guard </a:t>
            </a:r>
            <a:r>
              <a:rPr lang="en-GB" altLang="zh-CN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tones</a:t>
            </a:r>
            <a:endParaRPr lang="en-GB" altLang="zh-CN" sz="3600" b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182" y="2124710"/>
            <a:ext cx="5969635" cy="26085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733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UL MU Operation</a:t>
            </a:r>
            <a:endParaRPr lang="zh-CN" alt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685800" y="4437112"/>
            <a:ext cx="7770813" cy="12031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altLang="zh-CN" sz="2000" dirty="0" smtClean="0"/>
              <a:t>The specification defines a new Trigger frame sent by the AP to trigger UL transmissions by selected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zh-CN" sz="1600" dirty="0" smtClean="0"/>
              <a:t>A trigger frame schedule can be set by using a variant of target wake up time (TWT) introduced in 11ah.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2000" dirty="0" smtClean="0"/>
              <a:t>The specification defines a new ACK type, multi-STA ACK enabling the AP to acknowledge transmissions from multiple STAs </a:t>
            </a:r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187624" y="2420888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187624" y="2996952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187624" y="3429000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187624" y="3861048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092280" y="2535287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92280" y="2967335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92280" y="3471391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547664" y="2060848"/>
            <a:ext cx="1024071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75656" y="2041103"/>
            <a:ext cx="1218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chemeClr val="tx1"/>
                </a:solidFill>
              </a:rPr>
              <a:t>Trigger Frame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694388" y="2738537"/>
            <a:ext cx="1445564" cy="2584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694388" y="3170585"/>
            <a:ext cx="1445564" cy="25841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699792" y="3602633"/>
            <a:ext cx="1445564" cy="258415"/>
          </a:xfrm>
          <a:prstGeom prst="rect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29087" y="3861048"/>
            <a:ext cx="1366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600" dirty="0" smtClean="0">
                <a:solidFill>
                  <a:schemeClr val="tx1"/>
                </a:solidFill>
              </a:rPr>
              <a:t>UL </a:t>
            </a:r>
          </a:p>
          <a:p>
            <a:pPr algn="ctr"/>
            <a:r>
              <a:rPr lang="en-CA" altLang="zh-CN" sz="1600" dirty="0" smtClean="0">
                <a:solidFill>
                  <a:schemeClr val="tx1"/>
                </a:solidFill>
              </a:rPr>
              <a:t>Transmissions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8144" y="260648"/>
            <a:ext cx="72008" cy="4571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289372" y="2080593"/>
            <a:ext cx="1024071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5976" y="2132856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altLang="zh-CN" sz="1100" dirty="0" smtClean="0">
                <a:solidFill>
                  <a:schemeClr val="tx1"/>
                </a:solidFill>
              </a:rPr>
              <a:t>M-STA ACK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20272" y="198884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6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DL MU Operation</a:t>
            </a:r>
            <a:endParaRPr lang="zh-CN" alt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685800" y="4509120"/>
            <a:ext cx="7770813" cy="13471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altLang="zh-CN" dirty="0" smtClean="0"/>
              <a:t>A trigger frame may be present in the DL MU PPDU enabling the recipient to send it ACK/BA.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dirty="0" smtClean="0"/>
              <a:t>Multi-TID A-MPDU is supported.</a:t>
            </a:r>
            <a:endParaRPr lang="zh-CN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187624" y="2636912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979712" y="1628800"/>
            <a:ext cx="2160240" cy="100811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979712" y="1916832"/>
            <a:ext cx="21602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1979712" y="2276872"/>
            <a:ext cx="21602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187624" y="3212976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1187624" y="3645024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187624" y="4077072"/>
            <a:ext cx="655272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4427984" y="2924944"/>
            <a:ext cx="432048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427984" y="3356992"/>
            <a:ext cx="432048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427984" y="3789040"/>
            <a:ext cx="432048" cy="28803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20272" y="2204864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>
                <a:solidFill>
                  <a:schemeClr val="tx1"/>
                </a:solidFill>
              </a:rPr>
              <a:t>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092280" y="2751311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92280" y="3183359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92280" y="3687415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dirty="0" smtClean="0">
                <a:solidFill>
                  <a:schemeClr val="tx1"/>
                </a:solidFill>
              </a:rPr>
              <a:t>STA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27784" y="1628800"/>
            <a:ext cx="893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chemeClr val="tx1"/>
                </a:solidFill>
              </a:rPr>
              <a:t>A-MPDU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27984" y="2951366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100" dirty="0" smtClean="0">
                <a:solidFill>
                  <a:schemeClr val="tx1"/>
                </a:solidFill>
              </a:rPr>
              <a:t>ACK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MU-RTS Operation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01008"/>
            <a:ext cx="7770813" cy="2593405"/>
          </a:xfrm>
        </p:spPr>
        <p:txBody>
          <a:bodyPr/>
          <a:lstStyle/>
          <a:p>
            <a:r>
              <a:rPr lang="en-CA" altLang="zh-CN" sz="2000" dirty="0" smtClean="0"/>
              <a:t>D</a:t>
            </a:r>
            <a:r>
              <a:rPr lang="en-GB" altLang="zh-CN" sz="2000" dirty="0" err="1" smtClean="0"/>
              <a:t>efine</a:t>
            </a:r>
            <a:r>
              <a:rPr lang="en-GB" altLang="zh-CN" sz="2000" dirty="0" smtClean="0"/>
              <a:t> </a:t>
            </a:r>
            <a:r>
              <a:rPr lang="en-GB" altLang="zh-CN" sz="2000" dirty="0"/>
              <a:t>a frame, called MU-RTS, that solicits simultaneous CTS responses from multiple STAs to protect DL MU transmission</a:t>
            </a:r>
          </a:p>
          <a:p>
            <a:pPr marL="857250" lvl="1" indent="-457200"/>
            <a:r>
              <a:rPr lang="en-US" altLang="zh-CN" sz="1700" dirty="0"/>
              <a:t>Similar to trigger frame, MU-RTS provides</a:t>
            </a:r>
          </a:p>
          <a:p>
            <a:pPr lvl="2"/>
            <a:r>
              <a:rPr lang="en-US" altLang="ko-KR" sz="1600" dirty="0"/>
              <a:t>Time synchronization among MU STAs based on the end of the MU-RTS</a:t>
            </a:r>
          </a:p>
          <a:p>
            <a:pPr lvl="2"/>
            <a:r>
              <a:rPr lang="en-US" altLang="ko-KR" sz="1600" dirty="0"/>
              <a:t>Frequency offset correction based on the common AP reference </a:t>
            </a:r>
          </a:p>
          <a:p>
            <a:pPr lvl="1"/>
            <a:r>
              <a:rPr lang="en-US" altLang="zh-CN" sz="1800" dirty="0"/>
              <a:t>MU-RTS will have signaling to identify the solicited STAs</a:t>
            </a:r>
          </a:p>
          <a:p>
            <a:pPr lvl="1"/>
            <a:r>
              <a:rPr lang="en-US" altLang="zh-CN" sz="1800" dirty="0"/>
              <a:t>The CTS responses will be transmitted simultaneously from multiple STAs to reduce overhead and need to be exactly the same, i.e., the same scramble seed and data rate 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5660075" cy="157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3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MU-RTS (</a:t>
            </a:r>
            <a:r>
              <a:rPr lang="en-CA" altLang="zh-CN" dirty="0" err="1" smtClean="0"/>
              <a:t>cntd</a:t>
            </a:r>
            <a:r>
              <a:rPr lang="en-CA" altLang="zh-CN" dirty="0" smtClean="0"/>
              <a:t>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To have the same scramble seed and data rate for simultaneous CTS responses,  propose the following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dirty="0"/>
              <a:t>The scramble seed of simultaneous CTS is same as the scramble seed of the frame which triggers simultaneous CTS.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altLang="zh-CN" dirty="0"/>
              <a:t>The transmission rate of simultaneous CTS shall use the primary rate based on the rate or MCS of the frame that triggers simultaneous CTS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13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Spatial Reuse (Coexistence)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altLang="zh-CN" dirty="0" smtClean="0"/>
              <a:t>Ability to differentiate between Inter-BSS and Intra-BSS frames using BSS color or MAC address.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If </a:t>
            </a:r>
            <a:r>
              <a:rPr lang="en-US" altLang="zh-CN" dirty="0"/>
              <a:t>the detected frame is an inter-BSS frame, under TBD condition, </a:t>
            </a:r>
            <a:r>
              <a:rPr lang="en-US" altLang="zh-CN" dirty="0" smtClean="0"/>
              <a:t>the STA uses </a:t>
            </a:r>
            <a:r>
              <a:rPr lang="en-US" altLang="zh-CN" dirty="0"/>
              <a:t>TBD OBSS PD level that is greater than the minimum receive sensitivity </a:t>
            </a:r>
            <a:r>
              <a:rPr lang="en-US" altLang="zh-CN" dirty="0" smtClean="0"/>
              <a:t>level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dirty="0" smtClean="0"/>
              <a:t>A STA differentiates between a NAVs set by intra-BSS and OBSS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altLang="zh-CN" dirty="0" smtClean="0"/>
              <a:t>STA doesn’t update its NAV in response to inter-BSS frames with valid PHY header and a receive power/RSSI below OBSS PD used by the receiving STA. </a:t>
            </a:r>
            <a:r>
              <a:rPr lang="en-GB" altLang="zh-CN" dirty="0"/>
              <a:t>A CF-end frame that comes from intra-BSS should not reset NAV that was set by a frame from OBSS. To determine which BSS is the origin of a frame, the HE STA may use BSS </a:t>
            </a:r>
            <a:r>
              <a:rPr lang="en-GB" altLang="zh-CN" dirty="0" err="1" smtClean="0"/>
              <a:t>color</a:t>
            </a:r>
            <a:r>
              <a:rPr lang="en-GB" altLang="zh-CN" dirty="0" smtClean="0"/>
              <a:t>.</a:t>
            </a:r>
            <a:endParaRPr lang="en-CA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80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7714753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="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2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provides a short overview of the progress in IEEE 802.11ax. IEEE 802.11ax is still a work in progress and decisions are yet to be made in some of the technical areas.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CA" dirty="0" smtClean="0"/>
              <a:t>[1</a:t>
            </a:r>
            <a:r>
              <a:rPr lang="en-CA" dirty="0"/>
              <a:t>] </a:t>
            </a:r>
            <a:r>
              <a:rPr lang="en-CA" dirty="0">
                <a:hlinkClick r:id="rId3"/>
              </a:rPr>
              <a:t>https://</a:t>
            </a:r>
            <a:r>
              <a:rPr lang="en-CA" dirty="0" smtClean="0">
                <a:hlinkClick r:id="rId3"/>
              </a:rPr>
              <a:t>mentor.ieee.org/802.11/dcn/15/11-15-0132-17-00ax-spec-framework.docx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CA" dirty="0" smtClean="0"/>
              <a:t>Introduction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CA" altLang="zh-CN" sz="2400" dirty="0" smtClean="0"/>
              <a:t>The IEEE 802.11ax approved draft D0.1 in March 2016 and went through a comment collection (CC) process ended on April 11 2016.</a:t>
            </a:r>
          </a:p>
          <a:p>
            <a:pPr lvl="1">
              <a:buFont typeface="Times New Roman" pitchFamily="16" charset="0"/>
              <a:buChar char="•"/>
            </a:pPr>
            <a:r>
              <a:rPr lang="en-CA" altLang="zh-CN" dirty="0" smtClean="0"/>
              <a:t>Draft 0.1 wasn’t totally complete and included its share of “TBD”.</a:t>
            </a:r>
            <a:endParaRPr lang="en-CA" altLang="zh-CN" sz="2000" dirty="0" smtClean="0"/>
          </a:p>
          <a:p>
            <a:pPr>
              <a:buFont typeface="Times New Roman" pitchFamily="16" charset="0"/>
              <a:buChar char="•"/>
            </a:pPr>
            <a:r>
              <a:rPr lang="en-CA" altLang="zh-CN" dirty="0" smtClean="0"/>
              <a:t>Over 2900 comments are received.</a:t>
            </a:r>
          </a:p>
          <a:p>
            <a:pPr>
              <a:buFont typeface="Times New Roman" pitchFamily="16" charset="0"/>
              <a:buChar char="•"/>
            </a:pPr>
            <a:r>
              <a:rPr lang="en-CA" altLang="zh-CN" sz="2400" dirty="0" smtClean="0"/>
              <a:t>The TG is now focusing on resolving these comments and is planning to produce draft D1.0 and go to official WG letter ballot by the end of September meeting.</a:t>
            </a:r>
            <a:endParaRPr lang="en-US" altLang="zh-CN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CA" dirty="0" smtClean="0"/>
              <a:t>The Big Picture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use of Orthogonal Frequency Division Multiple Access (OFDMA)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Allows the multiplexing of multiple users in the frequency domain.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 departure from the use of the OFDM where all resources are assigned to a single user as in previous IEEE 802.11 amendments.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Support of OFDMA is both for the Uplink (UL) and the Downlink (DL)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Supporting UL MU MIMO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DL MU MIMO support is already in IEEE 802.11ac.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Allows multiplexing of multiple users in the spatial domain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use of 256 FFT for the data portion of the 802.11ax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 departure from the 64 FFT used in previous IEEE 802.11 amendments.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Additional guard interval durations for outdoor channels (0.8, 1.6, and 3.2 </a:t>
            </a:r>
            <a:r>
              <a:rPr lang="en-US" altLang="zh-CN" sz="2000" dirty="0" smtClean="0">
                <a:latin typeface="Symbol" pitchFamily="18" charset="2"/>
              </a:rPr>
              <a:t>m</a:t>
            </a:r>
            <a:r>
              <a:rPr lang="en-US" altLang="zh-CN" sz="2000" dirty="0" smtClean="0"/>
              <a:t>sec.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 smtClean="0"/>
              <a:t>Many additional MAC features to support the new PHY features. 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General Frame Structure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3294326"/>
            <a:ext cx="777081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100" dirty="0"/>
              <a:t>As in IEEE 802.11n/ac, HEW PPDU starts with a legacy preamble for backward compatibility. Legacy preamble is duplicated on every 20 MHz channel.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050" dirty="0"/>
              <a:t>L-Preamble consists of L-STF, L-LTF, and L-SIG.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100" dirty="0"/>
              <a:t>Repeated L-SIG (RL-SIG) is included for auto-detection.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100" dirty="0"/>
              <a:t>HE-SIG-A is two-symbol long and is duplicated on every 20 MHz channel. HE-SIG-A is available in every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100" dirty="0"/>
              <a:t>HE-SIG-B is of variable length. It includes resource allocation information. HE-SIG-B is only present in the DL MU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100" dirty="0"/>
              <a:t>HE-Data uses DFT period of 12.8 </a:t>
            </a:r>
            <a:r>
              <a:rPr lang="en-US" altLang="zh-CN" sz="1100" dirty="0" err="1">
                <a:latin typeface="Symbol" pitchFamily="18" charset="2"/>
              </a:rPr>
              <a:t>m</a:t>
            </a:r>
            <a:r>
              <a:rPr lang="en-US" altLang="zh-CN" sz="1100" dirty="0" err="1"/>
              <a:t>sec</a:t>
            </a:r>
            <a:r>
              <a:rPr lang="en-US" altLang="zh-CN" sz="1100" dirty="0"/>
              <a:t> and subcarrier spacing of 78.125 KHz.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100" dirty="0"/>
              <a:t>Tone plan allowing 26-tone, 52-tone, 106-tone, 242-tone for OFDMA. 484-tone and 996-tone for non-OFDMA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100" dirty="0"/>
              <a:t>Mandatory support for LDPC coding </a:t>
            </a:r>
            <a:r>
              <a:rPr lang="en-GB" altLang="zh-CN" sz="1100" dirty="0"/>
              <a:t>in HE PPDU Data field for allocation sizes of 484 tones, 996 tones and 996*2 tones.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1100" dirty="0"/>
              <a:t>1024-QAM is an optional feature for SU and MU using resource units equal to or larger than 242 tones in 11ax.</a:t>
            </a:r>
            <a:endParaRPr lang="en-US" altLang="zh-CN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1100" dirty="0"/>
              <a:t>Dual sub-carrier modulation (DCM) is an optional modulation scheme for the HE-SIG-B and Data fields. DCM is only applied to BPSK, QPSK and 16-QAM modulations</a:t>
            </a:r>
            <a:endParaRPr lang="en-US" altLang="zh-CN" sz="1100" dirty="0"/>
          </a:p>
          <a:p>
            <a:pPr>
              <a:buFont typeface="Arial" panose="020B0604020202020204" pitchFamily="34" charset="0"/>
              <a:buChar char="•"/>
            </a:pPr>
            <a:endParaRPr lang="zh-CN" alt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04778" y="1726953"/>
            <a:ext cx="694266" cy="124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07533" y="1735414"/>
            <a:ext cx="440245" cy="1244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464701" y="1735420"/>
            <a:ext cx="1346199" cy="124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19368" y="1735420"/>
            <a:ext cx="1845733" cy="124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985953" y="1752352"/>
            <a:ext cx="2954866" cy="124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140863" y="2201072"/>
            <a:ext cx="1031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L-Preamble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823884" y="2184100"/>
            <a:ext cx="782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RL-SIG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8578" y="2150287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HE-SIG-A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73434" y="2167215"/>
            <a:ext cx="1096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HE-SIG-B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673573" y="1726942"/>
            <a:ext cx="347141" cy="124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020714" y="1735403"/>
            <a:ext cx="347141" cy="124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638805" y="1726936"/>
            <a:ext cx="347141" cy="1244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4460566" y="2218010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HE-STF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4795488" y="2226471"/>
            <a:ext cx="798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HE-LTF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5413573" y="2201064"/>
            <a:ext cx="798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HE-LTF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00134" y="215878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…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985933" y="2040247"/>
            <a:ext cx="2954867" cy="846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994394" y="2302718"/>
            <a:ext cx="2954867" cy="846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994394" y="2565195"/>
            <a:ext cx="2954867" cy="846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994394" y="2793804"/>
            <a:ext cx="2954867" cy="846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6200000">
            <a:off x="6936886" y="2158746"/>
            <a:ext cx="91403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HE-Data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21133" y="1760846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RU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1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Three Preamble Formats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10708"/>
            <a:ext cx="7990656" cy="138370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altLang="zh-CN" sz="2000" dirty="0" smtClean="0"/>
              <a:t>L-SIG length set at mod3=1 indicates SU format. Set as mod3=2 indicates MU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altLang="zh-CN" sz="2000" dirty="0" smtClean="0"/>
              <a:t>QBPSK on HE-SIGA2 indicates extended range SU format</a:t>
            </a:r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815" y="1700808"/>
            <a:ext cx="5246370" cy="3009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924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SIG-A Contents (SU PPDU)</a:t>
            </a:r>
            <a:endParaRPr lang="zh-CN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988573"/>
              </p:ext>
            </p:extLst>
          </p:nvPr>
        </p:nvGraphicFramePr>
        <p:xfrm>
          <a:off x="467545" y="1751013"/>
          <a:ext cx="4013800" cy="4287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230"/>
                <a:gridCol w="605937"/>
                <a:gridCol w="2501633"/>
              </a:tblGrid>
              <a:tr h="37084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Field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Size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DL/UL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UL or DL indication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Format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SU or Trigger-based PPDU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BSS Color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Base Station Identifier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Spatial Reuse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Indication of CCA level, interference level accepted, or TX Power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TXOP Duration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Remaining time of the current TXOP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Bandwidth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CP+LTF Size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Coding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25174"/>
              </p:ext>
            </p:extLst>
          </p:nvPr>
        </p:nvGraphicFramePr>
        <p:xfrm>
          <a:off x="5066037" y="1751013"/>
          <a:ext cx="3768081" cy="4363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50752"/>
                <a:gridCol w="648072"/>
                <a:gridCol w="2269257"/>
              </a:tblGrid>
              <a:tr h="37084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Field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Size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err="1" smtClean="0"/>
                        <a:t>Nsts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STBC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err="1" smtClean="0"/>
                        <a:t>TxBF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DCM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Dual Carrier</a:t>
                      </a:r>
                      <a:r>
                        <a:rPr lang="en-CA" altLang="zh-CN" sz="1400" baseline="0" dirty="0" smtClean="0"/>
                        <a:t> Modulation indication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Packet Extension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“a”-factor field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Beam Change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err="1" smtClean="0"/>
                        <a:t>Precoder</a:t>
                      </a:r>
                      <a:r>
                        <a:rPr lang="en-CA" altLang="zh-CN" sz="1400" dirty="0" smtClean="0"/>
                        <a:t> change/no change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Doppler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CRC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Tail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SIG-A Contents (MU PPDU)</a:t>
            </a:r>
            <a:endParaRPr lang="zh-CN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77908"/>
              </p:ext>
            </p:extLst>
          </p:nvPr>
        </p:nvGraphicFramePr>
        <p:xfrm>
          <a:off x="467545" y="1751013"/>
          <a:ext cx="4013800" cy="4795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06230"/>
                <a:gridCol w="605937"/>
                <a:gridCol w="2501633"/>
              </a:tblGrid>
              <a:tr h="37084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Field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Size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DL/UL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UL or DL indication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BSS Color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Base Station Identifier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Spatial Reuse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Indication of CCA level, interference level accepted, or TX Power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TXOP Duration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Remaining time of the current TXOP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Bandwidth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SIG-B MCS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SIG-B</a:t>
                      </a:r>
                      <a:r>
                        <a:rPr lang="en-CA" altLang="zh-CN" sz="1400" baseline="0" dirty="0" smtClean="0"/>
                        <a:t> DCM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SIG-B Compression Mode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&gt;= 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Differentiate full</a:t>
                      </a:r>
                      <a:r>
                        <a:rPr lang="en-CA" altLang="zh-CN" sz="1400" baseline="0" dirty="0" smtClean="0"/>
                        <a:t> BW MU MIMO from OFDMA MU PPDU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311349"/>
              </p:ext>
            </p:extLst>
          </p:nvPr>
        </p:nvGraphicFramePr>
        <p:xfrm>
          <a:off x="5066037" y="1751013"/>
          <a:ext cx="3768081" cy="4262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50752"/>
                <a:gridCol w="648072"/>
                <a:gridCol w="2269257"/>
              </a:tblGrid>
              <a:tr h="37084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Field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Size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Number of HE-LTF Symbols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LPDC extra Symbol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Packet</a:t>
                      </a:r>
                      <a:r>
                        <a:rPr lang="en-CA" altLang="zh-CN" sz="1400" baseline="0" dirty="0" smtClean="0"/>
                        <a:t> Extension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Doppler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STBC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CRC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Tail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8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SIG-A Contents (Trigger-based UL PPDU)</a:t>
            </a:r>
            <a:endParaRPr lang="zh-CN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68206"/>
              </p:ext>
            </p:extLst>
          </p:nvPr>
        </p:nvGraphicFramePr>
        <p:xfrm>
          <a:off x="2699792" y="1855632"/>
          <a:ext cx="4250286" cy="3474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9160"/>
                <a:gridCol w="616380"/>
                <a:gridCol w="2544746"/>
              </a:tblGrid>
              <a:tr h="370840"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Field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Size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DL/UL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UL or DL indication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BSS Color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Base Station Identifier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Spatial Reuse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Indication of CCA level, interference level accepted, or TX Power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TXOP Duration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Remaining time of the current TXOP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Bandwidth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TBD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CRC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altLang="zh-CN" sz="1400" dirty="0" smtClean="0"/>
                        <a:t>Tail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0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1538</Words>
  <Application>Microsoft Office PowerPoint</Application>
  <PresentationFormat>On-screen Show (4:3)</PresentationFormat>
  <Paragraphs>290</Paragraphs>
  <Slides>20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MS Gothic</vt:lpstr>
      <vt:lpstr>SimSun</vt:lpstr>
      <vt:lpstr>Arial</vt:lpstr>
      <vt:lpstr>Symbol</vt:lpstr>
      <vt:lpstr>Times New Roman</vt:lpstr>
      <vt:lpstr>Office Theme</vt:lpstr>
      <vt:lpstr>Microsoft Word 97 - 2003 Document</vt:lpstr>
      <vt:lpstr>IEEE 802.11ax Overview</vt:lpstr>
      <vt:lpstr>Abstract</vt:lpstr>
      <vt:lpstr>Introduction</vt:lpstr>
      <vt:lpstr>The Big Picture</vt:lpstr>
      <vt:lpstr>General Frame Structure</vt:lpstr>
      <vt:lpstr>Three Preamble Formats</vt:lpstr>
      <vt:lpstr>SIG-A Contents (SU PPDU)</vt:lpstr>
      <vt:lpstr>SIG-A Contents (MU PPDU)</vt:lpstr>
      <vt:lpstr>SIG-A Contents (Trigger-based UL PPDU)</vt:lpstr>
      <vt:lpstr>SIG-B Structure</vt:lpstr>
      <vt:lpstr>Tone Allocation- 20 MHz</vt:lpstr>
      <vt:lpstr>Tone Allocation – 40 MHz</vt:lpstr>
      <vt:lpstr>Tone Allocation – 80 MHz</vt:lpstr>
      <vt:lpstr>UL MU Operation</vt:lpstr>
      <vt:lpstr>DL MU Operation</vt:lpstr>
      <vt:lpstr>MU-RTS Operation</vt:lpstr>
      <vt:lpstr>MU-RTS (cntd)</vt:lpstr>
      <vt:lpstr>Spatial Reuse (Coexistence)</vt:lpstr>
      <vt:lpstr>PowerPoint Presentation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AboulMagd</dc:creator>
  <cp:lastModifiedBy>Mourad Alaa, EI-61</cp:lastModifiedBy>
  <cp:revision>41</cp:revision>
  <cp:lastPrinted>1601-01-01T00:00:00Z</cp:lastPrinted>
  <dcterms:created xsi:type="dcterms:W3CDTF">2016-07-19T16:24:40Z</dcterms:created>
  <dcterms:modified xsi:type="dcterms:W3CDTF">2016-07-26T16:24:16Z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1469546202</vt:lpwstr>
  </property>
</Properties>
</file>