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317" r:id="rId3"/>
    <p:sldId id="327" r:id="rId4"/>
    <p:sldId id="323" r:id="rId5"/>
    <p:sldId id="328" r:id="rId6"/>
    <p:sldId id="320" r:id="rId7"/>
    <p:sldId id="321" r:id="rId8"/>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7/29/2016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July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July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802.19-16/0131r0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July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July </a:t>
            </a:r>
            <a:r>
              <a:rPr lang="en-GB" dirty="0" smtClean="0"/>
              <a:t>2016 TG1a Closing Report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2016-07-28</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69262773"/>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50"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This is TG1a closing report from July 2016 IEEE 802.19 meeting in San Diego, CA.</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11069707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Results of the week (1/2)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Doc. </a:t>
            </a:r>
            <a:r>
              <a:rPr kumimoji="1" lang="en-US" altLang="ja-JP" dirty="0"/>
              <a:t>19-16/0115r1: TG1a D0.3 draft review comments and resolutions (C. Sun)</a:t>
            </a:r>
          </a:p>
          <a:p>
            <a:pPr lvl="1"/>
            <a:r>
              <a:rPr kumimoji="1" lang="en-US" altLang="ja-JP" dirty="0"/>
              <a:t>Total 173 comments are received</a:t>
            </a:r>
          </a:p>
          <a:p>
            <a:pPr lvl="2"/>
            <a:r>
              <a:rPr kumimoji="1" lang="en-US" altLang="ja-JP" dirty="0"/>
              <a:t>Technical: 32</a:t>
            </a:r>
          </a:p>
          <a:p>
            <a:pPr lvl="2"/>
            <a:r>
              <a:rPr kumimoji="1" lang="en-US" altLang="ja-JP" dirty="0"/>
              <a:t>General: </a:t>
            </a:r>
            <a:r>
              <a:rPr kumimoji="1" lang="en-US" altLang="ja-JP" dirty="0" smtClean="0"/>
              <a:t>20</a:t>
            </a:r>
            <a:endParaRPr kumimoji="1" lang="en-US" altLang="ja-JP" dirty="0"/>
          </a:p>
          <a:p>
            <a:pPr lvl="2"/>
            <a:r>
              <a:rPr kumimoji="1" lang="en-US" altLang="ja-JP" dirty="0"/>
              <a:t>Editorial: 121</a:t>
            </a:r>
          </a:p>
          <a:p>
            <a:pPr lvl="1"/>
            <a:r>
              <a:rPr kumimoji="1" lang="en-US" altLang="ja-JP" dirty="0" smtClean="0"/>
              <a:t>Reviewed technical and general comments one by one</a:t>
            </a:r>
          </a:p>
          <a:p>
            <a:pPr lvl="1"/>
            <a:r>
              <a:rPr kumimoji="1" lang="en-US" altLang="ja-JP" dirty="0" smtClean="0"/>
              <a:t>The results: Doc. 19-16/0115r2</a:t>
            </a:r>
            <a:endParaRPr kumimoji="1" lang="en-US" altLang="ja-JP" dirty="0"/>
          </a:p>
          <a:p>
            <a:endParaRPr kumimoji="1" lang="en-US" altLang="ja-JP" dirty="0" smtClean="0"/>
          </a:p>
          <a:p>
            <a:r>
              <a:rPr kumimoji="1" lang="en-US" altLang="ja-JP" dirty="0" smtClean="0"/>
              <a:t>Technical contributions for resolutions were discussed</a:t>
            </a:r>
          </a:p>
          <a:p>
            <a:pPr lvl="1"/>
            <a:r>
              <a:rPr kumimoji="1" lang="en-US" altLang="ja-JP" dirty="0" smtClean="0"/>
              <a:t>Doc. 19-16/0123r0</a:t>
            </a:r>
            <a:r>
              <a:rPr kumimoji="1" lang="en-US" altLang="ja-JP" dirty="0"/>
              <a:t>: Comment resolution on CID91 (S. </a:t>
            </a:r>
            <a:r>
              <a:rPr kumimoji="1" lang="en-US" altLang="ja-JP" dirty="0" err="1"/>
              <a:t>Furuichi</a:t>
            </a:r>
            <a:r>
              <a:rPr kumimoji="1" lang="en-US" altLang="ja-JP" dirty="0"/>
              <a:t>)</a:t>
            </a:r>
          </a:p>
          <a:p>
            <a:pPr lvl="1"/>
            <a:r>
              <a:rPr kumimoji="1" lang="en-US" altLang="ja-JP" dirty="0" smtClean="0"/>
              <a:t>Doc. 19-16/0124r0</a:t>
            </a:r>
            <a:r>
              <a:rPr kumimoji="1" lang="en-US" altLang="ja-JP" dirty="0"/>
              <a:t>: Comment resolution on CID158 (S. </a:t>
            </a:r>
            <a:r>
              <a:rPr kumimoji="1" lang="en-US" altLang="ja-JP" dirty="0" err="1"/>
              <a:t>Furuichi</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3295871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Results of the week (2/2)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 line was reviewed</a:t>
            </a:r>
          </a:p>
          <a:p>
            <a:pPr lvl="1"/>
            <a:r>
              <a:rPr kumimoji="1" lang="en-US" altLang="ja-JP" dirty="0" smtClean="0"/>
              <a:t>No change (Doc. 19-15/0096r0) and move to TG review for comments collection</a:t>
            </a:r>
          </a:p>
          <a:p>
            <a:pPr lvl="1"/>
            <a:r>
              <a:rPr kumimoji="1" lang="en-US" altLang="ja-JP" dirty="0" smtClean="0"/>
              <a:t>The second TG review will run after September 2016 meeting</a:t>
            </a:r>
          </a:p>
          <a:p>
            <a:pPr lvl="1"/>
            <a:r>
              <a:rPr kumimoji="1" lang="en-US" altLang="ja-JP" dirty="0" smtClean="0"/>
              <a:t>Next milestone: WG LB will start after November 2016 meeting</a:t>
            </a:r>
          </a:p>
          <a:p>
            <a:endParaRPr kumimoji="1" lang="en-US" altLang="ja-JP" dirty="0" smtClean="0"/>
          </a:p>
          <a:p>
            <a:r>
              <a:rPr kumimoji="1" lang="en-US" altLang="ja-JP" dirty="0" smtClean="0"/>
              <a:t>Run TG motion</a:t>
            </a:r>
          </a:p>
          <a:p>
            <a:pPr lvl="1"/>
            <a:r>
              <a:rPr kumimoji="1" lang="en-US" altLang="ja-JP" dirty="0" smtClean="0"/>
              <a:t>Please see following slides;</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10735017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TG Motion</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Instruct the TG editor to resolve editorial comments, and implement the resolutions for general and technical comments according to column I of doc. 19-16/0115r2.</a:t>
            </a:r>
          </a:p>
          <a:p>
            <a:pPr lvl="1"/>
            <a:endParaRPr kumimoji="1" lang="en-US" altLang="ja-JP" dirty="0"/>
          </a:p>
          <a:p>
            <a:pPr lvl="1"/>
            <a:r>
              <a:rPr kumimoji="1" lang="en-US" altLang="ja-JP" dirty="0"/>
              <a:t>Move: S. </a:t>
            </a:r>
            <a:r>
              <a:rPr kumimoji="1" lang="en-US" altLang="ja-JP" dirty="0" err="1"/>
              <a:t>Furuichi</a:t>
            </a:r>
            <a:endParaRPr kumimoji="1" lang="en-US" altLang="ja-JP" dirty="0"/>
          </a:p>
          <a:p>
            <a:pPr lvl="1"/>
            <a:r>
              <a:rPr kumimoji="1" lang="en-US" altLang="ja-JP" dirty="0"/>
              <a:t>Second: M. </a:t>
            </a:r>
            <a:r>
              <a:rPr kumimoji="1" lang="en-US" altLang="ja-JP" dirty="0" err="1"/>
              <a:t>Takai</a:t>
            </a:r>
            <a:endParaRPr kumimoji="1" lang="en-US" altLang="ja-JP" dirty="0"/>
          </a:p>
          <a:p>
            <a:pPr lvl="1"/>
            <a:endParaRPr kumimoji="1" lang="en-US" altLang="ja-JP" dirty="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10570888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Conference calls</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4222758012"/>
              </p:ext>
            </p:extLst>
          </p:nvPr>
        </p:nvGraphicFramePr>
        <p:xfrm>
          <a:off x="457201" y="1600200"/>
          <a:ext cx="8791571" cy="767080"/>
        </p:xfrm>
        <a:graphic>
          <a:graphicData uri="http://schemas.openxmlformats.org/drawingml/2006/table">
            <a:tbl>
              <a:tblPr firstRow="1" bandRow="1">
                <a:tableStyleId>{5C22544A-7EE6-4342-B048-85BDC9FD1C3A}</a:tableStyleId>
              </a:tblPr>
              <a:tblGrid>
                <a:gridCol w="1295399"/>
                <a:gridCol w="1219200"/>
                <a:gridCol w="2209800"/>
                <a:gridCol w="2286000"/>
                <a:gridCol w="1781172"/>
              </a:tblGrid>
              <a:tr h="370840">
                <a:tc>
                  <a:txBody>
                    <a:bodyPr/>
                    <a:lstStyle/>
                    <a:p>
                      <a:r>
                        <a:rPr kumimoji="1" lang="en-US" altLang="ja-JP" sz="2000" dirty="0" smtClean="0">
                          <a:latin typeface="Calibri" panose="020F0502020204030204" pitchFamily="34" charset="0"/>
                        </a:rPr>
                        <a:t>Day</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Date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Start</a:t>
                      </a:r>
                      <a:r>
                        <a:rPr kumimoji="1" lang="en-US" altLang="ja-JP" sz="2000" baseline="0" dirty="0" smtClean="0">
                          <a:latin typeface="Calibri" panose="020F0502020204030204" pitchFamily="34" charset="0"/>
                        </a:rPr>
                        <a:t> Time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End</a:t>
                      </a:r>
                      <a:r>
                        <a:rPr kumimoji="1" lang="en-US" altLang="ja-JP" sz="2000" baseline="0" dirty="0" smtClean="0">
                          <a:latin typeface="Calibri" panose="020F0502020204030204" pitchFamily="34" charset="0"/>
                        </a:rPr>
                        <a:t> Time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Call Host</a:t>
                      </a:r>
                      <a:endParaRPr kumimoji="1" lang="ja-JP" altLang="en-US" sz="2000" dirty="0">
                        <a:latin typeface="Calibri" panose="020F0502020204030204" pitchFamily="34" charset="0"/>
                      </a:endParaRPr>
                    </a:p>
                  </a:txBody>
                  <a:tcPr/>
                </a:tc>
              </a:tr>
              <a:tr h="370840">
                <a:tc>
                  <a:txBody>
                    <a:bodyPr/>
                    <a:lstStyle/>
                    <a:p>
                      <a:r>
                        <a:rPr kumimoji="1" lang="en-US" altLang="ja-JP" sz="1800" dirty="0" smtClean="0">
                          <a:latin typeface="Calibri" panose="020F0502020204030204" pitchFamily="34" charset="0"/>
                        </a:rPr>
                        <a:t>Wednesday</a:t>
                      </a:r>
                      <a:endParaRPr kumimoji="1" lang="ja-JP" altLang="en-US" sz="1800" dirty="0">
                        <a:latin typeface="Calibri" panose="020F0502020204030204" pitchFamily="34" charset="0"/>
                      </a:endParaRPr>
                    </a:p>
                  </a:txBody>
                  <a:tcPr/>
                </a:tc>
                <a:tc>
                  <a:txBody>
                    <a:bodyPr/>
                    <a:lstStyle/>
                    <a:p>
                      <a:r>
                        <a:rPr kumimoji="1" lang="en-US" altLang="ja-JP" sz="1800" dirty="0" smtClean="0">
                          <a:latin typeface="Calibri" panose="020F0502020204030204" pitchFamily="34" charset="0"/>
                        </a:rPr>
                        <a:t>Aug.</a:t>
                      </a:r>
                      <a:r>
                        <a:rPr kumimoji="1" lang="en-US" altLang="ja-JP" sz="1800" baseline="0" dirty="0" smtClean="0">
                          <a:latin typeface="Calibri" panose="020F0502020204030204" pitchFamily="34" charset="0"/>
                        </a:rPr>
                        <a:t> 31</a:t>
                      </a:r>
                    </a:p>
                  </a:txBody>
                  <a:tcPr/>
                </a:tc>
                <a:tc>
                  <a:txBody>
                    <a:bodyPr/>
                    <a:lstStyle/>
                    <a:p>
                      <a:r>
                        <a:rPr kumimoji="1" lang="en-US" altLang="ja-JP" sz="1800" dirty="0" smtClean="0">
                          <a:latin typeface="Calibri" panose="020F0502020204030204" pitchFamily="34" charset="0"/>
                        </a:rPr>
                        <a:t>2:00AM</a:t>
                      </a:r>
                      <a:r>
                        <a:rPr kumimoji="1" lang="en-US" altLang="ja-JP" sz="1800" baseline="0" dirty="0" smtClean="0">
                          <a:latin typeface="Calibri" panose="020F0502020204030204" pitchFamily="34" charset="0"/>
                        </a:rPr>
                        <a:t> EDT</a:t>
                      </a:r>
                      <a:endParaRPr kumimoji="1" lang="ja-JP" altLang="en-US" sz="1800" dirty="0">
                        <a:latin typeface="Calibri" panose="020F0502020204030204" pitchFamily="34" charset="0"/>
                      </a:endParaRPr>
                    </a:p>
                  </a:txBody>
                  <a:tcPr/>
                </a:tc>
                <a:tc>
                  <a:txBody>
                    <a:bodyPr/>
                    <a:lstStyle/>
                    <a:p>
                      <a:r>
                        <a:rPr kumimoji="1" lang="en-US" altLang="ja-JP" sz="1800" dirty="0" smtClean="0">
                          <a:latin typeface="Calibri" panose="020F0502020204030204" pitchFamily="34" charset="0"/>
                        </a:rPr>
                        <a:t>3:00AM</a:t>
                      </a:r>
                      <a:r>
                        <a:rPr kumimoji="1" lang="en-US" altLang="ja-JP" sz="1800" baseline="0" dirty="0" smtClean="0">
                          <a:latin typeface="Calibri" panose="020F0502020204030204" pitchFamily="34" charset="0"/>
                        </a:rPr>
                        <a:t> EDT</a:t>
                      </a:r>
                      <a:endParaRPr kumimoji="1" lang="ja-JP" altLang="en-US" sz="1800" dirty="0">
                        <a:latin typeface="Calibri" panose="020F0502020204030204" pitchFamily="34" charset="0"/>
                      </a:endParaRPr>
                    </a:p>
                  </a:txBody>
                  <a:tcPr/>
                </a:tc>
                <a:tc>
                  <a:txBody>
                    <a:bodyPr/>
                    <a:lstStyle/>
                    <a:p>
                      <a:r>
                        <a:rPr kumimoji="1" lang="en-US" altLang="ja-JP" sz="1800" dirty="0" err="1" smtClean="0">
                          <a:latin typeface="Calibri" panose="020F0502020204030204" pitchFamily="34" charset="0"/>
                        </a:rPr>
                        <a:t>Naotaka</a:t>
                      </a:r>
                      <a:r>
                        <a:rPr kumimoji="1" lang="en-US" altLang="ja-JP" sz="1800" dirty="0" smtClean="0">
                          <a:latin typeface="Calibri" panose="020F0502020204030204" pitchFamily="34" charset="0"/>
                        </a:rPr>
                        <a:t> Sato</a:t>
                      </a:r>
                      <a:endParaRPr kumimoji="1" lang="ja-JP" altLang="en-US" sz="1800" dirty="0">
                        <a:latin typeface="Calibri" panose="020F0502020204030204" pitchFamily="34" charset="0"/>
                      </a:endParaRPr>
                    </a:p>
                  </a:txBody>
                  <a:tcPr/>
                </a:tc>
              </a:tr>
            </a:tbl>
          </a:graphicData>
        </a:graphic>
      </p:graphicFrame>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
        <p:nvSpPr>
          <p:cNvPr id="8" name="コンテンツ プレースホルダー 2"/>
          <p:cNvSpPr txBox="1">
            <a:spLocks/>
          </p:cNvSpPr>
          <p:nvPr/>
        </p:nvSpPr>
        <p:spPr bwMode="auto">
          <a:xfrm>
            <a:off x="731520" y="2895600"/>
            <a:ext cx="8288868" cy="3962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a:t>Meeting Logistics</a:t>
            </a:r>
          </a:p>
          <a:p>
            <a:pPr lvl="1"/>
            <a:r>
              <a:rPr kumimoji="1" lang="en-US" altLang="ja-JP" dirty="0"/>
              <a:t>Use “Join Me”</a:t>
            </a:r>
          </a:p>
          <a:p>
            <a:pPr lvl="2"/>
            <a:r>
              <a:rPr lang="en-US" altLang="ja-JP" sz="1800" dirty="0"/>
              <a:t>Join the meeting: </a:t>
            </a:r>
            <a:r>
              <a:rPr lang="en-US" altLang="ja-JP" sz="1800" dirty="0">
                <a:hlinkClick r:id="rId2"/>
              </a:rPr>
              <a:t>https://join.me/ieeesawg802.19</a:t>
            </a:r>
            <a:r>
              <a:rPr lang="en-US" altLang="ja-JP" sz="1800" dirty="0"/>
              <a:t> </a:t>
            </a:r>
            <a:br>
              <a:rPr lang="en-US" altLang="ja-JP" sz="1800" dirty="0"/>
            </a:br>
            <a:r>
              <a:rPr lang="en-US" altLang="ja-JP" sz="1800" dirty="0"/>
              <a:t/>
            </a:r>
            <a:br>
              <a:rPr lang="en-US" altLang="ja-JP" sz="1800" dirty="0"/>
            </a:br>
            <a:r>
              <a:rPr lang="en-US" altLang="ja-JP" sz="1800" dirty="0"/>
              <a:t>On a computer, use any browser. Nothing to download. </a:t>
            </a:r>
            <a:br>
              <a:rPr lang="en-US" altLang="ja-JP" sz="1800" dirty="0"/>
            </a:br>
            <a:r>
              <a:rPr lang="en-US" altLang="ja-JP" sz="1800" dirty="0"/>
              <a:t>On a phone or tablet, launch the </a:t>
            </a:r>
            <a:r>
              <a:rPr lang="en-US" altLang="ja-JP" sz="1800" dirty="0">
                <a:hlinkClick r:id="rId3"/>
              </a:rPr>
              <a:t>join.me app</a:t>
            </a:r>
            <a:r>
              <a:rPr lang="en-US" altLang="ja-JP" sz="1800" dirty="0"/>
              <a:t> and enter meeting code:ieeesawg802.19 </a:t>
            </a:r>
            <a:br>
              <a:rPr lang="en-US" altLang="ja-JP" sz="1800" dirty="0"/>
            </a:br>
            <a:r>
              <a:rPr lang="en-US" altLang="ja-JP" sz="1800" dirty="0"/>
              <a:t/>
            </a:r>
            <a:br>
              <a:rPr lang="en-US" altLang="ja-JP" sz="1800" dirty="0"/>
            </a:br>
            <a:r>
              <a:rPr lang="en-US" altLang="ja-JP" sz="1800" dirty="0"/>
              <a:t>Join the audio conference: </a:t>
            </a:r>
            <a:br>
              <a:rPr lang="en-US" altLang="ja-JP" sz="1800" dirty="0"/>
            </a:br>
            <a:r>
              <a:rPr lang="en-US" altLang="ja-JP" sz="1800" dirty="0"/>
              <a:t>Dial a phone number and enter access code, or connect via internet. </a:t>
            </a:r>
            <a:br>
              <a:rPr lang="en-US" altLang="ja-JP" sz="1800" dirty="0"/>
            </a:br>
            <a:endParaRPr kumimoji="1" lang="en-US" altLang="ja-JP" sz="1800" dirty="0"/>
          </a:p>
          <a:p>
            <a:pPr lvl="1"/>
            <a:r>
              <a:rPr kumimoji="1" lang="en-US" altLang="ja-JP" dirty="0"/>
              <a:t>The chair will send out a notification to IEEE 802.19 reflector in advance of the meeting</a:t>
            </a:r>
          </a:p>
          <a:p>
            <a:endParaRPr kumimoji="1" lang="en-US" altLang="ja-JP" kern="0" dirty="0" smtClean="0"/>
          </a:p>
          <a:p>
            <a:endParaRPr kumimoji="1" lang="en-US" altLang="ja-JP" kern="0" dirty="0" smtClean="0"/>
          </a:p>
        </p:txBody>
      </p:sp>
    </p:spTree>
    <p:extLst>
      <p:ext uri="{BB962C8B-B14F-4D97-AF65-F5344CB8AC3E}">
        <p14:creationId xmlns:p14="http://schemas.microsoft.com/office/powerpoint/2010/main" val="37621355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September 2016 meeting </a:t>
            </a:r>
            <a:r>
              <a:rPr kumimoji="1" lang="en-US" altLang="ja-JP" dirty="0"/>
              <a:t>O</a:t>
            </a:r>
            <a:r>
              <a:rPr kumimoji="1" lang="en-US" altLang="ja-JP" dirty="0" smtClean="0"/>
              <a:t>bjectives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Continue to resolve comments from TG review</a:t>
            </a:r>
          </a:p>
          <a:p>
            <a:r>
              <a:rPr kumimoji="1" lang="en-US" altLang="ja-JP" dirty="0"/>
              <a:t>Run the second TG1 review after </a:t>
            </a:r>
            <a:r>
              <a:rPr kumimoji="1" lang="en-US" altLang="ja-JP" dirty="0" smtClean="0"/>
              <a:t>September 2016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6237176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6174</TotalTime>
  <Words>396</Words>
  <Application>Microsoft Office PowerPoint</Application>
  <PresentationFormat>ユーザー設定</PresentationFormat>
  <Paragraphs>76</Paragraphs>
  <Slides>7</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7</vt:i4>
      </vt:variant>
    </vt:vector>
  </HeadingPairs>
  <TitlesOfParts>
    <vt:vector size="9" baseType="lpstr">
      <vt:lpstr>Office Theme</vt:lpstr>
      <vt:lpstr>Document</vt:lpstr>
      <vt:lpstr>July 2016 TG1a Closing Report</vt:lpstr>
      <vt:lpstr>Abstract</vt:lpstr>
      <vt:lpstr>Results of the week (1/2)</vt:lpstr>
      <vt:lpstr>Results of the week (2/2)</vt:lpstr>
      <vt:lpstr>TG Motion</vt:lpstr>
      <vt:lpstr>Conference calls</vt:lpstr>
      <vt:lpstr>September 2016 meeting Objectives</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213</cp:revision>
  <cp:lastPrinted>2014-11-08T20:15:38Z</cp:lastPrinted>
  <dcterms:created xsi:type="dcterms:W3CDTF">2014-10-30T17:06:39Z</dcterms:created>
  <dcterms:modified xsi:type="dcterms:W3CDTF">2016-07-28T20:55:03Z</dcterms:modified>
</cp:coreProperties>
</file>