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24" r:id="rId3"/>
    <p:sldId id="357" r:id="rId4"/>
    <p:sldId id="367" r:id="rId5"/>
    <p:sldId id="368" r:id="rId6"/>
    <p:sldId id="366" r:id="rId7"/>
    <p:sldId id="369" r:id="rId8"/>
    <p:sldId id="370" r:id="rId9"/>
    <p:sldId id="371" r:id="rId10"/>
    <p:sldId id="365" r:id="rId11"/>
    <p:sldId id="372"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57"/>
            <p14:sldId id="367"/>
            <p14:sldId id="368"/>
            <p14:sldId id="366"/>
            <p14:sldId id="369"/>
            <p14:sldId id="370"/>
            <p14:sldId id="371"/>
            <p14:sldId id="365"/>
            <p14:sldId id="372"/>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802.19-16/0156r0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Studies in WAC SG</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8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There are lack of studies for 5GHz bands</a:t>
            </a:r>
          </a:p>
          <a:p>
            <a:pPr lvl="1"/>
            <a:r>
              <a:rPr kumimoji="1" lang="en-US" altLang="ja-JP" dirty="0" smtClean="0"/>
              <a:t>Only four </a:t>
            </a:r>
            <a:r>
              <a:rPr kumimoji="1" lang="en-US" altLang="ja-JP" dirty="0"/>
              <a:t>contributions were studied for 5GHz bands</a:t>
            </a:r>
          </a:p>
          <a:p>
            <a:pPr lvl="2"/>
            <a:r>
              <a:rPr kumimoji="1" lang="en-US" altLang="ja-JP" dirty="0"/>
              <a:t>Two contributions are related to regulatory</a:t>
            </a:r>
          </a:p>
          <a:p>
            <a:pPr lvl="2"/>
            <a:r>
              <a:rPr kumimoji="1" lang="en-US" altLang="ja-JP" dirty="0"/>
              <a:t>Two contributions are related to </a:t>
            </a:r>
            <a:r>
              <a:rPr kumimoji="1" lang="en-US" altLang="ja-JP" dirty="0" smtClean="0"/>
              <a:t>measurement results</a:t>
            </a:r>
            <a:endParaRPr kumimoji="1" lang="en-US" altLang="ja-JP" dirty="0"/>
          </a:p>
          <a:p>
            <a:pPr lvl="1"/>
            <a:endParaRPr kumimoji="1" lang="en-US" altLang="ja-JP" dirty="0" smtClean="0"/>
          </a:p>
          <a:p>
            <a:pPr lvl="1"/>
            <a:r>
              <a:rPr kumimoji="1" lang="en-US" altLang="ja-JP" dirty="0" smtClean="0"/>
              <a:t>There are NO problem statements</a:t>
            </a:r>
          </a:p>
          <a:p>
            <a:pPr lvl="1"/>
            <a:r>
              <a:rPr kumimoji="1" lang="en-US" altLang="ja-JP" dirty="0" smtClean="0"/>
              <a:t>Measurement results in 5GHz bands shows better performance than 2.4GHz bands</a:t>
            </a:r>
          </a:p>
          <a:p>
            <a:pPr marL="487693" lvl="1" indent="0">
              <a:buNone/>
            </a:pPr>
            <a:endParaRPr kumimoji="1" lang="en-US" altLang="ja-JP" dirty="0"/>
          </a:p>
          <a:p>
            <a:r>
              <a:rPr kumimoji="1" lang="en-US" altLang="ja-JP" dirty="0"/>
              <a:t>There are </a:t>
            </a:r>
            <a:r>
              <a:rPr kumimoji="1" lang="en-US" altLang="ja-JP" dirty="0" smtClean="0"/>
              <a:t>no </a:t>
            </a:r>
            <a:r>
              <a:rPr kumimoji="1" lang="en-US" altLang="ja-JP" dirty="0"/>
              <a:t>reasons to develop “Recommended practice” for 5</a:t>
            </a:r>
            <a:r>
              <a:rPr kumimoji="1" lang="en-US" altLang="ja-JP" dirty="0" smtClean="0"/>
              <a:t>GHz </a:t>
            </a:r>
            <a:r>
              <a:rPr kumimoji="1" lang="en-US" altLang="ja-JP" dirty="0"/>
              <a:t>bands. </a:t>
            </a:r>
            <a:endParaRPr kumimoji="1" lang="en-US" altLang="ja-JP" dirty="0" smtClean="0"/>
          </a:p>
          <a:p>
            <a:endParaRPr kumimoji="1" lang="en-US" altLang="ja-JP" dirty="0"/>
          </a:p>
          <a:p>
            <a:r>
              <a:rPr kumimoji="1" lang="en-US" altLang="ja-JP" dirty="0" smtClean="0"/>
              <a:t>Suggest to develop “Recommended practice” ONLY for 2.4GHz bands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456348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a:t>
            </a:r>
            <a:r>
              <a:rPr kumimoji="1" lang="en-US" altLang="ja-JP" dirty="0" smtClean="0"/>
              <a:t>traw poll</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Do you agree to remove “5GHz bands” from the scope of PAR?</a:t>
            </a:r>
          </a:p>
          <a:p>
            <a:endParaRPr kumimoji="1" lang="en-US" altLang="ja-JP" dirty="0"/>
          </a:p>
          <a:p>
            <a:pPr lvl="1"/>
            <a:r>
              <a:rPr kumimoji="1" lang="en-US" altLang="ja-JP" dirty="0" smtClean="0"/>
              <a:t>Yes:</a:t>
            </a:r>
          </a:p>
          <a:p>
            <a:pPr lvl="1"/>
            <a:r>
              <a:rPr kumimoji="1" lang="en-US" altLang="ja-JP" dirty="0" smtClean="0"/>
              <a:t>No:</a:t>
            </a:r>
          </a:p>
          <a:p>
            <a:pPr lvl="1"/>
            <a:r>
              <a:rPr kumimoji="1" lang="en-US" altLang="ja-JP" dirty="0" smtClean="0"/>
              <a:t>Abstain: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410655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shows the review of technical discussions in WAC SG before this F2F meeting in Warsaw.</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Technical contributions</a:t>
            </a:r>
            <a:endParaRPr kumimoji="1" lang="en-US" altLang="ja-JP" dirty="0"/>
          </a:p>
        </p:txBody>
      </p:sp>
      <p:sp>
        <p:nvSpPr>
          <p:cNvPr id="3" name="コンテンツ プレースホルダー 2"/>
          <p:cNvSpPr>
            <a:spLocks noGrp="1"/>
          </p:cNvSpPr>
          <p:nvPr>
            <p:ph idx="1"/>
          </p:nvPr>
        </p:nvSpPr>
        <p:spPr/>
        <p:txBody>
          <a:bodyPr>
            <a:normAutofit fontScale="92500"/>
          </a:bodyPr>
          <a:lstStyle/>
          <a:p>
            <a:r>
              <a:rPr kumimoji="1" lang="en-US" altLang="ja-JP" dirty="0"/>
              <a:t>E</a:t>
            </a:r>
            <a:r>
              <a:rPr kumimoji="1" lang="en-US" altLang="ja-JP" dirty="0" smtClean="0"/>
              <a:t>ight technical contributions are found on mentor for WAC SG</a:t>
            </a:r>
          </a:p>
          <a:p>
            <a:pPr lvl="1"/>
            <a:r>
              <a:rPr kumimoji="1" lang="en-US" altLang="ja-JP" dirty="0" smtClean="0"/>
              <a:t>Doc. 19-16/0034r0</a:t>
            </a:r>
            <a:r>
              <a:rPr kumimoji="1" lang="en-US" altLang="ja-JP" dirty="0"/>
              <a:t>:  </a:t>
            </a:r>
            <a:r>
              <a:rPr kumimoji="1" lang="en-US" altLang="ja-JP" dirty="0" smtClean="0"/>
              <a:t>Automotive WLAN Interference Evaluation Criteria Proposal (I. </a:t>
            </a:r>
            <a:r>
              <a:rPr kumimoji="1" lang="en-US" altLang="ja-JP" dirty="0" err="1" smtClean="0"/>
              <a:t>Kotzer</a:t>
            </a:r>
            <a:r>
              <a:rPr kumimoji="1" lang="en-US" altLang="ja-JP" dirty="0" smtClean="0"/>
              <a:t>)</a:t>
            </a:r>
          </a:p>
          <a:p>
            <a:pPr lvl="1"/>
            <a:r>
              <a:rPr kumimoji="1" lang="en-US" altLang="ja-JP" dirty="0"/>
              <a:t>Doc. </a:t>
            </a:r>
            <a:r>
              <a:rPr kumimoji="1" lang="en-US" altLang="ja-JP" dirty="0" smtClean="0"/>
              <a:t>19-16/0043r0</a:t>
            </a:r>
            <a:r>
              <a:rPr kumimoji="1" lang="en-US" altLang="ja-JP" dirty="0"/>
              <a:t>: </a:t>
            </a:r>
            <a:r>
              <a:rPr kumimoji="1" lang="en-US" altLang="ja-JP" dirty="0" smtClean="0"/>
              <a:t>Wireless Coexistence in the Automotive Domain – Testing Scenarios (A. </a:t>
            </a:r>
            <a:r>
              <a:rPr kumimoji="1" lang="en-US" altLang="ja-JP" dirty="0" err="1" smtClean="0"/>
              <a:t>Mourad</a:t>
            </a:r>
            <a:r>
              <a:rPr kumimoji="1" lang="en-US" altLang="ja-JP" dirty="0" smtClean="0"/>
              <a:t>)</a:t>
            </a:r>
            <a:endParaRPr kumimoji="1" lang="en-US" altLang="ja-JP" dirty="0"/>
          </a:p>
          <a:p>
            <a:pPr lvl="1"/>
            <a:r>
              <a:rPr kumimoji="1" lang="en-US" altLang="ja-JP" dirty="0"/>
              <a:t>Doc. </a:t>
            </a:r>
            <a:r>
              <a:rPr kumimoji="1" lang="en-US" altLang="ja-JP" dirty="0" smtClean="0"/>
              <a:t>19-16/0061r0</a:t>
            </a:r>
            <a:r>
              <a:rPr kumimoji="1" lang="en-US" altLang="ja-JP" dirty="0"/>
              <a:t>: Automotive Environment Interference Evaluation Proposal </a:t>
            </a:r>
            <a:r>
              <a:rPr kumimoji="1" lang="en-US" altLang="ja-JP" dirty="0" smtClean="0"/>
              <a:t>(I. </a:t>
            </a:r>
            <a:r>
              <a:rPr kumimoji="1" lang="en-US" altLang="ja-JP" dirty="0" err="1" smtClean="0"/>
              <a:t>Kotzer</a:t>
            </a:r>
            <a:r>
              <a:rPr kumimoji="1" lang="en-US" altLang="ja-JP" dirty="0" smtClean="0"/>
              <a:t>)</a:t>
            </a:r>
            <a:endParaRPr kumimoji="1" lang="en-US" altLang="ja-JP" dirty="0"/>
          </a:p>
          <a:p>
            <a:pPr lvl="1"/>
            <a:r>
              <a:rPr kumimoji="1" lang="en-US" altLang="ja-JP" dirty="0"/>
              <a:t>Doc. </a:t>
            </a:r>
            <a:r>
              <a:rPr kumimoji="1" lang="en-US" altLang="ja-JP" dirty="0" smtClean="0"/>
              <a:t>19-16/0073r0</a:t>
            </a:r>
            <a:r>
              <a:rPr kumimoji="1" lang="en-US" altLang="ja-JP" dirty="0"/>
              <a:t>: Mutual Influence of Concurrent IEEE </a:t>
            </a:r>
            <a:r>
              <a:rPr kumimoji="1" lang="en-US" altLang="ja-JP" dirty="0" smtClean="0"/>
              <a:t>802.11 Wireless </a:t>
            </a:r>
            <a:r>
              <a:rPr kumimoji="1" lang="en-US" altLang="ja-JP" dirty="0"/>
              <a:t>Local Area Networks in an Automotive Environment </a:t>
            </a:r>
            <a:r>
              <a:rPr kumimoji="1" lang="en-US" altLang="ja-JP" dirty="0" smtClean="0"/>
              <a:t>(F. Pfeiffer)</a:t>
            </a:r>
            <a:endParaRPr kumimoji="1" lang="en-US" altLang="ja-JP" dirty="0"/>
          </a:p>
          <a:p>
            <a:pPr lvl="1"/>
            <a:r>
              <a:rPr kumimoji="1" lang="en-US" altLang="ja-JP" dirty="0"/>
              <a:t>Doc. </a:t>
            </a:r>
            <a:r>
              <a:rPr kumimoji="1" lang="en-US" altLang="ja-JP" dirty="0" smtClean="0"/>
              <a:t>19-16/0074r0</a:t>
            </a:r>
            <a:r>
              <a:rPr kumimoji="1" lang="en-US" altLang="ja-JP" dirty="0"/>
              <a:t>: 5 GHz Band – Vehicle Wi-Fi Usage </a:t>
            </a:r>
            <a:br>
              <a:rPr kumimoji="1" lang="en-US" altLang="ja-JP" dirty="0"/>
            </a:br>
            <a:r>
              <a:rPr kumimoji="1" lang="en-US" altLang="ja-JP" dirty="0"/>
              <a:t>Regulation Status </a:t>
            </a:r>
            <a:r>
              <a:rPr kumimoji="1" lang="en-US" altLang="ja-JP" dirty="0" smtClean="0"/>
              <a:t>(B. </a:t>
            </a:r>
            <a:r>
              <a:rPr kumimoji="1" lang="en-US" altLang="ja-JP" dirty="0" err="1" smtClean="0"/>
              <a:t>Napholz</a:t>
            </a:r>
            <a:r>
              <a:rPr kumimoji="1" lang="en-US" altLang="ja-JP" dirty="0" smtClean="0"/>
              <a:t>)</a:t>
            </a:r>
            <a:endParaRPr kumimoji="1" lang="en-US" altLang="ja-JP" dirty="0"/>
          </a:p>
          <a:p>
            <a:pPr lvl="1"/>
            <a:r>
              <a:rPr kumimoji="1" lang="en-US" altLang="ja-JP" dirty="0"/>
              <a:t>Doc. </a:t>
            </a:r>
            <a:r>
              <a:rPr kumimoji="1" lang="en-US" altLang="ja-JP" dirty="0" smtClean="0"/>
              <a:t>19-16/0076r1: </a:t>
            </a:r>
            <a:r>
              <a:rPr kumimoji="1" lang="en-US" altLang="ja-JP" dirty="0"/>
              <a:t>Global Availability of 5GHz Spectrum for Automotive Use </a:t>
            </a:r>
            <a:r>
              <a:rPr kumimoji="1" lang="en-US" altLang="ja-JP" dirty="0" smtClean="0"/>
              <a:t>(J. Lansford)</a:t>
            </a:r>
            <a:endParaRPr kumimoji="1" lang="en-US" altLang="ja-JP" dirty="0"/>
          </a:p>
          <a:p>
            <a:pPr lvl="1"/>
            <a:r>
              <a:rPr kumimoji="1" lang="en-US" altLang="ja-JP" dirty="0"/>
              <a:t>Doc. </a:t>
            </a:r>
            <a:r>
              <a:rPr kumimoji="1" lang="en-US" altLang="ja-JP" dirty="0" smtClean="0"/>
              <a:t>19-16/0106r0</a:t>
            </a:r>
            <a:r>
              <a:rPr kumimoji="1" lang="en-US" altLang="ja-JP" dirty="0"/>
              <a:t>: In-Vehicle Wireless Interference </a:t>
            </a:r>
            <a:r>
              <a:rPr kumimoji="1" lang="en-US" altLang="ja-JP" dirty="0" smtClean="0"/>
              <a:t>(A. Streeter)</a:t>
            </a:r>
            <a:endParaRPr kumimoji="1" lang="en-US" altLang="ja-JP" dirty="0"/>
          </a:p>
          <a:p>
            <a:pPr lvl="1"/>
            <a:r>
              <a:rPr kumimoji="1" lang="en-US" altLang="ja-JP" dirty="0"/>
              <a:t>Doc. </a:t>
            </a:r>
            <a:r>
              <a:rPr kumimoji="1" lang="en-US" altLang="ja-JP" dirty="0" smtClean="0"/>
              <a:t>19-16/0122r0</a:t>
            </a:r>
            <a:r>
              <a:rPr kumimoji="1" lang="en-US" altLang="ja-JP" dirty="0"/>
              <a:t>: </a:t>
            </a:r>
            <a:r>
              <a:rPr lang="en-US" altLang="ja-JP" dirty="0"/>
              <a:t>Wi-Fi Measurements in Vehicle </a:t>
            </a:r>
            <a:r>
              <a:rPr kumimoji="1" lang="en-US" altLang="ja-JP" dirty="0" smtClean="0"/>
              <a:t>(A. </a:t>
            </a:r>
            <a:r>
              <a:rPr kumimoji="1" lang="en-US" altLang="ja-JP" dirty="0" err="1" smtClean="0"/>
              <a:t>Mourad</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 of technical contributions</a:t>
            </a:r>
            <a:endParaRPr kumimoji="1" lang="en-US" altLang="ja-JP"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Doc. 19-16/0034r0</a:t>
            </a:r>
            <a:r>
              <a:rPr kumimoji="1" lang="en-US" altLang="ja-JP" dirty="0"/>
              <a:t>:  </a:t>
            </a:r>
            <a:r>
              <a:rPr kumimoji="1" lang="en-US" altLang="ja-JP" dirty="0" smtClean="0"/>
              <a:t>Automotive WLAN Interference Evaluation Criteria Proposal (I. </a:t>
            </a:r>
            <a:r>
              <a:rPr kumimoji="1" lang="en-US" altLang="ja-JP" dirty="0" err="1" smtClean="0"/>
              <a:t>Kotzer</a:t>
            </a:r>
            <a:r>
              <a:rPr kumimoji="1" lang="en-US" altLang="ja-JP" dirty="0" smtClean="0"/>
              <a:t>)</a:t>
            </a:r>
          </a:p>
          <a:p>
            <a:pPr lvl="1"/>
            <a:r>
              <a:rPr kumimoji="1" lang="en-US" altLang="ja-JP" dirty="0" smtClean="0"/>
              <a:t>Single </a:t>
            </a:r>
            <a:r>
              <a:rPr kumimoji="1" lang="en-US" altLang="ja-JP" dirty="0"/>
              <a:t>vehicle </a:t>
            </a:r>
            <a:r>
              <a:rPr kumimoji="1" lang="en-US" altLang="ja-JP" dirty="0" err="1"/>
              <a:t>WiFi</a:t>
            </a:r>
            <a:r>
              <a:rPr kumimoji="1" lang="en-US" altLang="ja-JP" dirty="0"/>
              <a:t> and BT performance </a:t>
            </a:r>
            <a:r>
              <a:rPr kumimoji="1" lang="en-US" altLang="ja-JP" dirty="0" smtClean="0"/>
              <a:t>tests</a:t>
            </a:r>
          </a:p>
          <a:p>
            <a:r>
              <a:rPr kumimoji="1" lang="en-US" altLang="ja-JP" dirty="0"/>
              <a:t>Doc. </a:t>
            </a:r>
            <a:r>
              <a:rPr kumimoji="1" lang="en-US" altLang="ja-JP" dirty="0" smtClean="0"/>
              <a:t>19-16/0043r0</a:t>
            </a:r>
            <a:r>
              <a:rPr kumimoji="1" lang="en-US" altLang="ja-JP" dirty="0"/>
              <a:t>: </a:t>
            </a:r>
            <a:r>
              <a:rPr kumimoji="1" lang="en-US" altLang="ja-JP" dirty="0" smtClean="0"/>
              <a:t>Wireless Coexistence in the Automotive Domain – Testing Scenarios (A. </a:t>
            </a:r>
            <a:r>
              <a:rPr kumimoji="1" lang="en-US" altLang="ja-JP" dirty="0" err="1" smtClean="0"/>
              <a:t>Mourad</a:t>
            </a:r>
            <a:r>
              <a:rPr kumimoji="1" lang="en-US" altLang="ja-JP" dirty="0" smtClean="0"/>
              <a:t>)</a:t>
            </a:r>
          </a:p>
          <a:p>
            <a:pPr lvl="1"/>
            <a:r>
              <a:rPr kumimoji="1" lang="en-US" altLang="ja-JP" dirty="0"/>
              <a:t>Testing </a:t>
            </a:r>
            <a:r>
              <a:rPr kumimoji="1" lang="en-US" altLang="ja-JP" dirty="0" smtClean="0"/>
              <a:t>Scenarios for intra-Car, inter-car and car-other 802.11 stations</a:t>
            </a:r>
            <a:endParaRPr kumimoji="1" lang="en-US" altLang="ja-JP" dirty="0"/>
          </a:p>
          <a:p>
            <a:r>
              <a:rPr kumimoji="1" lang="en-US" altLang="ja-JP" dirty="0"/>
              <a:t>Doc. </a:t>
            </a:r>
            <a:r>
              <a:rPr kumimoji="1" lang="en-US" altLang="ja-JP" dirty="0" smtClean="0"/>
              <a:t>19-16/0061r0</a:t>
            </a:r>
            <a:r>
              <a:rPr kumimoji="1" lang="en-US" altLang="ja-JP" dirty="0"/>
              <a:t>: Automotive Environment Interference Evaluation Proposal </a:t>
            </a:r>
            <a:r>
              <a:rPr kumimoji="1" lang="en-US" altLang="ja-JP" dirty="0" smtClean="0"/>
              <a:t>(I. </a:t>
            </a:r>
            <a:r>
              <a:rPr kumimoji="1" lang="en-US" altLang="ja-JP" dirty="0" err="1" smtClean="0"/>
              <a:t>Kotzer</a:t>
            </a:r>
            <a:r>
              <a:rPr kumimoji="1" lang="en-US" altLang="ja-JP" dirty="0" smtClean="0"/>
              <a:t>)</a:t>
            </a:r>
          </a:p>
          <a:p>
            <a:pPr lvl="1"/>
            <a:r>
              <a:rPr kumimoji="1" lang="en-US" altLang="ja-JP" dirty="0"/>
              <a:t>Division of the Interference into </a:t>
            </a:r>
            <a:r>
              <a:rPr kumimoji="1" lang="en-US" altLang="ja-JP" dirty="0" smtClean="0"/>
              <a:t>Groups</a:t>
            </a:r>
            <a:endParaRPr kumimoji="1" lang="en-US" altLang="ja-JP" dirty="0"/>
          </a:p>
          <a:p>
            <a:r>
              <a:rPr kumimoji="1" lang="en-US" altLang="ja-JP" dirty="0"/>
              <a:t>Doc. </a:t>
            </a:r>
            <a:r>
              <a:rPr kumimoji="1" lang="en-US" altLang="ja-JP" dirty="0" smtClean="0"/>
              <a:t>19-16/0073r0</a:t>
            </a:r>
            <a:r>
              <a:rPr kumimoji="1" lang="en-US" altLang="ja-JP" dirty="0"/>
              <a:t>: Mutual Influence of </a:t>
            </a:r>
            <a:r>
              <a:rPr kumimoji="1" lang="en-US" altLang="ja-JP" dirty="0" smtClean="0"/>
              <a:t>Concurrent </a:t>
            </a:r>
            <a:r>
              <a:rPr kumimoji="1" lang="en-US" altLang="ja-JP" dirty="0"/>
              <a:t>IEEE </a:t>
            </a:r>
            <a:r>
              <a:rPr kumimoji="1" lang="en-US" altLang="ja-JP" dirty="0" smtClean="0"/>
              <a:t>802.11 Wireless </a:t>
            </a:r>
            <a:r>
              <a:rPr kumimoji="1" lang="en-US" altLang="ja-JP" dirty="0"/>
              <a:t>Local Area Networks in an Automotive Environment </a:t>
            </a:r>
            <a:r>
              <a:rPr kumimoji="1" lang="en-US" altLang="ja-JP" dirty="0" smtClean="0"/>
              <a:t>(F. Pfeiffer)</a:t>
            </a:r>
          </a:p>
          <a:p>
            <a:pPr lvl="1"/>
            <a:r>
              <a:rPr kumimoji="1" lang="en-US" altLang="ja-JP" dirty="0" smtClean="0"/>
              <a:t>Throughput measurements results both 2.4 GHz and  5GHz</a:t>
            </a:r>
            <a:endParaRPr kumimoji="1" lang="en-US" altLang="ja-JP" dirty="0"/>
          </a:p>
          <a:p>
            <a:r>
              <a:rPr kumimoji="1" lang="en-US" altLang="ja-JP" dirty="0"/>
              <a:t>Doc. </a:t>
            </a:r>
            <a:r>
              <a:rPr kumimoji="1" lang="en-US" altLang="ja-JP" dirty="0" smtClean="0"/>
              <a:t>19-16/0074r0</a:t>
            </a:r>
            <a:r>
              <a:rPr kumimoji="1" lang="en-US" altLang="ja-JP" dirty="0"/>
              <a:t>: 5 GHz Band – Vehicle Wi-Fi Usage </a:t>
            </a:r>
            <a:br>
              <a:rPr kumimoji="1" lang="en-US" altLang="ja-JP" dirty="0"/>
            </a:br>
            <a:r>
              <a:rPr kumimoji="1" lang="en-US" altLang="ja-JP" dirty="0"/>
              <a:t>Regulation Status </a:t>
            </a:r>
            <a:r>
              <a:rPr kumimoji="1" lang="en-US" altLang="ja-JP" dirty="0" smtClean="0"/>
              <a:t>(B. </a:t>
            </a:r>
            <a:r>
              <a:rPr kumimoji="1" lang="en-US" altLang="ja-JP" dirty="0" err="1" smtClean="0"/>
              <a:t>Napholz</a:t>
            </a:r>
            <a:r>
              <a:rPr kumimoji="1" lang="en-US" altLang="ja-JP" dirty="0" smtClean="0"/>
              <a:t>)</a:t>
            </a:r>
          </a:p>
          <a:p>
            <a:pPr lvl="1"/>
            <a:r>
              <a:rPr kumimoji="1" lang="en-US" altLang="ja-JP" dirty="0"/>
              <a:t>Push on a further unification of legislative regulation in 5 GHz Band Wi-Fi usage for Automotive</a:t>
            </a:r>
          </a:p>
          <a:p>
            <a:r>
              <a:rPr kumimoji="1" lang="en-US" altLang="ja-JP" dirty="0" smtClean="0"/>
              <a:t>Doc</a:t>
            </a:r>
            <a:r>
              <a:rPr kumimoji="1" lang="en-US" altLang="ja-JP" dirty="0"/>
              <a:t>. </a:t>
            </a:r>
            <a:r>
              <a:rPr kumimoji="1" lang="en-US" altLang="ja-JP" dirty="0" smtClean="0"/>
              <a:t>19-16/0076r1: </a:t>
            </a:r>
            <a:r>
              <a:rPr kumimoji="1" lang="en-US" altLang="ja-JP" dirty="0"/>
              <a:t>Global Availability of 5GHz Spectrum for Automotive Use </a:t>
            </a:r>
            <a:r>
              <a:rPr kumimoji="1" lang="en-US" altLang="ja-JP" dirty="0" smtClean="0"/>
              <a:t>(J. Lansford)</a:t>
            </a:r>
          </a:p>
          <a:p>
            <a:pPr lvl="1"/>
            <a:r>
              <a:rPr kumimoji="1" lang="en-US" altLang="ja-JP" dirty="0"/>
              <a:t>Summary of 5GHz spectrum availability around the world for automotive use cases</a:t>
            </a:r>
          </a:p>
          <a:p>
            <a:r>
              <a:rPr kumimoji="1" lang="en-US" altLang="ja-JP" dirty="0"/>
              <a:t>Doc. </a:t>
            </a:r>
            <a:r>
              <a:rPr kumimoji="1" lang="en-US" altLang="ja-JP" dirty="0" smtClean="0"/>
              <a:t>19-16/0106r0</a:t>
            </a:r>
            <a:r>
              <a:rPr kumimoji="1" lang="en-US" altLang="ja-JP" dirty="0"/>
              <a:t>: In-Vehicle Wireless Interference </a:t>
            </a:r>
            <a:r>
              <a:rPr kumimoji="1" lang="en-US" altLang="ja-JP" dirty="0" smtClean="0"/>
              <a:t>(A. Streeter)</a:t>
            </a:r>
          </a:p>
          <a:p>
            <a:pPr lvl="1"/>
            <a:r>
              <a:rPr kumimoji="1" lang="en-US" altLang="ja-JP" dirty="0" smtClean="0"/>
              <a:t>Present potential </a:t>
            </a:r>
            <a:r>
              <a:rPr kumimoji="1" lang="en-US" altLang="ja-JP" dirty="0"/>
              <a:t>interference mechanisms </a:t>
            </a:r>
          </a:p>
          <a:p>
            <a:r>
              <a:rPr kumimoji="1" lang="en-US" altLang="ja-JP" dirty="0"/>
              <a:t>Doc. </a:t>
            </a:r>
            <a:r>
              <a:rPr kumimoji="1" lang="en-US" altLang="ja-JP" dirty="0" smtClean="0"/>
              <a:t>19-16/0122r0</a:t>
            </a:r>
            <a:r>
              <a:rPr kumimoji="1" lang="en-US" altLang="ja-JP" dirty="0"/>
              <a:t>: </a:t>
            </a:r>
            <a:r>
              <a:rPr lang="en-US" altLang="ja-JP" dirty="0"/>
              <a:t>Wi-Fi Measurements in Vehicle </a:t>
            </a:r>
            <a:r>
              <a:rPr kumimoji="1" lang="en-US" altLang="ja-JP" dirty="0" smtClean="0"/>
              <a:t>(A. </a:t>
            </a:r>
            <a:r>
              <a:rPr kumimoji="1" lang="en-US" altLang="ja-JP" dirty="0" err="1" smtClean="0"/>
              <a:t>Mourad</a:t>
            </a:r>
            <a:r>
              <a:rPr kumimoji="1" lang="en-US" altLang="ja-JP" dirty="0" smtClean="0"/>
              <a:t>)</a:t>
            </a:r>
          </a:p>
          <a:p>
            <a:pPr lvl="1"/>
            <a:r>
              <a:rPr kumimoji="1" lang="en-US" altLang="ja-JP" dirty="0" smtClean="0"/>
              <a:t>2.4GHz Wi-Fi measurement in Vehicle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8014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 of technical contributions</a:t>
            </a:r>
            <a:endParaRPr kumimoji="1" lang="en-US" altLang="ja-JP"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solidFill>
                  <a:schemeClr val="bg1">
                    <a:lumMod val="75000"/>
                  </a:schemeClr>
                </a:solidFill>
              </a:rPr>
              <a:t>Doc. 19-16/0034r0</a:t>
            </a:r>
            <a:r>
              <a:rPr kumimoji="1" lang="en-US" altLang="ja-JP" dirty="0">
                <a:solidFill>
                  <a:schemeClr val="bg1">
                    <a:lumMod val="75000"/>
                  </a:schemeClr>
                </a:solidFill>
              </a:rPr>
              <a:t>:  </a:t>
            </a:r>
            <a:r>
              <a:rPr kumimoji="1" lang="en-US" altLang="ja-JP" dirty="0" smtClean="0">
                <a:solidFill>
                  <a:schemeClr val="bg1">
                    <a:lumMod val="75000"/>
                  </a:schemeClr>
                </a:solidFill>
              </a:rPr>
              <a:t>Automotive WLAN Interference Evaluation Criteria Proposal (I. </a:t>
            </a:r>
            <a:r>
              <a:rPr kumimoji="1" lang="en-US" altLang="ja-JP" dirty="0" err="1" smtClean="0">
                <a:solidFill>
                  <a:schemeClr val="bg1">
                    <a:lumMod val="75000"/>
                  </a:schemeClr>
                </a:solidFill>
              </a:rPr>
              <a:t>Kotzer</a:t>
            </a:r>
            <a:r>
              <a:rPr kumimoji="1" lang="en-US" altLang="ja-JP" dirty="0" smtClean="0">
                <a:solidFill>
                  <a:schemeClr val="bg1">
                    <a:lumMod val="75000"/>
                  </a:schemeClr>
                </a:solidFill>
              </a:rPr>
              <a:t>)</a:t>
            </a:r>
          </a:p>
          <a:p>
            <a:pPr lvl="1"/>
            <a:r>
              <a:rPr kumimoji="1" lang="en-US" altLang="ja-JP" dirty="0" smtClean="0">
                <a:solidFill>
                  <a:schemeClr val="bg1">
                    <a:lumMod val="75000"/>
                  </a:schemeClr>
                </a:solidFill>
              </a:rPr>
              <a:t>Single </a:t>
            </a:r>
            <a:r>
              <a:rPr kumimoji="1" lang="en-US" altLang="ja-JP" dirty="0">
                <a:solidFill>
                  <a:schemeClr val="bg1">
                    <a:lumMod val="75000"/>
                  </a:schemeClr>
                </a:solidFill>
              </a:rPr>
              <a:t>vehicle </a:t>
            </a:r>
            <a:r>
              <a:rPr kumimoji="1" lang="en-US" altLang="ja-JP" dirty="0" err="1">
                <a:solidFill>
                  <a:schemeClr val="bg1">
                    <a:lumMod val="75000"/>
                  </a:schemeClr>
                </a:solidFill>
              </a:rPr>
              <a:t>WiFi</a:t>
            </a:r>
            <a:r>
              <a:rPr kumimoji="1" lang="en-US" altLang="ja-JP" dirty="0">
                <a:solidFill>
                  <a:schemeClr val="bg1">
                    <a:lumMod val="75000"/>
                  </a:schemeClr>
                </a:solidFill>
              </a:rPr>
              <a:t> and BT performance </a:t>
            </a:r>
            <a:r>
              <a:rPr kumimoji="1" lang="en-US" altLang="ja-JP" dirty="0" smtClean="0">
                <a:solidFill>
                  <a:schemeClr val="bg1">
                    <a:lumMod val="75000"/>
                  </a:schemeClr>
                </a:solidFill>
              </a:rPr>
              <a:t>tests</a:t>
            </a:r>
          </a:p>
          <a:p>
            <a:r>
              <a:rPr kumimoji="1" lang="en-US" altLang="ja-JP" dirty="0">
                <a:solidFill>
                  <a:schemeClr val="bg1">
                    <a:lumMod val="75000"/>
                  </a:schemeClr>
                </a:solidFill>
              </a:rPr>
              <a:t>Doc. </a:t>
            </a:r>
            <a:r>
              <a:rPr kumimoji="1" lang="en-US" altLang="ja-JP" dirty="0" smtClean="0">
                <a:solidFill>
                  <a:schemeClr val="bg1">
                    <a:lumMod val="75000"/>
                  </a:schemeClr>
                </a:solidFill>
              </a:rPr>
              <a:t>19-16/0043r0</a:t>
            </a:r>
            <a:r>
              <a:rPr kumimoji="1" lang="en-US" altLang="ja-JP" dirty="0">
                <a:solidFill>
                  <a:schemeClr val="bg1">
                    <a:lumMod val="75000"/>
                  </a:schemeClr>
                </a:solidFill>
              </a:rPr>
              <a:t>: </a:t>
            </a:r>
            <a:r>
              <a:rPr kumimoji="1" lang="en-US" altLang="ja-JP" dirty="0" smtClean="0">
                <a:solidFill>
                  <a:schemeClr val="bg1">
                    <a:lumMod val="75000"/>
                  </a:schemeClr>
                </a:solidFill>
              </a:rPr>
              <a:t>Wireless Coexistence in the Automotive Domain – Testing Scenarios (A. </a:t>
            </a:r>
            <a:r>
              <a:rPr kumimoji="1" lang="en-US" altLang="ja-JP" dirty="0" err="1" smtClean="0">
                <a:solidFill>
                  <a:schemeClr val="bg1">
                    <a:lumMod val="75000"/>
                  </a:schemeClr>
                </a:solidFill>
              </a:rPr>
              <a:t>Mourad</a:t>
            </a:r>
            <a:r>
              <a:rPr kumimoji="1" lang="en-US" altLang="ja-JP" dirty="0" smtClean="0">
                <a:solidFill>
                  <a:schemeClr val="bg1">
                    <a:lumMod val="75000"/>
                  </a:schemeClr>
                </a:solidFill>
              </a:rPr>
              <a:t>)</a:t>
            </a:r>
          </a:p>
          <a:p>
            <a:pPr lvl="1"/>
            <a:r>
              <a:rPr kumimoji="1" lang="en-US" altLang="ja-JP" dirty="0">
                <a:solidFill>
                  <a:schemeClr val="bg1">
                    <a:lumMod val="75000"/>
                  </a:schemeClr>
                </a:solidFill>
              </a:rPr>
              <a:t>Testing </a:t>
            </a:r>
            <a:r>
              <a:rPr kumimoji="1" lang="en-US" altLang="ja-JP" dirty="0" smtClean="0">
                <a:solidFill>
                  <a:schemeClr val="bg1">
                    <a:lumMod val="75000"/>
                  </a:schemeClr>
                </a:solidFill>
              </a:rPr>
              <a:t>Scenarios for intra-Car, inter-car and car-other 802.11 stations</a:t>
            </a:r>
            <a:endParaRPr kumimoji="1" lang="en-US" altLang="ja-JP" dirty="0">
              <a:solidFill>
                <a:schemeClr val="bg1">
                  <a:lumMod val="75000"/>
                </a:schemeClr>
              </a:solidFill>
            </a:endParaRPr>
          </a:p>
          <a:p>
            <a:r>
              <a:rPr kumimoji="1" lang="en-US" altLang="ja-JP" dirty="0">
                <a:solidFill>
                  <a:schemeClr val="bg1">
                    <a:lumMod val="75000"/>
                  </a:schemeClr>
                </a:solidFill>
              </a:rPr>
              <a:t>Doc. </a:t>
            </a:r>
            <a:r>
              <a:rPr kumimoji="1" lang="en-US" altLang="ja-JP" dirty="0" smtClean="0">
                <a:solidFill>
                  <a:schemeClr val="bg1">
                    <a:lumMod val="75000"/>
                  </a:schemeClr>
                </a:solidFill>
              </a:rPr>
              <a:t>19-16/0061r0</a:t>
            </a:r>
            <a:r>
              <a:rPr kumimoji="1" lang="en-US" altLang="ja-JP" dirty="0">
                <a:solidFill>
                  <a:schemeClr val="bg1">
                    <a:lumMod val="75000"/>
                  </a:schemeClr>
                </a:solidFill>
              </a:rPr>
              <a:t>: Automotive Environment Interference Evaluation Proposal </a:t>
            </a:r>
            <a:r>
              <a:rPr kumimoji="1" lang="en-US" altLang="ja-JP" dirty="0" smtClean="0">
                <a:solidFill>
                  <a:schemeClr val="bg1">
                    <a:lumMod val="75000"/>
                  </a:schemeClr>
                </a:solidFill>
              </a:rPr>
              <a:t>(I. </a:t>
            </a:r>
            <a:r>
              <a:rPr kumimoji="1" lang="en-US" altLang="ja-JP" dirty="0" err="1" smtClean="0">
                <a:solidFill>
                  <a:schemeClr val="bg1">
                    <a:lumMod val="75000"/>
                  </a:schemeClr>
                </a:solidFill>
              </a:rPr>
              <a:t>Kotzer</a:t>
            </a:r>
            <a:r>
              <a:rPr kumimoji="1" lang="en-US" altLang="ja-JP" dirty="0" smtClean="0">
                <a:solidFill>
                  <a:schemeClr val="bg1">
                    <a:lumMod val="75000"/>
                  </a:schemeClr>
                </a:solidFill>
              </a:rPr>
              <a:t>)</a:t>
            </a:r>
          </a:p>
          <a:p>
            <a:pPr lvl="1"/>
            <a:r>
              <a:rPr kumimoji="1" lang="en-US" altLang="ja-JP" dirty="0">
                <a:solidFill>
                  <a:schemeClr val="bg1">
                    <a:lumMod val="75000"/>
                  </a:schemeClr>
                </a:solidFill>
              </a:rPr>
              <a:t>Division of the Interference into </a:t>
            </a:r>
            <a:r>
              <a:rPr kumimoji="1" lang="en-US" altLang="ja-JP" dirty="0" smtClean="0">
                <a:solidFill>
                  <a:schemeClr val="bg1">
                    <a:lumMod val="75000"/>
                  </a:schemeClr>
                </a:solidFill>
              </a:rPr>
              <a:t>Groups</a:t>
            </a:r>
            <a:endParaRPr kumimoji="1" lang="en-US" altLang="ja-JP" dirty="0">
              <a:solidFill>
                <a:schemeClr val="bg1">
                  <a:lumMod val="75000"/>
                </a:schemeClr>
              </a:solidFill>
            </a:endParaRPr>
          </a:p>
          <a:p>
            <a:r>
              <a:rPr kumimoji="1" lang="en-US" altLang="ja-JP" dirty="0">
                <a:solidFill>
                  <a:srgbClr val="0000FF"/>
                </a:solidFill>
              </a:rPr>
              <a:t>Doc. </a:t>
            </a:r>
            <a:r>
              <a:rPr kumimoji="1" lang="en-US" altLang="ja-JP" dirty="0" smtClean="0">
                <a:solidFill>
                  <a:srgbClr val="0000FF"/>
                </a:solidFill>
              </a:rPr>
              <a:t>19-16/0073r0</a:t>
            </a:r>
            <a:r>
              <a:rPr kumimoji="1" lang="en-US" altLang="ja-JP" dirty="0">
                <a:solidFill>
                  <a:srgbClr val="0000FF"/>
                </a:solidFill>
              </a:rPr>
              <a:t>: Mutual Influence of </a:t>
            </a:r>
            <a:r>
              <a:rPr kumimoji="1" lang="en-US" altLang="ja-JP" dirty="0" smtClean="0">
                <a:solidFill>
                  <a:srgbClr val="0000FF"/>
                </a:solidFill>
              </a:rPr>
              <a:t>Concurrent </a:t>
            </a:r>
            <a:r>
              <a:rPr kumimoji="1" lang="en-US" altLang="ja-JP" dirty="0">
                <a:solidFill>
                  <a:srgbClr val="0000FF"/>
                </a:solidFill>
              </a:rPr>
              <a:t>IEEE </a:t>
            </a:r>
            <a:r>
              <a:rPr kumimoji="1" lang="en-US" altLang="ja-JP" dirty="0" smtClean="0">
                <a:solidFill>
                  <a:srgbClr val="0000FF"/>
                </a:solidFill>
              </a:rPr>
              <a:t>802.11 Wireless </a:t>
            </a:r>
            <a:r>
              <a:rPr kumimoji="1" lang="en-US" altLang="ja-JP" dirty="0">
                <a:solidFill>
                  <a:srgbClr val="0000FF"/>
                </a:solidFill>
              </a:rPr>
              <a:t>Local Area Networks in an Automotive Environment </a:t>
            </a:r>
            <a:r>
              <a:rPr kumimoji="1" lang="en-US" altLang="ja-JP" dirty="0" smtClean="0">
                <a:solidFill>
                  <a:srgbClr val="0000FF"/>
                </a:solidFill>
              </a:rPr>
              <a:t>(F. Pfeiffer)</a:t>
            </a:r>
          </a:p>
          <a:p>
            <a:pPr lvl="1"/>
            <a:r>
              <a:rPr kumimoji="1" lang="en-US" altLang="ja-JP" dirty="0" smtClean="0">
                <a:solidFill>
                  <a:srgbClr val="0000FF"/>
                </a:solidFill>
              </a:rPr>
              <a:t>Throughput measurements results both 2.4 GHz and  5GHz</a:t>
            </a:r>
            <a:endParaRPr kumimoji="1" lang="en-US" altLang="ja-JP" dirty="0">
              <a:solidFill>
                <a:srgbClr val="0000FF"/>
              </a:solidFill>
            </a:endParaRPr>
          </a:p>
          <a:p>
            <a:r>
              <a:rPr kumimoji="1" lang="en-US" altLang="ja-JP" dirty="0"/>
              <a:t>Doc. </a:t>
            </a:r>
            <a:r>
              <a:rPr kumimoji="1" lang="en-US" altLang="ja-JP" dirty="0" smtClean="0"/>
              <a:t>19-16/0074r0</a:t>
            </a:r>
            <a:r>
              <a:rPr kumimoji="1" lang="en-US" altLang="ja-JP" dirty="0"/>
              <a:t>: 5 GHz Band – Vehicle Wi-Fi Usage </a:t>
            </a:r>
            <a:br>
              <a:rPr kumimoji="1" lang="en-US" altLang="ja-JP" dirty="0"/>
            </a:br>
            <a:r>
              <a:rPr kumimoji="1" lang="en-US" altLang="ja-JP" dirty="0"/>
              <a:t>Regulation Status </a:t>
            </a:r>
            <a:r>
              <a:rPr kumimoji="1" lang="en-US" altLang="ja-JP" dirty="0" smtClean="0"/>
              <a:t>(B. </a:t>
            </a:r>
            <a:r>
              <a:rPr kumimoji="1" lang="en-US" altLang="ja-JP" dirty="0" err="1" smtClean="0"/>
              <a:t>Napholz</a:t>
            </a:r>
            <a:r>
              <a:rPr kumimoji="1" lang="en-US" altLang="ja-JP" dirty="0" smtClean="0"/>
              <a:t>)</a:t>
            </a:r>
          </a:p>
          <a:p>
            <a:pPr lvl="1"/>
            <a:r>
              <a:rPr kumimoji="1" lang="en-US" altLang="ja-JP" dirty="0"/>
              <a:t>Push on a further unification of legislative regulation in 5 GHz Band Wi-Fi usage for Automotive</a:t>
            </a:r>
          </a:p>
          <a:p>
            <a:r>
              <a:rPr kumimoji="1" lang="en-US" altLang="ja-JP" dirty="0" smtClean="0"/>
              <a:t>Doc</a:t>
            </a:r>
            <a:r>
              <a:rPr kumimoji="1" lang="en-US" altLang="ja-JP" dirty="0"/>
              <a:t>. </a:t>
            </a:r>
            <a:r>
              <a:rPr kumimoji="1" lang="en-US" altLang="ja-JP" dirty="0" smtClean="0"/>
              <a:t>19-16/0076r1: </a:t>
            </a:r>
            <a:r>
              <a:rPr kumimoji="1" lang="en-US" altLang="ja-JP" dirty="0"/>
              <a:t>Global Availability of 5GHz Spectrum for Automotive Use </a:t>
            </a:r>
            <a:r>
              <a:rPr kumimoji="1" lang="en-US" altLang="ja-JP" dirty="0" smtClean="0"/>
              <a:t>(J. Lansford)</a:t>
            </a:r>
          </a:p>
          <a:p>
            <a:pPr lvl="1"/>
            <a:r>
              <a:rPr kumimoji="1" lang="en-US" altLang="ja-JP" dirty="0"/>
              <a:t>Summary of 5GHz spectrum availability around the world for automotive use cases</a:t>
            </a:r>
          </a:p>
          <a:p>
            <a:r>
              <a:rPr kumimoji="1" lang="en-US" altLang="ja-JP" dirty="0">
                <a:solidFill>
                  <a:schemeClr val="bg1">
                    <a:lumMod val="75000"/>
                  </a:schemeClr>
                </a:solidFill>
              </a:rPr>
              <a:t>Doc. </a:t>
            </a:r>
            <a:r>
              <a:rPr kumimoji="1" lang="en-US" altLang="ja-JP" dirty="0" smtClean="0">
                <a:solidFill>
                  <a:schemeClr val="bg1">
                    <a:lumMod val="75000"/>
                  </a:schemeClr>
                </a:solidFill>
              </a:rPr>
              <a:t>19-16/0106r0</a:t>
            </a:r>
            <a:r>
              <a:rPr kumimoji="1" lang="en-US" altLang="ja-JP" dirty="0">
                <a:solidFill>
                  <a:schemeClr val="bg1">
                    <a:lumMod val="75000"/>
                  </a:schemeClr>
                </a:solidFill>
              </a:rPr>
              <a:t>: In-Vehicle Wireless Interference </a:t>
            </a:r>
            <a:r>
              <a:rPr kumimoji="1" lang="en-US" altLang="ja-JP" dirty="0" smtClean="0">
                <a:solidFill>
                  <a:schemeClr val="bg1">
                    <a:lumMod val="75000"/>
                  </a:schemeClr>
                </a:solidFill>
              </a:rPr>
              <a:t>(A. Streeter)</a:t>
            </a:r>
          </a:p>
          <a:p>
            <a:pPr lvl="1"/>
            <a:r>
              <a:rPr kumimoji="1" lang="en-US" altLang="ja-JP" dirty="0" smtClean="0">
                <a:solidFill>
                  <a:schemeClr val="bg1">
                    <a:lumMod val="75000"/>
                  </a:schemeClr>
                </a:solidFill>
              </a:rPr>
              <a:t>Present potential </a:t>
            </a:r>
            <a:r>
              <a:rPr kumimoji="1" lang="en-US" altLang="ja-JP" dirty="0">
                <a:solidFill>
                  <a:schemeClr val="bg1">
                    <a:lumMod val="75000"/>
                  </a:schemeClr>
                </a:solidFill>
              </a:rPr>
              <a:t>interference mechanisms </a:t>
            </a:r>
          </a:p>
          <a:p>
            <a:r>
              <a:rPr kumimoji="1" lang="en-US" altLang="ja-JP" dirty="0">
                <a:solidFill>
                  <a:schemeClr val="bg1">
                    <a:lumMod val="75000"/>
                  </a:schemeClr>
                </a:solidFill>
              </a:rPr>
              <a:t>Doc. </a:t>
            </a:r>
            <a:r>
              <a:rPr kumimoji="1" lang="en-US" altLang="ja-JP" dirty="0" smtClean="0">
                <a:solidFill>
                  <a:schemeClr val="bg1">
                    <a:lumMod val="75000"/>
                  </a:schemeClr>
                </a:solidFill>
              </a:rPr>
              <a:t>19-16/0122r0</a:t>
            </a:r>
            <a:r>
              <a:rPr kumimoji="1" lang="en-US" altLang="ja-JP" dirty="0">
                <a:solidFill>
                  <a:schemeClr val="bg1">
                    <a:lumMod val="75000"/>
                  </a:schemeClr>
                </a:solidFill>
              </a:rPr>
              <a:t>: </a:t>
            </a:r>
            <a:r>
              <a:rPr lang="en-US" altLang="ja-JP" dirty="0">
                <a:solidFill>
                  <a:schemeClr val="bg1">
                    <a:lumMod val="75000"/>
                  </a:schemeClr>
                </a:solidFill>
              </a:rPr>
              <a:t>Wi-Fi Measurements in Vehicle </a:t>
            </a:r>
            <a:r>
              <a:rPr kumimoji="1" lang="en-US" altLang="ja-JP" dirty="0" smtClean="0">
                <a:solidFill>
                  <a:schemeClr val="bg1">
                    <a:lumMod val="75000"/>
                  </a:schemeClr>
                </a:solidFill>
              </a:rPr>
              <a:t>(A. </a:t>
            </a:r>
            <a:r>
              <a:rPr kumimoji="1" lang="en-US" altLang="ja-JP" dirty="0" err="1" smtClean="0">
                <a:solidFill>
                  <a:schemeClr val="bg1">
                    <a:lumMod val="75000"/>
                  </a:schemeClr>
                </a:solidFill>
              </a:rPr>
              <a:t>Mourad</a:t>
            </a:r>
            <a:r>
              <a:rPr kumimoji="1" lang="en-US" altLang="ja-JP" dirty="0" smtClean="0">
                <a:solidFill>
                  <a:schemeClr val="bg1">
                    <a:lumMod val="75000"/>
                  </a:schemeClr>
                </a:solidFill>
              </a:rPr>
              <a:t>)</a:t>
            </a:r>
          </a:p>
          <a:p>
            <a:pPr lvl="1"/>
            <a:r>
              <a:rPr kumimoji="1" lang="en-US" altLang="ja-JP" dirty="0" smtClean="0">
                <a:solidFill>
                  <a:schemeClr val="bg1">
                    <a:lumMod val="75000"/>
                  </a:schemeClr>
                </a:solidFill>
              </a:rPr>
              <a:t>2.4GHz Wi-Fi measurement in Vehicle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07227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Technical contributions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Three technical contributions are found on mentor before WAC SG was established</a:t>
            </a:r>
          </a:p>
          <a:p>
            <a:pPr lvl="1"/>
            <a:r>
              <a:rPr kumimoji="1" lang="en-US" altLang="ja-JP" dirty="0" smtClean="0"/>
              <a:t>Doc. 19-15/0065r0</a:t>
            </a:r>
            <a:r>
              <a:rPr kumimoji="1" lang="en-US" altLang="ja-JP" dirty="0"/>
              <a:t>:  Coexistence Management in the 2.4GHz ISM Band in the automotive </a:t>
            </a:r>
            <a:r>
              <a:rPr kumimoji="1" lang="en-US" altLang="ja-JP" dirty="0" smtClean="0"/>
              <a:t>(</a:t>
            </a:r>
            <a:r>
              <a:rPr kumimoji="1" lang="en-US" altLang="ja-JP" dirty="0"/>
              <a:t>A</a:t>
            </a:r>
            <a:r>
              <a:rPr kumimoji="1" lang="en-US" altLang="ja-JP" dirty="0" smtClean="0"/>
              <a:t>. </a:t>
            </a:r>
            <a:r>
              <a:rPr kumimoji="1" lang="en-US" altLang="ja-JP" dirty="0" err="1" smtClean="0"/>
              <a:t>Mourad</a:t>
            </a:r>
            <a:r>
              <a:rPr kumimoji="1" lang="en-US" altLang="ja-JP" dirty="0" smtClean="0"/>
              <a:t>)</a:t>
            </a:r>
          </a:p>
          <a:p>
            <a:pPr lvl="1"/>
            <a:r>
              <a:rPr kumimoji="1" lang="en-US" altLang="ja-JP" dirty="0"/>
              <a:t>Doc. </a:t>
            </a:r>
            <a:r>
              <a:rPr kumimoji="1" lang="en-US" altLang="ja-JP" dirty="0" smtClean="0"/>
              <a:t>19-15/0081r0</a:t>
            </a:r>
            <a:r>
              <a:rPr kumimoji="1" lang="en-US" altLang="ja-JP" dirty="0"/>
              <a:t>: Wireless Coexistence in the Automotive Environment – System Model </a:t>
            </a:r>
            <a:r>
              <a:rPr kumimoji="1" lang="en-US" altLang="ja-JP" dirty="0" smtClean="0"/>
              <a:t>(A. </a:t>
            </a:r>
            <a:r>
              <a:rPr kumimoji="1" lang="en-US" altLang="ja-JP" dirty="0" err="1" smtClean="0"/>
              <a:t>Mourad</a:t>
            </a:r>
            <a:r>
              <a:rPr kumimoji="1" lang="en-US" altLang="ja-JP" dirty="0" smtClean="0"/>
              <a:t>)</a:t>
            </a:r>
            <a:endParaRPr kumimoji="1" lang="en-US" altLang="ja-JP" dirty="0"/>
          </a:p>
          <a:p>
            <a:pPr lvl="1"/>
            <a:r>
              <a:rPr kumimoji="1" lang="en-US" altLang="ja-JP" dirty="0"/>
              <a:t>Doc. </a:t>
            </a:r>
            <a:r>
              <a:rPr kumimoji="1" lang="en-US" altLang="ja-JP" dirty="0" smtClean="0"/>
              <a:t>19-15/0084r0</a:t>
            </a:r>
            <a:r>
              <a:rPr kumimoji="1" lang="en-US" altLang="ja-JP" dirty="0"/>
              <a:t>: </a:t>
            </a:r>
            <a:r>
              <a:rPr lang="en-GB" altLang="ja-JP" dirty="0"/>
              <a:t>On The Intra-Vehicle Channel Model</a:t>
            </a:r>
            <a:r>
              <a:rPr kumimoji="1" lang="en-US" altLang="ja-JP" dirty="0" smtClean="0"/>
              <a:t> (I. </a:t>
            </a:r>
            <a:r>
              <a:rPr kumimoji="1" lang="en-US" altLang="ja-JP" dirty="0" err="1" smtClean="0"/>
              <a:t>Kotzer</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76241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Abstract of technical contributions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Doc. 19-15/0065r0:  </a:t>
            </a:r>
            <a:r>
              <a:rPr kumimoji="1" lang="en-US" altLang="ja-JP" dirty="0"/>
              <a:t>Coexistence Management in the 2.4GHz ISM Band in the automotive </a:t>
            </a:r>
            <a:r>
              <a:rPr kumimoji="1" lang="en-US" altLang="ja-JP" dirty="0" smtClean="0"/>
              <a:t>(</a:t>
            </a:r>
            <a:r>
              <a:rPr kumimoji="1" lang="en-US" altLang="ja-JP" dirty="0"/>
              <a:t>A</a:t>
            </a:r>
            <a:r>
              <a:rPr kumimoji="1" lang="en-US" altLang="ja-JP" dirty="0" smtClean="0"/>
              <a:t>. </a:t>
            </a:r>
            <a:r>
              <a:rPr kumimoji="1" lang="en-US" altLang="ja-JP" dirty="0" err="1" smtClean="0"/>
              <a:t>Mourad</a:t>
            </a:r>
            <a:r>
              <a:rPr kumimoji="1" lang="en-US" altLang="ja-JP" dirty="0" smtClean="0"/>
              <a:t>)</a:t>
            </a:r>
          </a:p>
          <a:p>
            <a:pPr lvl="1"/>
            <a:r>
              <a:rPr kumimoji="1" lang="en-US" altLang="ja-JP" dirty="0" smtClean="0"/>
              <a:t>Coexistence </a:t>
            </a:r>
            <a:r>
              <a:rPr kumimoji="1" lang="en-US" altLang="ja-JP" dirty="0"/>
              <a:t>problem </a:t>
            </a:r>
            <a:r>
              <a:rPr kumimoji="1" lang="en-US" altLang="ja-JP" dirty="0" smtClean="0"/>
              <a:t>in </a:t>
            </a:r>
            <a:r>
              <a:rPr kumimoji="1" lang="en-US" altLang="ja-JP" dirty="0"/>
              <a:t>2.4GHz band in the automotive domain</a:t>
            </a:r>
            <a:endParaRPr kumimoji="1" lang="en-US" altLang="ja-JP" dirty="0" smtClean="0"/>
          </a:p>
          <a:p>
            <a:r>
              <a:rPr kumimoji="1" lang="en-US" altLang="ja-JP" dirty="0"/>
              <a:t>Doc. </a:t>
            </a:r>
            <a:r>
              <a:rPr kumimoji="1" lang="en-US" altLang="ja-JP" dirty="0" smtClean="0"/>
              <a:t>19-15/0081r0</a:t>
            </a:r>
            <a:r>
              <a:rPr kumimoji="1" lang="en-US" altLang="ja-JP" dirty="0"/>
              <a:t>: Wireless Coexistence in the Automotive Environment – System Model </a:t>
            </a:r>
            <a:r>
              <a:rPr kumimoji="1" lang="en-US" altLang="ja-JP" dirty="0" smtClean="0"/>
              <a:t>(A. </a:t>
            </a:r>
            <a:r>
              <a:rPr kumimoji="1" lang="en-US" altLang="ja-JP" dirty="0" err="1" smtClean="0"/>
              <a:t>Mourad</a:t>
            </a:r>
            <a:r>
              <a:rPr kumimoji="1" lang="en-US" altLang="ja-JP" dirty="0" smtClean="0"/>
              <a:t>)</a:t>
            </a:r>
          </a:p>
          <a:p>
            <a:pPr lvl="1"/>
            <a:r>
              <a:rPr kumimoji="1" lang="en-US" altLang="ja-JP" dirty="0" smtClean="0"/>
              <a:t>System </a:t>
            </a:r>
            <a:r>
              <a:rPr kumimoji="1" lang="en-US" altLang="ja-JP" dirty="0"/>
              <a:t>model and the different scenarios for wireless coexistence</a:t>
            </a:r>
            <a:endParaRPr kumimoji="1" lang="en-US" altLang="ja-JP" dirty="0" smtClean="0"/>
          </a:p>
          <a:p>
            <a:r>
              <a:rPr kumimoji="1" lang="en-US" altLang="ja-JP" dirty="0" smtClean="0"/>
              <a:t>Doc. 19-15/0084r0: </a:t>
            </a:r>
            <a:r>
              <a:rPr lang="en-GB" altLang="ja-JP" dirty="0" smtClean="0"/>
              <a:t>On The Intra-Vehicle Channel Model</a:t>
            </a:r>
            <a:r>
              <a:rPr kumimoji="1" lang="en-US" altLang="ja-JP" dirty="0" smtClean="0"/>
              <a:t> (I. </a:t>
            </a:r>
            <a:r>
              <a:rPr kumimoji="1" lang="en-US" altLang="ja-JP" dirty="0" err="1" smtClean="0"/>
              <a:t>Kotzer</a:t>
            </a:r>
            <a:r>
              <a:rPr kumimoji="1" lang="en-US" altLang="ja-JP" dirty="0" smtClean="0"/>
              <a:t>)</a:t>
            </a:r>
          </a:p>
          <a:p>
            <a:pPr lvl="1"/>
            <a:r>
              <a:rPr kumimoji="1" lang="en-US" altLang="ja-JP" dirty="0"/>
              <a:t>Intra-Vehicle </a:t>
            </a:r>
            <a:r>
              <a:rPr kumimoji="1" lang="en-US" altLang="ja-JP" dirty="0" smtClean="0"/>
              <a:t>wireless channel measurement in 2.4GHz and 5GHz</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812762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Abstract of technical contributions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solidFill>
                  <a:schemeClr val="bg1">
                    <a:lumMod val="85000"/>
                  </a:schemeClr>
                </a:solidFill>
              </a:rPr>
              <a:t>Doc. 19-15/0065r0</a:t>
            </a:r>
            <a:r>
              <a:rPr kumimoji="1" lang="en-US" altLang="ja-JP" dirty="0">
                <a:solidFill>
                  <a:schemeClr val="bg1">
                    <a:lumMod val="85000"/>
                  </a:schemeClr>
                </a:solidFill>
              </a:rPr>
              <a:t>:  Coexistence Management in the 2.4GHz ISM Band in the automotive </a:t>
            </a:r>
            <a:r>
              <a:rPr kumimoji="1" lang="en-US" altLang="ja-JP" dirty="0" smtClean="0">
                <a:solidFill>
                  <a:schemeClr val="bg1">
                    <a:lumMod val="85000"/>
                  </a:schemeClr>
                </a:solidFill>
              </a:rPr>
              <a:t>(</a:t>
            </a:r>
            <a:r>
              <a:rPr kumimoji="1" lang="en-US" altLang="ja-JP" dirty="0">
                <a:solidFill>
                  <a:schemeClr val="bg1">
                    <a:lumMod val="85000"/>
                  </a:schemeClr>
                </a:solidFill>
              </a:rPr>
              <a:t>A</a:t>
            </a:r>
            <a:r>
              <a:rPr kumimoji="1" lang="en-US" altLang="ja-JP" dirty="0" smtClean="0">
                <a:solidFill>
                  <a:schemeClr val="bg1">
                    <a:lumMod val="85000"/>
                  </a:schemeClr>
                </a:solidFill>
              </a:rPr>
              <a:t>. </a:t>
            </a:r>
            <a:r>
              <a:rPr kumimoji="1" lang="en-US" altLang="ja-JP" dirty="0" err="1" smtClean="0">
                <a:solidFill>
                  <a:schemeClr val="bg1">
                    <a:lumMod val="85000"/>
                  </a:schemeClr>
                </a:solidFill>
              </a:rPr>
              <a:t>Mourad</a:t>
            </a:r>
            <a:r>
              <a:rPr kumimoji="1" lang="en-US" altLang="ja-JP" dirty="0" smtClean="0">
                <a:solidFill>
                  <a:schemeClr val="bg1">
                    <a:lumMod val="85000"/>
                  </a:schemeClr>
                </a:solidFill>
              </a:rPr>
              <a:t>)</a:t>
            </a:r>
          </a:p>
          <a:p>
            <a:pPr lvl="1"/>
            <a:r>
              <a:rPr kumimoji="1" lang="en-US" altLang="ja-JP" dirty="0" smtClean="0">
                <a:solidFill>
                  <a:schemeClr val="bg1">
                    <a:lumMod val="85000"/>
                  </a:schemeClr>
                </a:solidFill>
              </a:rPr>
              <a:t>Coexistence </a:t>
            </a:r>
            <a:r>
              <a:rPr kumimoji="1" lang="en-US" altLang="ja-JP" dirty="0">
                <a:solidFill>
                  <a:schemeClr val="bg1">
                    <a:lumMod val="85000"/>
                  </a:schemeClr>
                </a:solidFill>
              </a:rPr>
              <a:t>problem </a:t>
            </a:r>
            <a:r>
              <a:rPr kumimoji="1" lang="en-US" altLang="ja-JP" dirty="0" smtClean="0">
                <a:solidFill>
                  <a:schemeClr val="bg1">
                    <a:lumMod val="85000"/>
                  </a:schemeClr>
                </a:solidFill>
              </a:rPr>
              <a:t>in </a:t>
            </a:r>
            <a:r>
              <a:rPr kumimoji="1" lang="en-US" altLang="ja-JP" dirty="0">
                <a:solidFill>
                  <a:schemeClr val="bg1">
                    <a:lumMod val="85000"/>
                  </a:schemeClr>
                </a:solidFill>
              </a:rPr>
              <a:t>2.4GHz band in the automotive domain</a:t>
            </a:r>
            <a:endParaRPr kumimoji="1" lang="en-US" altLang="ja-JP" dirty="0" smtClean="0">
              <a:solidFill>
                <a:schemeClr val="bg1">
                  <a:lumMod val="85000"/>
                </a:schemeClr>
              </a:solidFill>
            </a:endParaRPr>
          </a:p>
          <a:p>
            <a:r>
              <a:rPr kumimoji="1" lang="en-US" altLang="ja-JP" dirty="0">
                <a:solidFill>
                  <a:schemeClr val="bg1">
                    <a:lumMod val="85000"/>
                  </a:schemeClr>
                </a:solidFill>
              </a:rPr>
              <a:t>Doc. </a:t>
            </a:r>
            <a:r>
              <a:rPr kumimoji="1" lang="en-US" altLang="ja-JP" dirty="0" smtClean="0">
                <a:solidFill>
                  <a:schemeClr val="bg1">
                    <a:lumMod val="85000"/>
                  </a:schemeClr>
                </a:solidFill>
              </a:rPr>
              <a:t>19-15/0081r0</a:t>
            </a:r>
            <a:r>
              <a:rPr kumimoji="1" lang="en-US" altLang="ja-JP" dirty="0">
                <a:solidFill>
                  <a:schemeClr val="bg1">
                    <a:lumMod val="85000"/>
                  </a:schemeClr>
                </a:solidFill>
              </a:rPr>
              <a:t>: Wireless Coexistence in the Automotive Environment – System Model </a:t>
            </a:r>
            <a:r>
              <a:rPr kumimoji="1" lang="en-US" altLang="ja-JP" dirty="0" smtClean="0">
                <a:solidFill>
                  <a:schemeClr val="bg1">
                    <a:lumMod val="85000"/>
                  </a:schemeClr>
                </a:solidFill>
              </a:rPr>
              <a:t>(A. </a:t>
            </a:r>
            <a:r>
              <a:rPr kumimoji="1" lang="en-US" altLang="ja-JP" dirty="0" err="1" smtClean="0">
                <a:solidFill>
                  <a:schemeClr val="bg1">
                    <a:lumMod val="85000"/>
                  </a:schemeClr>
                </a:solidFill>
              </a:rPr>
              <a:t>Mourad</a:t>
            </a:r>
            <a:r>
              <a:rPr kumimoji="1" lang="en-US" altLang="ja-JP" dirty="0" smtClean="0">
                <a:solidFill>
                  <a:schemeClr val="bg1">
                    <a:lumMod val="85000"/>
                  </a:schemeClr>
                </a:solidFill>
              </a:rPr>
              <a:t>)</a:t>
            </a:r>
          </a:p>
          <a:p>
            <a:pPr lvl="1"/>
            <a:r>
              <a:rPr kumimoji="1" lang="en-US" altLang="ja-JP" dirty="0" smtClean="0">
                <a:solidFill>
                  <a:schemeClr val="bg1">
                    <a:lumMod val="85000"/>
                  </a:schemeClr>
                </a:solidFill>
              </a:rPr>
              <a:t>System </a:t>
            </a:r>
            <a:r>
              <a:rPr kumimoji="1" lang="en-US" altLang="ja-JP" dirty="0">
                <a:solidFill>
                  <a:schemeClr val="bg1">
                    <a:lumMod val="85000"/>
                  </a:schemeClr>
                </a:solidFill>
              </a:rPr>
              <a:t>model and the different scenarios for wireless coexistence</a:t>
            </a:r>
            <a:endParaRPr kumimoji="1" lang="en-US" altLang="ja-JP" dirty="0" smtClean="0">
              <a:solidFill>
                <a:schemeClr val="bg1">
                  <a:lumMod val="85000"/>
                </a:schemeClr>
              </a:solidFill>
            </a:endParaRPr>
          </a:p>
          <a:p>
            <a:r>
              <a:rPr kumimoji="1" lang="en-US" altLang="ja-JP" dirty="0" smtClean="0">
                <a:solidFill>
                  <a:srgbClr val="0000FF"/>
                </a:solidFill>
              </a:rPr>
              <a:t>Doc. 19-15/0084r0: </a:t>
            </a:r>
            <a:r>
              <a:rPr lang="en-GB" altLang="ja-JP" dirty="0" smtClean="0">
                <a:solidFill>
                  <a:srgbClr val="0000FF"/>
                </a:solidFill>
              </a:rPr>
              <a:t>On The Intra-Vehicle Channel Model</a:t>
            </a:r>
            <a:r>
              <a:rPr kumimoji="1" lang="en-US" altLang="ja-JP" dirty="0" smtClean="0">
                <a:solidFill>
                  <a:srgbClr val="0000FF"/>
                </a:solidFill>
              </a:rPr>
              <a:t> (I. </a:t>
            </a:r>
            <a:r>
              <a:rPr kumimoji="1" lang="en-US" altLang="ja-JP" dirty="0" err="1" smtClean="0">
                <a:solidFill>
                  <a:srgbClr val="0000FF"/>
                </a:solidFill>
              </a:rPr>
              <a:t>Kotzer</a:t>
            </a:r>
            <a:r>
              <a:rPr kumimoji="1" lang="en-US" altLang="ja-JP" dirty="0" smtClean="0">
                <a:solidFill>
                  <a:srgbClr val="0000FF"/>
                </a:solidFill>
              </a:rPr>
              <a:t>)</a:t>
            </a:r>
          </a:p>
          <a:p>
            <a:pPr lvl="1"/>
            <a:r>
              <a:rPr kumimoji="1" lang="en-US" altLang="ja-JP" dirty="0">
                <a:solidFill>
                  <a:srgbClr val="0000FF"/>
                </a:solidFill>
              </a:rPr>
              <a:t>Intra-Vehicle </a:t>
            </a:r>
            <a:r>
              <a:rPr kumimoji="1" lang="en-US" altLang="ja-JP" dirty="0" smtClean="0">
                <a:solidFill>
                  <a:srgbClr val="0000FF"/>
                </a:solidFill>
              </a:rPr>
              <a:t>wireless channel measurement in 2.4GHz and 5GHz</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842612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Observation</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Total eleven technical contributions are found on mentor</a:t>
            </a:r>
          </a:p>
          <a:p>
            <a:pPr lvl="1"/>
            <a:r>
              <a:rPr kumimoji="1" lang="en-US" altLang="ja-JP" dirty="0" smtClean="0"/>
              <a:t>Most of contributions were studied for 2.4GHz bands</a:t>
            </a:r>
          </a:p>
          <a:p>
            <a:pPr lvl="2"/>
            <a:r>
              <a:rPr kumimoji="1" lang="en-US" altLang="ja-JP" dirty="0" smtClean="0"/>
              <a:t>There are some problem statements for 2.4GHz bands</a:t>
            </a:r>
          </a:p>
          <a:p>
            <a:pPr lvl="1"/>
            <a:endParaRPr kumimoji="1" lang="en-US" altLang="ja-JP" dirty="0"/>
          </a:p>
          <a:p>
            <a:r>
              <a:rPr kumimoji="1" lang="en-US" altLang="ja-JP" dirty="0" smtClean="0"/>
              <a:t>There are good reasons to develop “Recommended practice” for 2.4GHz bands.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02557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8002</TotalTime>
  <Words>880</Words>
  <Application>Microsoft Office PowerPoint</Application>
  <PresentationFormat>ユーザー設定</PresentationFormat>
  <Paragraphs>130</Paragraphs>
  <Slides>11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Office Theme</vt:lpstr>
      <vt:lpstr>Document</vt:lpstr>
      <vt:lpstr>Studies in WAC SG</vt:lpstr>
      <vt:lpstr>Abstract</vt:lpstr>
      <vt:lpstr>Technical contributions</vt:lpstr>
      <vt:lpstr>Abstract of technical contributions</vt:lpstr>
      <vt:lpstr>Abstract of technical contributions</vt:lpstr>
      <vt:lpstr>Technical contributions</vt:lpstr>
      <vt:lpstr>Abstract of technical contributions</vt:lpstr>
      <vt:lpstr>Abstract of technical contributions</vt:lpstr>
      <vt:lpstr>Observation</vt:lpstr>
      <vt:lpstr>Conclusion</vt:lpstr>
      <vt:lpstr>Straw poll</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387</cp:revision>
  <cp:lastPrinted>2014-11-08T20:15:38Z</cp:lastPrinted>
  <dcterms:created xsi:type="dcterms:W3CDTF">2014-10-30T17:06:39Z</dcterms:created>
  <dcterms:modified xsi:type="dcterms:W3CDTF">2016-09-14T12:27:58Z</dcterms:modified>
</cp:coreProperties>
</file>