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7"/>
  </p:notesMasterIdLst>
  <p:handoutMasterIdLst>
    <p:handoutMasterId r:id="rId8"/>
  </p:handoutMasterIdLst>
  <p:sldIdLst>
    <p:sldId id="373" r:id="rId2"/>
    <p:sldId id="374" r:id="rId3"/>
    <p:sldId id="375" r:id="rId4"/>
    <p:sldId id="376" r:id="rId5"/>
    <p:sldId id="377" r:id="rId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796" autoAdjust="0"/>
    <p:restoredTop sz="94660"/>
  </p:normalViewPr>
  <p:slideViewPr>
    <p:cSldViewPr>
      <p:cViewPr varScale="1">
        <p:scale>
          <a:sx n="63" d="100"/>
          <a:sy n="63" d="100"/>
        </p:scale>
        <p:origin x="684" y="60"/>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9/14/2016</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dirty="0" smtClean="0"/>
              <a:t>Click to edit Master title style</a:t>
            </a:r>
            <a:endParaRPr lang="en-GB" dirty="0"/>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7"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September 2016</a:t>
            </a:r>
            <a:endParaRPr lang="en-GB" dirty="0"/>
          </a:p>
        </p:txBody>
      </p:sp>
      <p:sp>
        <p:nvSpPr>
          <p:cNvPr id="8" name="Rectangle 4"/>
          <p:cNvSpPr>
            <a:spLocks noGrp="1" noChangeArrowheads="1"/>
          </p:cNvSpPr>
          <p:nvPr>
            <p:ph type="ftr" idx="16"/>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September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a:t>
            </a:r>
            <a:r>
              <a:rPr kumimoji="0" lang="en-GB" sz="1920" b="1" i="0" u="none" strike="noStrike" kern="1200" cap="none" spc="0" normalizeH="0" baseline="0" noProof="0" dirty="0" smtClean="0">
                <a:ln>
                  <a:noFill/>
                </a:ln>
                <a:solidFill>
                  <a:schemeClr val="tx1"/>
                </a:solidFill>
                <a:effectLst/>
                <a:uLnTx/>
                <a:uFillTx/>
                <a:latin typeface="Calibri" panose="020F0502020204030204" pitchFamily="34" charset="0"/>
                <a:ea typeface="MS Gothic" charset="-128"/>
                <a:cs typeface="Arial Unicode MS" charset="0"/>
              </a:rPr>
              <a:t>157</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smtClean="0"/>
              <a:t>On The Inter Vehicle Interference – Measurement Results</a:t>
            </a:r>
            <a:endParaRPr lang="en-GB" dirty="0"/>
          </a:p>
        </p:txBody>
      </p:sp>
      <p:sp>
        <p:nvSpPr>
          <p:cNvPr id="8" name="Rectangle 2"/>
          <p:cNvSpPr txBox="1">
            <a:spLocks noChangeArrowheads="1"/>
          </p:cNvSpPr>
          <p:nvPr/>
        </p:nvSpPr>
        <p:spPr bwMode="auto">
          <a:xfrm>
            <a:off x="731520" y="1786466"/>
            <a:ext cx="8290560" cy="42333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spcBef>
                <a:spcPts val="533"/>
              </a:spcBef>
              <a:buFont typeface="Arial" panose="020B0604020202020204" pitchFamily="34" charse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kern="0" dirty="0" smtClean="0"/>
              <a:t>Date:</a:t>
            </a:r>
            <a:r>
              <a:rPr lang="en-GB" sz="2133" b="0" kern="0" dirty="0" smtClean="0"/>
              <a:t> 14/9/2016</a:t>
            </a:r>
            <a:endParaRPr lang="en-GB" sz="2133" b="0" kern="0" dirty="0"/>
          </a:p>
        </p:txBody>
      </p:sp>
      <p:graphicFrame>
        <p:nvGraphicFramePr>
          <p:cNvPr id="9" name="Object 3"/>
          <p:cNvGraphicFramePr>
            <a:graphicFrameLocks noChangeAspect="1"/>
          </p:cNvGraphicFramePr>
          <p:nvPr>
            <p:extLst>
              <p:ext uri="{D42A27DB-BD31-4B8C-83A1-F6EECF244321}">
                <p14:modId xmlns:p14="http://schemas.microsoft.com/office/powerpoint/2010/main" val="2331130086"/>
              </p:ext>
            </p:extLst>
          </p:nvPr>
        </p:nvGraphicFramePr>
        <p:xfrm>
          <a:off x="609600" y="2979738"/>
          <a:ext cx="8348663" cy="2557462"/>
        </p:xfrm>
        <a:graphic>
          <a:graphicData uri="http://schemas.openxmlformats.org/presentationml/2006/ole">
            <mc:AlternateContent xmlns:mc="http://schemas.openxmlformats.org/markup-compatibility/2006">
              <mc:Choice xmlns:v="urn:schemas-microsoft-com:vml" Requires="v">
                <p:oleObj spid="_x0000_s4119" name="Document" r:id="rId3" imgW="8253286" imgH="2537736" progId="Word.Document.8">
                  <p:embed/>
                </p:oleObj>
              </mc:Choice>
              <mc:Fallback>
                <p:oleObj name="Document" r:id="rId3" imgW="8253286" imgH="2537736" progId="Word.Document.8">
                  <p:embed/>
                  <p:pic>
                    <p:nvPicPr>
                      <p:cNvPr id="0" name=""/>
                      <p:cNvPicPr>
                        <a:picLocks noChangeAspect="1" noChangeArrowheads="1"/>
                      </p:cNvPicPr>
                      <p:nvPr/>
                    </p:nvPicPr>
                    <p:blipFill>
                      <a:blip r:embed="rId4"/>
                      <a:srcRect/>
                      <a:stretch>
                        <a:fillRect/>
                      </a:stretch>
                    </p:blipFill>
                    <p:spPr bwMode="auto">
                      <a:xfrm>
                        <a:off x="609600" y="2979738"/>
                        <a:ext cx="8348663" cy="25574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 name="Rectangle 4"/>
          <p:cNvSpPr>
            <a:spLocks noChangeArrowheads="1"/>
          </p:cNvSpPr>
          <p:nvPr/>
        </p:nvSpPr>
        <p:spPr bwMode="auto">
          <a:xfrm>
            <a:off x="568960" y="2383578"/>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1" name="Group 10"/>
          <p:cNvGrpSpPr/>
          <p:nvPr/>
        </p:nvGrpSpPr>
        <p:grpSpPr>
          <a:xfrm>
            <a:off x="609600" y="6138102"/>
            <a:ext cx="8534400" cy="694109"/>
            <a:chOff x="571500" y="5449669"/>
            <a:chExt cx="8001000" cy="650727"/>
          </a:xfrm>
        </p:grpSpPr>
        <p:sp>
          <p:nvSpPr>
            <p:cNvPr id="12" name="TextBox 11"/>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13" name="Rectangle 12"/>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extLst>
      <p:ext uri="{BB962C8B-B14F-4D97-AF65-F5344CB8AC3E}">
        <p14:creationId xmlns:p14="http://schemas.microsoft.com/office/powerpoint/2010/main" val="2283888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731520" y="731523"/>
            <a:ext cx="8288868" cy="716277"/>
          </a:xfrm>
        </p:spPr>
        <p:txBody>
          <a:bodyPr/>
          <a:lstStyle/>
          <a:p>
            <a:r>
              <a:rPr kumimoji="1" lang="en-US" altLang="ja-JP" dirty="0" smtClean="0"/>
              <a:t>Purpose</a:t>
            </a:r>
            <a:endParaRPr kumimoji="1" lang="ja-JP" altLang="en-US" dirty="0"/>
          </a:p>
        </p:txBody>
      </p:sp>
      <p:sp>
        <p:nvSpPr>
          <p:cNvPr id="9" name="コンテンツ プレースホルダー 2"/>
          <p:cNvSpPr>
            <a:spLocks noGrp="1"/>
          </p:cNvSpPr>
          <p:nvPr>
            <p:ph idx="1"/>
          </p:nvPr>
        </p:nvSpPr>
        <p:spPr>
          <a:xfrm>
            <a:off x="731520" y="1600200"/>
            <a:ext cx="8288868" cy="5257800"/>
          </a:xfrm>
        </p:spPr>
        <p:txBody>
          <a:bodyPr/>
          <a:lstStyle/>
          <a:p>
            <a:r>
              <a:rPr kumimoji="1" lang="en-US" altLang="ja-JP" dirty="0" smtClean="0"/>
              <a:t>Demonstrate via measurements the impact on throughput that adjacent vehicles, each having one internal WLAN link have on each other</a:t>
            </a:r>
            <a:endParaRPr kumimoji="1" lang="en-US" altLang="ja-JP" dirty="0"/>
          </a:p>
        </p:txBody>
      </p:sp>
    </p:spTree>
    <p:extLst>
      <p:ext uri="{BB962C8B-B14F-4D97-AF65-F5344CB8AC3E}">
        <p14:creationId xmlns:p14="http://schemas.microsoft.com/office/powerpoint/2010/main" val="1235024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731520" y="731523"/>
            <a:ext cx="8288868" cy="716277"/>
          </a:xfrm>
        </p:spPr>
        <p:txBody>
          <a:bodyPr>
            <a:normAutofit/>
          </a:bodyPr>
          <a:lstStyle/>
          <a:p>
            <a:r>
              <a:rPr kumimoji="1" lang="en-US" altLang="ja-JP" dirty="0" smtClean="0"/>
              <a:t>Physical setup</a:t>
            </a:r>
            <a:endParaRPr kumimoji="1" lang="ja-JP" altLang="en-US" dirty="0"/>
          </a:p>
        </p:txBody>
      </p:sp>
      <p:sp>
        <p:nvSpPr>
          <p:cNvPr id="9" name="Rounded Rectangle 8"/>
          <p:cNvSpPr/>
          <p:nvPr/>
        </p:nvSpPr>
        <p:spPr>
          <a:xfrm>
            <a:off x="1615440" y="4015740"/>
            <a:ext cx="534516" cy="5562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100" dirty="0" smtClean="0">
                <a:effectLst/>
                <a:ea typeface="Calibri" panose="020F0502020204030204" pitchFamily="34" charset="0"/>
                <a:cs typeface="Times New Roman" panose="02020603050405020304" pitchFamily="18" charset="0"/>
              </a:rPr>
              <a:t>Int1</a:t>
            </a:r>
            <a:endParaRPr lang="en-US" sz="1100" dirty="0">
              <a:effectLst/>
              <a:ea typeface="Calibri" panose="020F0502020204030204" pitchFamily="34" charset="0"/>
              <a:cs typeface="Times New Roman" panose="02020603050405020304" pitchFamily="18" charset="0"/>
            </a:endParaRPr>
          </a:p>
        </p:txBody>
      </p:sp>
      <p:sp>
        <p:nvSpPr>
          <p:cNvPr id="10" name="Rounded Rectangle 9"/>
          <p:cNvSpPr/>
          <p:nvPr/>
        </p:nvSpPr>
        <p:spPr>
          <a:xfrm>
            <a:off x="904875" y="3276600"/>
            <a:ext cx="517563" cy="5562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endParaRPr lang="en-US" sz="1100" dirty="0">
              <a:effectLst/>
              <a:ea typeface="Calibri" panose="020F0502020204030204" pitchFamily="34" charset="0"/>
              <a:cs typeface="Times New Roman" panose="02020603050405020304" pitchFamily="18" charset="0"/>
            </a:endParaRPr>
          </a:p>
        </p:txBody>
      </p:sp>
      <p:sp>
        <p:nvSpPr>
          <p:cNvPr id="11" name="Rounded Rectangle 10"/>
          <p:cNvSpPr/>
          <p:nvPr/>
        </p:nvSpPr>
        <p:spPr>
          <a:xfrm>
            <a:off x="2339340" y="3268760"/>
            <a:ext cx="556260" cy="5562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100" dirty="0" smtClean="0">
                <a:effectLst/>
                <a:ea typeface="Calibri" panose="020F0502020204030204" pitchFamily="34" charset="0"/>
                <a:cs typeface="Times New Roman" panose="02020603050405020304" pitchFamily="18" charset="0"/>
              </a:rPr>
              <a:t>Int2</a:t>
            </a:r>
            <a:endParaRPr lang="en-US" sz="1100" dirty="0">
              <a:effectLst/>
              <a:ea typeface="Calibri" panose="020F0502020204030204" pitchFamily="34" charset="0"/>
              <a:cs typeface="Times New Roman" panose="02020603050405020304" pitchFamily="18" charset="0"/>
            </a:endParaRPr>
          </a:p>
        </p:txBody>
      </p:sp>
      <p:sp>
        <p:nvSpPr>
          <p:cNvPr id="12" name="Rounded Rectangle 11"/>
          <p:cNvSpPr/>
          <p:nvPr/>
        </p:nvSpPr>
        <p:spPr>
          <a:xfrm>
            <a:off x="1607820" y="3270030"/>
            <a:ext cx="542136" cy="554990"/>
          </a:xfrm>
          <a:prstGeom prst="roundRect">
            <a:avLst/>
          </a:prstGeom>
          <a:solidFill>
            <a:schemeClr val="accent2"/>
          </a:solidFill>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100" dirty="0" smtClean="0">
                <a:effectLst/>
                <a:ea typeface="Calibri" panose="020F0502020204030204" pitchFamily="34" charset="0"/>
                <a:cs typeface="Times New Roman" panose="02020603050405020304" pitchFamily="18" charset="0"/>
              </a:rPr>
              <a:t>Under test</a:t>
            </a:r>
            <a:endParaRPr lang="en-US" sz="1100" dirty="0">
              <a:effectLst/>
              <a:ea typeface="Calibri" panose="020F0502020204030204" pitchFamily="34" charset="0"/>
              <a:cs typeface="Times New Roman" panose="02020603050405020304" pitchFamily="18" charset="0"/>
            </a:endParaRPr>
          </a:p>
        </p:txBody>
      </p:sp>
      <p:pic>
        <p:nvPicPr>
          <p:cNvPr id="13" name="Picture 12"/>
          <p:cNvPicPr>
            <a:picLocks noChangeAspect="1"/>
          </p:cNvPicPr>
          <p:nvPr/>
        </p:nvPicPr>
        <p:blipFill>
          <a:blip r:embed="rId2"/>
          <a:stretch>
            <a:fillRect/>
          </a:stretch>
        </p:blipFill>
        <p:spPr>
          <a:xfrm>
            <a:off x="6172316" y="1687173"/>
            <a:ext cx="1228725" cy="2333625"/>
          </a:xfrm>
          <a:prstGeom prst="rect">
            <a:avLst/>
          </a:prstGeom>
          <a:effectLst>
            <a:glow rad="127000">
              <a:schemeClr val="accent2"/>
            </a:glow>
          </a:effectLst>
        </p:spPr>
      </p:pic>
      <p:pic>
        <p:nvPicPr>
          <p:cNvPr id="14" name="Picture 13"/>
          <p:cNvPicPr>
            <a:picLocks noChangeAspect="1"/>
          </p:cNvPicPr>
          <p:nvPr/>
        </p:nvPicPr>
        <p:blipFill>
          <a:blip r:embed="rId2"/>
          <a:stretch>
            <a:fillRect/>
          </a:stretch>
        </p:blipFill>
        <p:spPr>
          <a:xfrm>
            <a:off x="4754207" y="1687173"/>
            <a:ext cx="1228725" cy="2333625"/>
          </a:xfrm>
          <a:prstGeom prst="rect">
            <a:avLst/>
          </a:prstGeom>
        </p:spPr>
      </p:pic>
      <p:pic>
        <p:nvPicPr>
          <p:cNvPr id="15" name="Picture 14"/>
          <p:cNvPicPr>
            <a:picLocks noChangeAspect="1"/>
          </p:cNvPicPr>
          <p:nvPr/>
        </p:nvPicPr>
        <p:blipFill>
          <a:blip r:embed="rId2"/>
          <a:stretch>
            <a:fillRect/>
          </a:stretch>
        </p:blipFill>
        <p:spPr>
          <a:xfrm>
            <a:off x="7659455" y="1688781"/>
            <a:ext cx="1228725" cy="2333625"/>
          </a:xfrm>
          <a:prstGeom prst="rect">
            <a:avLst/>
          </a:prstGeom>
          <a:effectLst>
            <a:glow rad="127000">
              <a:schemeClr val="accent1"/>
            </a:glow>
          </a:effectLst>
        </p:spPr>
      </p:pic>
      <p:pic>
        <p:nvPicPr>
          <p:cNvPr id="16" name="Picture 15"/>
          <p:cNvPicPr>
            <a:picLocks noChangeAspect="1"/>
          </p:cNvPicPr>
          <p:nvPr/>
        </p:nvPicPr>
        <p:blipFill>
          <a:blip r:embed="rId2"/>
          <a:stretch>
            <a:fillRect/>
          </a:stretch>
        </p:blipFill>
        <p:spPr>
          <a:xfrm>
            <a:off x="6165024" y="4448175"/>
            <a:ext cx="1228725" cy="2333625"/>
          </a:xfrm>
          <a:prstGeom prst="rect">
            <a:avLst/>
          </a:prstGeom>
          <a:effectLst>
            <a:glow rad="127000">
              <a:schemeClr val="accent1"/>
            </a:glow>
          </a:effectLst>
        </p:spPr>
      </p:pic>
    </p:spTree>
    <p:extLst>
      <p:ext uri="{BB962C8B-B14F-4D97-AF65-F5344CB8AC3E}">
        <p14:creationId xmlns:p14="http://schemas.microsoft.com/office/powerpoint/2010/main" val="31029016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Date Placeholder 4"/>
          <p:cNvSpPr>
            <a:spLocks noGrp="1"/>
          </p:cNvSpPr>
          <p:nvPr>
            <p:ph type="dt" idx="15"/>
          </p:nvPr>
        </p:nvSpPr>
        <p:spPr/>
        <p:txBody>
          <a:bodyPr/>
          <a:lstStyle/>
          <a:p>
            <a:r>
              <a:rPr lang="en-US" altLang="ja-JP" dirty="0" smtClean="0"/>
              <a:t>September 2016</a:t>
            </a:r>
            <a:endParaRPr lang="en-GB" dirty="0"/>
          </a:p>
        </p:txBody>
      </p:sp>
      <p:sp>
        <p:nvSpPr>
          <p:cNvPr id="6" name="Footer Placeholder 5"/>
          <p:cNvSpPr>
            <a:spLocks noGrp="1"/>
          </p:cNvSpPr>
          <p:nvPr>
            <p:ph type="ftr" idx="16"/>
          </p:nvPr>
        </p:nvSpPr>
        <p:spPr/>
        <p:txBody>
          <a:bodyPr/>
          <a:lstStyle/>
          <a:p>
            <a:r>
              <a:rPr lang="en-GB" dirty="0" smtClean="0"/>
              <a:t>Igal Kotzer, General Motors</a:t>
            </a:r>
            <a:endParaRPr lang="en-GB" dirty="0"/>
          </a:p>
        </p:txBody>
      </p:sp>
      <p:sp>
        <p:nvSpPr>
          <p:cNvPr id="9" name="コンテンツ プレースホルダー 2"/>
          <p:cNvSpPr>
            <a:spLocks noGrp="1"/>
          </p:cNvSpPr>
          <p:nvPr>
            <p:ph idx="1"/>
          </p:nvPr>
        </p:nvSpPr>
        <p:spPr>
          <a:xfrm>
            <a:off x="731520" y="1600200"/>
            <a:ext cx="8288868" cy="5257800"/>
          </a:xfrm>
        </p:spPr>
        <p:txBody>
          <a:bodyPr/>
          <a:lstStyle/>
          <a:p>
            <a:r>
              <a:rPr kumimoji="1" lang="en-US" altLang="ja-JP" dirty="0" smtClean="0"/>
              <a:t>A WLAN link was established inside the vehicle under test</a:t>
            </a:r>
          </a:p>
          <a:p>
            <a:r>
              <a:rPr kumimoji="1" lang="en-US" altLang="ja-JP" dirty="0" smtClean="0"/>
              <a:t>Interfering links were established inside the interfering vehicles, </a:t>
            </a:r>
            <a:r>
              <a:rPr kumimoji="1" lang="en-US" altLang="ja-JP" i="1" dirty="0" smtClean="0"/>
              <a:t>int1</a:t>
            </a:r>
            <a:r>
              <a:rPr kumimoji="1" lang="en-US" altLang="ja-JP" dirty="0" smtClean="0"/>
              <a:t> and </a:t>
            </a:r>
            <a:r>
              <a:rPr kumimoji="1" lang="en-US" altLang="ja-JP" i="1" dirty="0" smtClean="0"/>
              <a:t>int2</a:t>
            </a:r>
          </a:p>
          <a:p>
            <a:r>
              <a:rPr kumimoji="1" lang="en-US" altLang="ja-JP" dirty="0" smtClean="0"/>
              <a:t>The data transmitted over the 3 links was generated using TCP packets</a:t>
            </a:r>
          </a:p>
          <a:p>
            <a:r>
              <a:rPr kumimoji="1" lang="en-US" altLang="ja-JP" dirty="0" smtClean="0"/>
              <a:t>Each link inside a vehicle consisted of an AP and one STA</a:t>
            </a:r>
          </a:p>
          <a:p>
            <a:r>
              <a:rPr kumimoji="1" lang="en-US" altLang="ja-JP" dirty="0" smtClean="0"/>
              <a:t>The average link rate was measured over 30 seconds</a:t>
            </a:r>
          </a:p>
          <a:p>
            <a:r>
              <a:rPr kumimoji="1" lang="en-US" altLang="ja-JP" dirty="0" smtClean="0"/>
              <a:t>The measurements were conducted on both 2.4GHz and 5GHz</a:t>
            </a:r>
          </a:p>
          <a:p>
            <a:r>
              <a:rPr kumimoji="1" lang="en-US" altLang="ja-JP" dirty="0" smtClean="0"/>
              <a:t>At 2.4GHz, channel 6 was used (20MHz)</a:t>
            </a:r>
          </a:p>
          <a:p>
            <a:r>
              <a:rPr kumimoji="1" lang="en-US" altLang="ja-JP" dirty="0" smtClean="0"/>
              <a:t>At 5GHz, channels 44+48 were used (40MHz)</a:t>
            </a:r>
          </a:p>
          <a:p>
            <a:r>
              <a:rPr kumimoji="1" lang="en-US" altLang="ja-JP" dirty="0" smtClean="0"/>
              <a:t>No other WLAN APs, STAs or links were present</a:t>
            </a:r>
          </a:p>
        </p:txBody>
      </p:sp>
      <p:sp>
        <p:nvSpPr>
          <p:cNvPr id="10" name="タイトル 1"/>
          <p:cNvSpPr>
            <a:spLocks noGrp="1"/>
          </p:cNvSpPr>
          <p:nvPr>
            <p:ph type="title"/>
          </p:nvPr>
        </p:nvSpPr>
        <p:spPr>
          <a:xfrm>
            <a:off x="731520" y="731523"/>
            <a:ext cx="8288868" cy="716277"/>
          </a:xfrm>
        </p:spPr>
        <p:txBody>
          <a:bodyPr/>
          <a:lstStyle/>
          <a:p>
            <a:r>
              <a:rPr kumimoji="1" lang="en-US" altLang="ja-JP" dirty="0" smtClean="0"/>
              <a:t>Testing Procedure</a:t>
            </a:r>
            <a:endParaRPr kumimoji="1" lang="ja-JP" altLang="en-US" dirty="0"/>
          </a:p>
        </p:txBody>
      </p:sp>
    </p:spTree>
    <p:extLst>
      <p:ext uri="{BB962C8B-B14F-4D97-AF65-F5344CB8AC3E}">
        <p14:creationId xmlns:p14="http://schemas.microsoft.com/office/powerpoint/2010/main" val="39562706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731520" y="731523"/>
            <a:ext cx="8288868" cy="716277"/>
          </a:xfrm>
        </p:spPr>
        <p:txBody>
          <a:bodyPr/>
          <a:lstStyle/>
          <a:p>
            <a:r>
              <a:rPr kumimoji="1" lang="en-US" altLang="ja-JP" dirty="0" smtClean="0"/>
              <a:t>Throughput Impact Measurements</a:t>
            </a:r>
            <a:endParaRPr kumimoji="1" lang="ja-JP" altLang="en-US" dirty="0"/>
          </a:p>
        </p:txBody>
      </p:sp>
      <p:graphicFrame>
        <p:nvGraphicFramePr>
          <p:cNvPr id="10" name="Table 9"/>
          <p:cNvGraphicFramePr>
            <a:graphicFrameLocks noGrp="1"/>
          </p:cNvGraphicFramePr>
          <p:nvPr>
            <p:extLst>
              <p:ext uri="{D42A27DB-BD31-4B8C-83A1-F6EECF244321}">
                <p14:modId xmlns:p14="http://schemas.microsoft.com/office/powerpoint/2010/main" val="1508976667"/>
              </p:ext>
            </p:extLst>
          </p:nvPr>
        </p:nvGraphicFramePr>
        <p:xfrm>
          <a:off x="1121004" y="2819400"/>
          <a:ext cx="8128000" cy="1444752"/>
        </p:xfrm>
        <a:graphic>
          <a:graphicData uri="http://schemas.openxmlformats.org/drawingml/2006/table">
            <a:tbl>
              <a:tblPr firstRow="1" bandRow="1">
                <a:tableStyleId>{5C22544A-7EE6-4342-B048-85BDC9FD1C3A}</a:tableStyleId>
              </a:tblPr>
              <a:tblGrid>
                <a:gridCol w="2032000"/>
                <a:gridCol w="2032000"/>
                <a:gridCol w="2032000"/>
                <a:gridCol w="2032000"/>
              </a:tblGrid>
              <a:tr h="0">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No</a:t>
                      </a:r>
                      <a:r>
                        <a:rPr lang="en-US" baseline="0" dirty="0" smtClean="0"/>
                        <a:t> interferers</a:t>
                      </a:r>
                      <a:endParaRPr lang="en-US" dirty="0" smtClean="0"/>
                    </a:p>
                    <a:p>
                      <a:pPr algn="ctr"/>
                      <a:endParaRPr lang="en-US" dirty="0"/>
                    </a:p>
                  </a:txBody>
                  <a:tcPr/>
                </a:tc>
                <a:tc>
                  <a:txBody>
                    <a:bodyPr/>
                    <a:lstStyle/>
                    <a:p>
                      <a:pPr algn="ctr"/>
                      <a:r>
                        <a:rPr lang="en-US" dirty="0" smtClean="0"/>
                        <a:t>1 interferer</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2 </a:t>
                      </a:r>
                      <a:r>
                        <a:rPr lang="en-US" baseline="0" dirty="0" smtClean="0"/>
                        <a:t>interferers</a:t>
                      </a:r>
                      <a:endParaRPr lang="en-US" dirty="0" smtClean="0"/>
                    </a:p>
                    <a:p>
                      <a:pPr algn="ctr"/>
                      <a:endParaRPr lang="en-US" dirty="0"/>
                    </a:p>
                  </a:txBody>
                  <a:tcPr/>
                </a:tc>
              </a:tr>
              <a:tr h="370840">
                <a:tc>
                  <a:txBody>
                    <a:bodyPr/>
                    <a:lstStyle/>
                    <a:p>
                      <a:r>
                        <a:rPr lang="en-US" dirty="0" smtClean="0"/>
                        <a:t>2.4GHz</a:t>
                      </a:r>
                      <a:endParaRPr lang="en-US" dirty="0"/>
                    </a:p>
                  </a:txBody>
                  <a:tcPr/>
                </a:tc>
                <a:tc>
                  <a:txBody>
                    <a:bodyPr/>
                    <a:lstStyle/>
                    <a:p>
                      <a:r>
                        <a:rPr lang="en-US" dirty="0" smtClean="0"/>
                        <a:t>65.7 Mbit/sec</a:t>
                      </a:r>
                      <a:endParaRPr lang="en-US" dirty="0"/>
                    </a:p>
                  </a:txBody>
                  <a:tcPr/>
                </a:tc>
                <a:tc>
                  <a:txBody>
                    <a:bodyPr/>
                    <a:lstStyle/>
                    <a:p>
                      <a:r>
                        <a:rPr lang="en-US" dirty="0" smtClean="0"/>
                        <a:t>19.8 Mbit/sec</a:t>
                      </a:r>
                      <a:endParaRPr lang="en-US" dirty="0"/>
                    </a:p>
                  </a:txBody>
                  <a:tcPr/>
                </a:tc>
                <a:tc>
                  <a:txBody>
                    <a:bodyPr/>
                    <a:lstStyle/>
                    <a:p>
                      <a:r>
                        <a:rPr lang="en-US" dirty="0" smtClean="0"/>
                        <a:t>8.47 Mbit/sec</a:t>
                      </a:r>
                      <a:endParaRPr lang="en-US" dirty="0"/>
                    </a:p>
                  </a:txBody>
                  <a:tcPr/>
                </a:tc>
              </a:tr>
              <a:tr h="370840">
                <a:tc>
                  <a:txBody>
                    <a:bodyPr/>
                    <a:lstStyle/>
                    <a:p>
                      <a:r>
                        <a:rPr lang="en-US" dirty="0" smtClean="0"/>
                        <a:t>5GHz</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138 Mbit/sec</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74 Mbit/sec</a:t>
                      </a:r>
                    </a:p>
                  </a:txBody>
                  <a:tcPr/>
                </a:tc>
                <a:tc>
                  <a:txBody>
                    <a:bodyPr/>
                    <a:lstStyle/>
                    <a:p>
                      <a:r>
                        <a:rPr lang="en-US" dirty="0" smtClean="0"/>
                        <a:t>57.5 Mbit/sec</a:t>
                      </a:r>
                      <a:endParaRPr lang="en-US" dirty="0"/>
                    </a:p>
                  </a:txBody>
                  <a:tcPr/>
                </a:tc>
              </a:tr>
            </a:tbl>
          </a:graphicData>
        </a:graphic>
      </p:graphicFrame>
    </p:spTree>
    <p:extLst>
      <p:ext uri="{BB962C8B-B14F-4D97-AF65-F5344CB8AC3E}">
        <p14:creationId xmlns:p14="http://schemas.microsoft.com/office/powerpoint/2010/main" val="17667235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271</Words>
  <Application>Microsoft Office PowerPoint</Application>
  <PresentationFormat>Custom</PresentationFormat>
  <Paragraphs>47</Paragraphs>
  <Slides>5</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3" baseType="lpstr">
      <vt:lpstr>Arial Unicode MS</vt:lpstr>
      <vt:lpstr>MS Gothic</vt:lpstr>
      <vt:lpstr>Arial</vt:lpstr>
      <vt:lpstr>Calibri</vt:lpstr>
      <vt:lpstr>Courier New</vt:lpstr>
      <vt:lpstr>Times New Roman</vt:lpstr>
      <vt:lpstr>Office Theme</vt:lpstr>
      <vt:lpstr>Document</vt:lpstr>
      <vt:lpstr>On The Inter Vehicle Interference – Measurement Results</vt:lpstr>
      <vt:lpstr>Purpose</vt:lpstr>
      <vt:lpstr>Physical setup</vt:lpstr>
      <vt:lpstr>Testing Procedure</vt:lpstr>
      <vt:lpstr>Throughput Impact Measurements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2016-09-14T01:15:47Z</dcterms:created>
  <dcterms:modified xsi:type="dcterms:W3CDTF">2016-09-15T05:16:23Z</dcterms:modified>
</cp:coreProperties>
</file>