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17" r:id="rId3"/>
    <p:sldId id="327" r:id="rId4"/>
    <p:sldId id="323" r:id="rId5"/>
    <p:sldId id="328" r:id="rId6"/>
    <p:sldId id="330" r:id="rId7"/>
    <p:sldId id="331" r:id="rId8"/>
    <p:sldId id="329" r:id="rId9"/>
    <p:sldId id="320" r:id="rId10"/>
    <p:sldId id="321" r:id="rId11"/>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September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September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802.19-16/0160r0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September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September 2016 TG1a Closing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2016-09-15</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69262773"/>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59"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November 2016 meeting </a:t>
            </a:r>
            <a:r>
              <a:rPr kumimoji="1" lang="en-US" altLang="ja-JP" dirty="0"/>
              <a:t>O</a:t>
            </a:r>
            <a:r>
              <a:rPr kumimoji="1" lang="en-US" altLang="ja-JP" dirty="0" smtClean="0"/>
              <a:t>bjectives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Continue to resolve comments from TG review</a:t>
            </a:r>
          </a:p>
          <a:p>
            <a:r>
              <a:rPr kumimoji="1" lang="en-US" altLang="ja-JP" dirty="0" smtClean="0"/>
              <a:t>Move to WG Letter Ballot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623717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is TG1a closing report from September 2016 IEEE 802.19 meeting in Warsaw, PL.</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106970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week (1/2)</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kumimoji="1" lang="en-US" altLang="ja-JP" dirty="0" smtClean="0"/>
              <a:t>Technical contributions for resolutions were discussed</a:t>
            </a:r>
          </a:p>
          <a:p>
            <a:pPr lvl="1"/>
            <a:r>
              <a:rPr kumimoji="1" lang="en-US" altLang="ja-JP" dirty="0"/>
              <a:t>DCN 19-16/0123r1: Comment resolution on CID91 (S. Furuichi)</a:t>
            </a:r>
          </a:p>
          <a:p>
            <a:pPr lvl="1"/>
            <a:r>
              <a:rPr kumimoji="1" lang="en-US" altLang="ja-JP" dirty="0"/>
              <a:t>DCN 19-16/0135r3: Comment resolutions [CID78, 79, 82, 97] (C. Sun</a:t>
            </a:r>
            <a:r>
              <a:rPr kumimoji="1" lang="en-US" altLang="ja-JP" dirty="0" smtClean="0"/>
              <a:t>)</a:t>
            </a:r>
            <a:endParaRPr kumimoji="1" lang="en-US" altLang="ja-JP" dirty="0"/>
          </a:p>
          <a:p>
            <a:pPr lvl="1"/>
            <a:r>
              <a:rPr kumimoji="1" lang="en-US" altLang="ja-JP" dirty="0"/>
              <a:t>DCN 19-16/0145r0: Comment resolution on CID42 (S. Furuichi)</a:t>
            </a:r>
          </a:p>
          <a:p>
            <a:pPr lvl="1"/>
            <a:r>
              <a:rPr kumimoji="1" lang="en-US" altLang="ja-JP" dirty="0"/>
              <a:t>DCN 19-16/0146r0: Comment resolution on CID68 (S. Furuichi)</a:t>
            </a:r>
          </a:p>
          <a:p>
            <a:pPr lvl="1"/>
            <a:r>
              <a:rPr kumimoji="1" lang="en-US" altLang="ja-JP" dirty="0"/>
              <a:t>DCN 19-16/0147r0: Comment resolutions on CID124 and CID125 (S. Furuichi)</a:t>
            </a:r>
          </a:p>
          <a:p>
            <a:pPr lvl="1"/>
            <a:r>
              <a:rPr kumimoji="1" lang="en-US" altLang="ja-JP" dirty="0" smtClean="0"/>
              <a:t>DCN </a:t>
            </a:r>
            <a:r>
              <a:rPr kumimoji="1" lang="en-US" altLang="ja-JP" dirty="0"/>
              <a:t>19-16/0148r0: Comment resolutions of CID 96 (C. Sun</a:t>
            </a:r>
            <a:r>
              <a:rPr kumimoji="1" lang="en-US" altLang="ja-JP" dirty="0" smtClean="0"/>
              <a:t>)</a:t>
            </a:r>
          </a:p>
          <a:p>
            <a:pPr lvl="1"/>
            <a:r>
              <a:rPr kumimoji="1" lang="en-US" altLang="ja-JP" dirty="0"/>
              <a:t>DCN 19-16/0149r0: CID 161 resolution: Spectrum management of GCOs with different priority levels (C. Sun)</a:t>
            </a:r>
          </a:p>
          <a:p>
            <a:pPr lvl="1"/>
            <a:r>
              <a:rPr kumimoji="1" lang="en-US" altLang="ja-JP" dirty="0"/>
              <a:t>DCN 19-16/0150r0: CID 161 resolution: Text proposal on the algorithm and parameters for spectrum allocation (C. Sun)</a:t>
            </a:r>
          </a:p>
          <a:p>
            <a:pPr lvl="1"/>
            <a:r>
              <a:rPr kumimoji="1" lang="en-US" altLang="ja-JP" dirty="0"/>
              <a:t>DCN 19-16/0151r0: CID162 resolution: Graph based resource allocation (C. Sun)</a:t>
            </a:r>
          </a:p>
          <a:p>
            <a:pPr lvl="1"/>
            <a:r>
              <a:rPr kumimoji="1" lang="en-US" altLang="ja-JP" dirty="0"/>
              <a:t>DCN 19-16/0152r0: CID 162 resolution: Text proposal on the algorithm and parameters for spectrum allocation based on graph (C. Sun)</a:t>
            </a:r>
          </a:p>
          <a:p>
            <a:pPr lvl="1"/>
            <a:r>
              <a:rPr kumimoji="1" lang="en-US" altLang="ja-JP" dirty="0"/>
              <a:t>DCN 19-16/0153r0: CID163 resolution: Priority Based Coexistence Management (C. Sun)</a:t>
            </a:r>
          </a:p>
          <a:p>
            <a:pPr lvl="1"/>
            <a:r>
              <a:rPr kumimoji="1" lang="en-US" altLang="ja-JP" dirty="0"/>
              <a:t>DCN 19-16/0154r0: CID163 resolution: Text proposal on the priority based coexistence management (C. Sun</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329587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week (2/2)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Remaining comments from TG review</a:t>
            </a:r>
          </a:p>
          <a:p>
            <a:pPr lvl="1"/>
            <a:r>
              <a:rPr kumimoji="1" lang="en-US" altLang="ja-JP" dirty="0" smtClean="0"/>
              <a:t>Total 10 technical comments (8 comments from ETRI)</a:t>
            </a:r>
          </a:p>
          <a:p>
            <a:pPr lvl="2"/>
            <a:r>
              <a:rPr kumimoji="1" lang="en-US" altLang="ja-JP" dirty="0" smtClean="0"/>
              <a:t>CID 89, CID109, CID165, CID166, CID167, CID168, CID169, CID170, CID171 and CID172</a:t>
            </a:r>
          </a:p>
          <a:p>
            <a:pPr lvl="1"/>
            <a:endParaRPr kumimoji="1" lang="en-US" altLang="ja-JP" dirty="0" smtClean="0"/>
          </a:p>
          <a:p>
            <a:r>
              <a:rPr kumimoji="1" lang="en-US" altLang="ja-JP" dirty="0" smtClean="0"/>
              <a:t>Project time line was reviewed</a:t>
            </a:r>
          </a:p>
          <a:p>
            <a:pPr lvl="1"/>
            <a:r>
              <a:rPr kumimoji="1" lang="en-US" altLang="ja-JP" dirty="0" smtClean="0"/>
              <a:t>No change (DCN 19-15/0096r0) and move to second TG review for comments collection</a:t>
            </a:r>
          </a:p>
          <a:p>
            <a:pPr lvl="1"/>
            <a:r>
              <a:rPr kumimoji="1" lang="en-US" altLang="ja-JP" dirty="0" smtClean="0"/>
              <a:t>Next milestone: WG LB will start after November 2016 meeting</a:t>
            </a:r>
          </a:p>
          <a:p>
            <a:endParaRPr kumimoji="1" lang="en-US" altLang="ja-JP" dirty="0" smtClean="0"/>
          </a:p>
          <a:p>
            <a:r>
              <a:rPr kumimoji="1" lang="en-US" altLang="ja-JP" dirty="0" smtClean="0"/>
              <a:t>Run some TG motions</a:t>
            </a:r>
          </a:p>
          <a:p>
            <a:pPr lvl="1"/>
            <a:r>
              <a:rPr kumimoji="1" lang="en-US" altLang="ja-JP" dirty="0" smtClean="0"/>
              <a:t>Please see following slides;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073501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TG Motion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to instruct the TG editor to implement editorial comments CID53, CID54, CID56 and CID62 of DCN 19-16/0115r5 and update to the IEEE P802.19.1a candidate draft D0.5 by October 7, 2016.</a:t>
            </a:r>
          </a:p>
          <a:p>
            <a:endParaRPr kumimoji="1" lang="en-US" altLang="ja-JP" dirty="0"/>
          </a:p>
          <a:p>
            <a:pPr lvl="1"/>
            <a:r>
              <a:rPr kumimoji="1" lang="ja-JP" altLang="en-US" dirty="0"/>
              <a:t>Ｍ</a:t>
            </a:r>
            <a:r>
              <a:rPr kumimoji="1" lang="en-US" altLang="ja-JP" dirty="0"/>
              <a:t>oved by S. Furuichi</a:t>
            </a:r>
          </a:p>
          <a:p>
            <a:pPr lvl="1"/>
            <a:r>
              <a:rPr kumimoji="1" lang="en-US" altLang="ja-JP" dirty="0"/>
              <a:t>Seconded by C. Sun</a:t>
            </a:r>
          </a:p>
          <a:p>
            <a:pPr lvl="1"/>
            <a:endParaRPr kumimoji="1" lang="en-US" altLang="ja-JP" dirty="0"/>
          </a:p>
          <a:p>
            <a:pPr lvl="1"/>
            <a:r>
              <a:rPr kumimoji="1" lang="en-US" altLang="ja-JP" dirty="0"/>
              <a:t>Approved by unanimous consent</a:t>
            </a:r>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0570888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TG Motion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text proposals in DCN 19-16/0123r1, 19-16/0135r3, 19-16/0145r0, 19-16/0146r0, 19-16/0147r2, 19-16/0148r0, 19-16/0150r2, 19-16/0152r1 and 19-16/0154r2 instruct the TG editor to implement approved text proposals and update to the IEEE P802.19.1a candidate draft D0.5 by October 7, 2016.</a:t>
            </a:r>
          </a:p>
          <a:p>
            <a:endParaRPr kumimoji="1" lang="en-US" altLang="ja-JP" dirty="0"/>
          </a:p>
          <a:p>
            <a:pPr lvl="1"/>
            <a:r>
              <a:rPr kumimoji="1" lang="ja-JP" altLang="en-US" dirty="0"/>
              <a:t>Ｍ</a:t>
            </a:r>
            <a:r>
              <a:rPr kumimoji="1" lang="en-US" altLang="ja-JP" dirty="0"/>
              <a:t>oved by C. Sun</a:t>
            </a:r>
          </a:p>
          <a:p>
            <a:pPr lvl="1"/>
            <a:r>
              <a:rPr kumimoji="1" lang="en-US" altLang="ja-JP" dirty="0"/>
              <a:t>Seconded by S. Furuichi</a:t>
            </a:r>
          </a:p>
          <a:p>
            <a:pPr lvl="1"/>
            <a:endParaRPr kumimoji="1" lang="en-US" altLang="ja-JP" dirty="0"/>
          </a:p>
          <a:p>
            <a:pPr lvl="1"/>
            <a:r>
              <a:rPr kumimoji="1" lang="en-US" altLang="ja-JP" dirty="0"/>
              <a:t>Approved by unanimous consent</a:t>
            </a:r>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8771553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TG Motion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to run the second task group review for comments collection from October 10, 2016 to October 28, 2016 using the IEEE P802.19.1a candidate draft D0.5</a:t>
            </a:r>
          </a:p>
          <a:p>
            <a:endParaRPr kumimoji="1" lang="en-US" altLang="ja-JP" dirty="0"/>
          </a:p>
          <a:p>
            <a:pPr lvl="1"/>
            <a:r>
              <a:rPr kumimoji="1" lang="ja-JP" altLang="en-US" dirty="0"/>
              <a:t>Ｍ</a:t>
            </a:r>
            <a:r>
              <a:rPr kumimoji="1" lang="en-US" altLang="ja-JP" dirty="0"/>
              <a:t>oved by C. Sun</a:t>
            </a:r>
          </a:p>
          <a:p>
            <a:pPr lvl="1"/>
            <a:r>
              <a:rPr kumimoji="1" lang="en-US" altLang="ja-JP" dirty="0"/>
              <a:t>Seconded by S. Furuichi</a:t>
            </a:r>
          </a:p>
          <a:p>
            <a:pPr lvl="1"/>
            <a:endParaRPr kumimoji="1" lang="en-US" altLang="ja-JP" dirty="0"/>
          </a:p>
          <a:p>
            <a:pPr lvl="1"/>
            <a:r>
              <a:rPr kumimoji="1" lang="en-US" altLang="ja-JP" dirty="0"/>
              <a:t>Approved by unanimous consent</a:t>
            </a:r>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5563547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 of second TG1a review</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Follow IEEE 802.19 TG1 procedure</a:t>
            </a:r>
          </a:p>
          <a:p>
            <a:pPr lvl="1"/>
            <a:r>
              <a:rPr kumimoji="1" lang="en-US" altLang="ja-JP" dirty="0" smtClean="0"/>
              <a:t>After September ‘16 meeting, Technical editor will prepare the candidate draft before kicking off second TG review.</a:t>
            </a:r>
          </a:p>
          <a:p>
            <a:pPr lvl="1"/>
            <a:r>
              <a:rPr kumimoji="1" lang="en-US" altLang="ja-JP" dirty="0" smtClean="0"/>
              <a:t>On </a:t>
            </a:r>
            <a:r>
              <a:rPr kumimoji="1" lang="en-US" altLang="ja-JP" dirty="0" smtClean="0">
                <a:solidFill>
                  <a:srgbClr val="FF0000"/>
                </a:solidFill>
              </a:rPr>
              <a:t>Oct. 10, 2016</a:t>
            </a:r>
            <a:r>
              <a:rPr kumimoji="1" lang="en-US" altLang="ja-JP" dirty="0" smtClean="0"/>
              <a:t>, kick off second TG review for three weeks.</a:t>
            </a:r>
          </a:p>
          <a:p>
            <a:pPr lvl="1"/>
            <a:r>
              <a:rPr kumimoji="1" lang="en-US" altLang="ja-JP" dirty="0" smtClean="0"/>
              <a:t>On </a:t>
            </a:r>
            <a:r>
              <a:rPr kumimoji="1" lang="en-US" altLang="ja-JP" dirty="0" smtClean="0">
                <a:solidFill>
                  <a:srgbClr val="FF0000"/>
                </a:solidFill>
              </a:rPr>
              <a:t>Oct. 28, 2016</a:t>
            </a:r>
            <a:r>
              <a:rPr kumimoji="1" lang="en-US" altLang="ja-JP" dirty="0" smtClean="0"/>
              <a:t>, close comments collection.</a:t>
            </a:r>
          </a:p>
          <a:p>
            <a:pPr lvl="1"/>
            <a:r>
              <a:rPr kumimoji="1" lang="en-US" altLang="ja-JP" dirty="0" smtClean="0"/>
              <a:t>Hold teleconference on Nov. 2, 2016</a:t>
            </a:r>
          </a:p>
          <a:p>
            <a:pPr lvl="1"/>
            <a:r>
              <a:rPr kumimoji="1" lang="en-US" altLang="ja-JP" dirty="0" smtClean="0"/>
              <a:t>Resolve all comments by the end of November ‘16 meeting and will move to WG Letter Ballot after November ‘16 meeting.</a:t>
            </a:r>
          </a:p>
          <a:p>
            <a:pPr lvl="1"/>
            <a:endParaRPr kumimoji="1" lang="en-US" altLang="ja-JP" dirty="0"/>
          </a:p>
          <a:p>
            <a:pPr lvl="1"/>
            <a:r>
              <a:rPr kumimoji="1" lang="en-US" altLang="ja-JP" dirty="0" smtClean="0"/>
              <a:t>IEEE 802.19 voters </a:t>
            </a:r>
            <a:r>
              <a:rPr kumimoji="1" lang="en-US" altLang="ja-JP" dirty="0"/>
              <a:t>may provide </a:t>
            </a:r>
            <a:r>
              <a:rPr kumimoji="1" lang="en-US" altLang="ja-JP" dirty="0" smtClean="0"/>
              <a:t>comments.</a:t>
            </a:r>
          </a:p>
          <a:p>
            <a:pPr lvl="1"/>
            <a:r>
              <a:rPr kumimoji="1" lang="en-US" altLang="ja-JP" dirty="0"/>
              <a:t>If you are an </a:t>
            </a:r>
            <a:r>
              <a:rPr kumimoji="1" lang="en-US" altLang="ja-JP" dirty="0" smtClean="0"/>
              <a:t>IEEE 802.19 </a:t>
            </a:r>
            <a:r>
              <a:rPr kumimoji="1" lang="en-US" altLang="ja-JP" dirty="0"/>
              <a:t>voter, this comments collection will have no effect on your </a:t>
            </a:r>
            <a:r>
              <a:rPr kumimoji="1" lang="en-US" altLang="ja-JP" dirty="0" smtClean="0"/>
              <a:t>IEEE 802.19 </a:t>
            </a:r>
            <a:r>
              <a:rPr kumimoji="1" lang="en-US" altLang="ja-JP" dirty="0"/>
              <a:t>membership, regardless of whether you respond or not</a:t>
            </a:r>
            <a:r>
              <a:rPr kumimoji="1" lang="en-US" altLang="ja-JP" dirty="0" smtClean="0"/>
              <a:t>.</a:t>
            </a:r>
          </a:p>
          <a:p>
            <a:pPr lvl="1"/>
            <a:endParaRPr kumimoji="1" lang="en-US" altLang="ja-JP" dirty="0" smtClean="0"/>
          </a:p>
          <a:p>
            <a:r>
              <a:rPr kumimoji="1" lang="en-US" altLang="ja-JP" dirty="0" smtClean="0"/>
              <a:t>We will use e-poll system on mentor</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4403077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Conference calls</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055420182"/>
              </p:ext>
            </p:extLst>
          </p:nvPr>
        </p:nvGraphicFramePr>
        <p:xfrm>
          <a:off x="457201" y="1600200"/>
          <a:ext cx="8791571" cy="767080"/>
        </p:xfrm>
        <a:graphic>
          <a:graphicData uri="http://schemas.openxmlformats.org/drawingml/2006/table">
            <a:tbl>
              <a:tblPr firstRow="1" bandRow="1">
                <a:tableStyleId>{5C22544A-7EE6-4342-B048-85BDC9FD1C3A}</a:tableStyleId>
              </a:tblPr>
              <a:tblGrid>
                <a:gridCol w="1295399"/>
                <a:gridCol w="1219200"/>
                <a:gridCol w="2209800"/>
                <a:gridCol w="2286000"/>
                <a:gridCol w="1781172"/>
              </a:tblGrid>
              <a:tr h="370840">
                <a:tc>
                  <a:txBody>
                    <a:bodyPr/>
                    <a:lstStyle/>
                    <a:p>
                      <a:r>
                        <a:rPr kumimoji="1" lang="en-US" altLang="ja-JP" sz="2000" dirty="0" smtClean="0">
                          <a:latin typeface="Calibri" panose="020F0502020204030204" pitchFamily="34" charset="0"/>
                        </a:rPr>
                        <a:t>Day</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Date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Start</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End</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Call Host</a:t>
                      </a:r>
                      <a:endParaRPr kumimoji="1" lang="ja-JP" altLang="en-US" sz="2000" dirty="0">
                        <a:latin typeface="Calibri" panose="020F0502020204030204" pitchFamily="34" charset="0"/>
                      </a:endParaRPr>
                    </a:p>
                  </a:txBody>
                  <a:tcPr/>
                </a:tc>
              </a:tr>
              <a:tr h="370840">
                <a:tc>
                  <a:txBody>
                    <a:bodyPr/>
                    <a:lstStyle/>
                    <a:p>
                      <a:r>
                        <a:rPr kumimoji="1" lang="en-US" altLang="ja-JP" sz="1800" dirty="0" smtClean="0">
                          <a:latin typeface="Calibri" panose="020F0502020204030204" pitchFamily="34" charset="0"/>
                        </a:rPr>
                        <a:t>Wednesday</a:t>
                      </a:r>
                      <a:endParaRPr kumimoji="1" lang="ja-JP" altLang="en-US" sz="1800" dirty="0">
                        <a:latin typeface="Calibri" panose="020F0502020204030204" pitchFamily="34" charset="0"/>
                      </a:endParaRPr>
                    </a:p>
                  </a:txBody>
                  <a:tcPr/>
                </a:tc>
                <a:tc>
                  <a:txBody>
                    <a:bodyPr/>
                    <a:lstStyle/>
                    <a:p>
                      <a:r>
                        <a:rPr kumimoji="1" lang="en-US" altLang="ja-JP" sz="1800" baseline="0" dirty="0" smtClean="0">
                          <a:latin typeface="Calibri" panose="020F0502020204030204" pitchFamily="34" charset="0"/>
                        </a:rPr>
                        <a:t>Nov. 2</a:t>
                      </a:r>
                    </a:p>
                  </a:txBody>
                  <a:tcPr/>
                </a:tc>
                <a:tc>
                  <a:txBody>
                    <a:bodyPr/>
                    <a:lstStyle/>
                    <a:p>
                      <a:r>
                        <a:rPr kumimoji="1" lang="en-US" altLang="ja-JP" sz="1800" dirty="0" smtClean="0">
                          <a:latin typeface="Calibri" panose="020F0502020204030204" pitchFamily="34" charset="0"/>
                        </a:rPr>
                        <a:t>2:00AM</a:t>
                      </a:r>
                      <a:r>
                        <a:rPr kumimoji="1" lang="en-US" altLang="ja-JP" sz="1800" baseline="0" dirty="0" smtClean="0">
                          <a:latin typeface="Calibri" panose="020F0502020204030204" pitchFamily="34" charset="0"/>
                        </a:rPr>
                        <a:t> EDT</a:t>
                      </a:r>
                      <a:endParaRPr kumimoji="1" lang="ja-JP" altLang="en-US" sz="1800" dirty="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3:00AM</a:t>
                      </a:r>
                      <a:r>
                        <a:rPr kumimoji="1" lang="en-US" altLang="ja-JP" sz="1800" baseline="0" dirty="0" smtClean="0">
                          <a:latin typeface="Calibri" panose="020F0502020204030204" pitchFamily="34" charset="0"/>
                        </a:rPr>
                        <a:t> EDT</a:t>
                      </a:r>
                      <a:endParaRPr kumimoji="1" lang="ja-JP" altLang="en-US" sz="1800" dirty="0">
                        <a:latin typeface="Calibri" panose="020F0502020204030204" pitchFamily="34" charset="0"/>
                      </a:endParaRPr>
                    </a:p>
                  </a:txBody>
                  <a:tcPr/>
                </a:tc>
                <a:tc>
                  <a:txBody>
                    <a:bodyPr/>
                    <a:lstStyle/>
                    <a:p>
                      <a:r>
                        <a:rPr kumimoji="1" lang="en-US" altLang="ja-JP" sz="1800" dirty="0" err="1" smtClean="0">
                          <a:latin typeface="Calibri" panose="020F0502020204030204" pitchFamily="34" charset="0"/>
                        </a:rPr>
                        <a:t>Naotaka</a:t>
                      </a:r>
                      <a:r>
                        <a:rPr kumimoji="1" lang="en-US" altLang="ja-JP" sz="1800" dirty="0" smtClean="0">
                          <a:latin typeface="Calibri" panose="020F0502020204030204" pitchFamily="34" charset="0"/>
                        </a:rPr>
                        <a:t> Sato</a:t>
                      </a:r>
                      <a:endParaRPr kumimoji="1" lang="ja-JP" altLang="en-US" sz="1800" dirty="0">
                        <a:latin typeface="Calibri" panose="020F0502020204030204" pitchFamily="34" charset="0"/>
                      </a:endParaRPr>
                    </a:p>
                  </a:txBody>
                  <a:tcPr/>
                </a:tc>
              </a:tr>
            </a:tbl>
          </a:graphicData>
        </a:graphic>
      </p:graphicFrame>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
        <p:nvSpPr>
          <p:cNvPr id="8" name="コンテンツ プレースホルダー 2"/>
          <p:cNvSpPr txBox="1">
            <a:spLocks/>
          </p:cNvSpPr>
          <p:nvPr/>
        </p:nvSpPr>
        <p:spPr bwMode="auto">
          <a:xfrm>
            <a:off x="731520" y="2895600"/>
            <a:ext cx="8288868" cy="3962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Meeting Logistics</a:t>
            </a:r>
          </a:p>
          <a:p>
            <a:pPr lvl="1"/>
            <a:r>
              <a:rPr kumimoji="1" lang="en-US" altLang="ja-JP" dirty="0"/>
              <a:t>Use “Join Me”</a:t>
            </a:r>
          </a:p>
          <a:p>
            <a:pPr lvl="2"/>
            <a:r>
              <a:rPr lang="en-US" altLang="ja-JP" sz="1800" dirty="0"/>
              <a:t>Join the meeting: </a:t>
            </a:r>
            <a:r>
              <a:rPr lang="en-US" altLang="ja-JP" sz="1800" dirty="0">
                <a:hlinkClick r:id="rId2"/>
              </a:rPr>
              <a:t>https://join.me/ieeesawg802.19</a:t>
            </a:r>
            <a:r>
              <a:rPr lang="en-US" altLang="ja-JP" sz="1800" dirty="0"/>
              <a:t> </a:t>
            </a:r>
            <a:br>
              <a:rPr lang="en-US" altLang="ja-JP" sz="1800" dirty="0"/>
            </a:br>
            <a:r>
              <a:rPr lang="en-US" altLang="ja-JP" sz="1800" dirty="0"/>
              <a:t/>
            </a:r>
            <a:br>
              <a:rPr lang="en-US" altLang="ja-JP" sz="1800" dirty="0"/>
            </a:br>
            <a:r>
              <a:rPr lang="en-US" altLang="ja-JP" sz="1800" dirty="0"/>
              <a:t>On a computer, use any browser. Nothing to download. </a:t>
            </a:r>
            <a:br>
              <a:rPr lang="en-US" altLang="ja-JP" sz="1800" dirty="0"/>
            </a:br>
            <a:r>
              <a:rPr lang="en-US" altLang="ja-JP" sz="1800" dirty="0"/>
              <a:t>On a phone or tablet, launch the </a:t>
            </a:r>
            <a:r>
              <a:rPr lang="en-US" altLang="ja-JP" sz="1800" dirty="0">
                <a:hlinkClick r:id="rId3"/>
              </a:rPr>
              <a:t>join.me app</a:t>
            </a:r>
            <a:r>
              <a:rPr lang="en-US" altLang="ja-JP" sz="1800" dirty="0"/>
              <a:t> and enter meeting code:ieeesawg802.19 </a:t>
            </a:r>
            <a:br>
              <a:rPr lang="en-US" altLang="ja-JP" sz="1800" dirty="0"/>
            </a:br>
            <a:r>
              <a:rPr lang="en-US" altLang="ja-JP" sz="1800" dirty="0"/>
              <a:t/>
            </a:r>
            <a:br>
              <a:rPr lang="en-US" altLang="ja-JP" sz="1800" dirty="0"/>
            </a:br>
            <a:r>
              <a:rPr lang="en-US" altLang="ja-JP" sz="1800" dirty="0"/>
              <a:t>Join the audio conference: </a:t>
            </a:r>
            <a:br>
              <a:rPr lang="en-US" altLang="ja-JP" sz="1800" dirty="0"/>
            </a:br>
            <a:r>
              <a:rPr lang="en-US" altLang="ja-JP" sz="1800" dirty="0"/>
              <a:t>Dial a phone number and enter access code, or connect via internet. </a:t>
            </a:r>
            <a:br>
              <a:rPr lang="en-US" altLang="ja-JP" sz="1800" dirty="0"/>
            </a:br>
            <a:endParaRPr kumimoji="1" lang="en-US" altLang="ja-JP" sz="1800" dirty="0"/>
          </a:p>
          <a:p>
            <a:pPr lvl="1"/>
            <a:r>
              <a:rPr kumimoji="1" lang="en-US" altLang="ja-JP" dirty="0"/>
              <a:t>The chair will send out a notification to IEEE 802.19 reflector in advance of the meeting</a:t>
            </a:r>
          </a:p>
          <a:p>
            <a:endParaRPr kumimoji="1" lang="en-US" altLang="ja-JP" kern="0" dirty="0" smtClean="0"/>
          </a:p>
          <a:p>
            <a:endParaRPr kumimoji="1" lang="en-US" altLang="ja-JP" kern="0" dirty="0" smtClean="0"/>
          </a:p>
        </p:txBody>
      </p:sp>
    </p:spTree>
    <p:extLst>
      <p:ext uri="{BB962C8B-B14F-4D97-AF65-F5344CB8AC3E}">
        <p14:creationId xmlns:p14="http://schemas.microsoft.com/office/powerpoint/2010/main" val="3762135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6241</TotalTime>
  <Words>818</Words>
  <Application>Microsoft Office PowerPoint</Application>
  <PresentationFormat>ユーザー設定</PresentationFormat>
  <Paragraphs>116</Paragraphs>
  <Slides>10</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Office Theme</vt:lpstr>
      <vt:lpstr>Document</vt:lpstr>
      <vt:lpstr>September 2016 TG1a Closing Report</vt:lpstr>
      <vt:lpstr>Abstract</vt:lpstr>
      <vt:lpstr>Results of the week (1/2)</vt:lpstr>
      <vt:lpstr>Results of the week (2/2)</vt:lpstr>
      <vt:lpstr>TG Motion</vt:lpstr>
      <vt:lpstr>TG Motion</vt:lpstr>
      <vt:lpstr>TG Motion</vt:lpstr>
      <vt:lpstr>Plan of second TG1a review</vt:lpstr>
      <vt:lpstr>Conference calls</vt:lpstr>
      <vt:lpstr>November 2016 meeting Objectives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220</cp:revision>
  <cp:lastPrinted>2014-11-08T20:15:38Z</cp:lastPrinted>
  <dcterms:created xsi:type="dcterms:W3CDTF">2014-10-30T17:06:39Z</dcterms:created>
  <dcterms:modified xsi:type="dcterms:W3CDTF">2016-09-15T11:51:18Z</dcterms:modified>
</cp:coreProperties>
</file>