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24" r:id="rId3"/>
    <p:sldId id="336" r:id="rId4"/>
    <p:sldId id="338" r:id="rId5"/>
    <p:sldId id="339" r:id="rId6"/>
    <p:sldId id="335"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FF"/>
    <a:srgbClr val="FF33CC"/>
    <a:srgbClr val="F2F2F2"/>
    <a:srgbClr val="000000"/>
    <a:srgbClr val="22228B"/>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4" d="100"/>
          <a:sy n="114" d="100"/>
        </p:scale>
        <p:origin x="-1104" y="-10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Sho Furuichi,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Nov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Nov 2016</a:t>
            </a:r>
            <a:endParaRPr lang="en-GB" altLang="ja-JP"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Sho Furuichi,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a:t>
            </a:r>
            <a:r>
              <a:rPr kumimoji="0" lang="en-US"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174</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Nov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Sho Furuichi,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200" dirty="0" smtClean="0"/>
              <a:t>Supplemental Document for Comment Resolution on CID89 in 1</a:t>
            </a:r>
            <a:r>
              <a:rPr lang="en-US" sz="3200" baseline="30000" dirty="0" smtClean="0"/>
              <a:t>st</a:t>
            </a:r>
            <a:r>
              <a:rPr lang="en-US" sz="3200" dirty="0" smtClean="0"/>
              <a:t> TG Review</a:t>
            </a:r>
            <a:endParaRPr lang="en-GB" sz="3200"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2016-11-</a:t>
            </a:r>
            <a:r>
              <a:rPr lang="en-US" altLang="ja-JP" sz="2133" b="0" dirty="0" smtClean="0"/>
              <a:t>08</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32509716"/>
              </p:ext>
            </p:extLst>
          </p:nvPr>
        </p:nvGraphicFramePr>
        <p:xfrm>
          <a:off x="544513" y="2435225"/>
          <a:ext cx="8301037" cy="2559050"/>
        </p:xfrm>
        <a:graphic>
          <a:graphicData uri="http://schemas.openxmlformats.org/presentationml/2006/ole">
            <mc:AlternateContent xmlns:mc="http://schemas.openxmlformats.org/markup-compatibility/2006">
              <mc:Choice xmlns:v="urn:schemas-microsoft-com:vml" Requires="v">
                <p:oleObj spid="_x0000_s3269" name="Document" r:id="rId5" imgW="8236552" imgH="2554039" progId="Word.Document.8">
                  <p:embed/>
                </p:oleObj>
              </mc:Choice>
              <mc:Fallback>
                <p:oleObj name="Document" r:id="rId5" imgW="8236552" imgH="2554039" progId="Word.Document.8">
                  <p:embed/>
                  <p:pic>
                    <p:nvPicPr>
                      <p:cNvPr id="0" name="Picture 3"/>
                      <p:cNvPicPr>
                        <a:picLocks noChangeAspect="1" noChangeArrowheads="1"/>
                      </p:cNvPicPr>
                      <p:nvPr/>
                    </p:nvPicPr>
                    <p:blipFill>
                      <a:blip r:embed="rId6"/>
                      <a:srcRect/>
                      <a:stretch>
                        <a:fillRect/>
                      </a:stretch>
                    </p:blipFill>
                    <p:spPr bwMode="auto">
                      <a:xfrm>
                        <a:off x="544513" y="2435225"/>
                        <a:ext cx="8301037" cy="25590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This document provides supplemental information for </a:t>
            </a:r>
            <a:r>
              <a:rPr lang="en-US" altLang="ja-JP" dirty="0" smtClean="0"/>
              <a:t>comment resolution </a:t>
            </a:r>
            <a:r>
              <a:rPr lang="en-US" altLang="ja-JP" dirty="0"/>
              <a:t>on CID89 in 1</a:t>
            </a:r>
            <a:r>
              <a:rPr lang="en-US" altLang="ja-JP" baseline="30000" dirty="0"/>
              <a:t>st</a:t>
            </a:r>
            <a:r>
              <a:rPr lang="en-US" altLang="ja-JP" dirty="0"/>
              <a:t> TG </a:t>
            </a:r>
            <a:r>
              <a:rPr lang="en-US" altLang="ja-JP" dirty="0" smtClean="0"/>
              <a:t>review [1].</a:t>
            </a:r>
            <a:endParaRPr kumimoji="1" lang="en-US" altLang="ja-JP" dirty="0" smtClean="0"/>
          </a:p>
          <a:p>
            <a:endParaRPr kumimoji="1" lang="en-US" altLang="ja-JP" dirty="0"/>
          </a:p>
          <a:p>
            <a:endParaRPr kumimoji="1" lang="en-US" altLang="ja-JP" dirty="0" smtClean="0"/>
          </a:p>
          <a:p>
            <a:endParaRPr kumimoji="1" lang="en-US" altLang="ja-JP" dirty="0"/>
          </a:p>
          <a:p>
            <a:pPr marL="0" indent="0">
              <a:buNone/>
            </a:pPr>
            <a:endParaRPr kumimoji="1" lang="en-US" altLang="ja-JP" dirty="0"/>
          </a:p>
          <a:p>
            <a:r>
              <a:rPr kumimoji="1" lang="en-US" altLang="ja-JP" dirty="0" smtClean="0"/>
              <a:t>Basically, the concept of aggregated interference margin </a:t>
            </a:r>
            <a:r>
              <a:rPr kumimoji="1" lang="en-US" altLang="ja-JP" i="1" dirty="0" smtClean="0"/>
              <a:t>MI</a:t>
            </a:r>
            <a:r>
              <a:rPr kumimoji="1" lang="en-US" altLang="ja-JP" dirty="0" smtClean="0"/>
              <a:t> is introduced in this document.</a:t>
            </a:r>
          </a:p>
          <a:p>
            <a:r>
              <a:rPr kumimoji="1" lang="en-US" altLang="ja-JP" dirty="0"/>
              <a:t>Added calculation methodology of aggregated interference margin </a:t>
            </a:r>
            <a:r>
              <a:rPr kumimoji="1" lang="en-US" altLang="ja-JP" i="1" dirty="0"/>
              <a:t>MI</a:t>
            </a:r>
            <a:r>
              <a:rPr kumimoji="1" lang="en-US" altLang="ja-JP" dirty="0"/>
              <a:t>.</a:t>
            </a:r>
          </a:p>
          <a:p>
            <a:pPr lvl="1"/>
            <a:r>
              <a:rPr kumimoji="1" lang="en-US" altLang="ja-JP" dirty="0"/>
              <a:t>Based on the number of </a:t>
            </a:r>
            <a:r>
              <a:rPr kumimoji="1" lang="en-US" altLang="ja-JP" dirty="0" smtClean="0"/>
              <a:t>GCO</a:t>
            </a:r>
            <a:endParaRPr kumimoji="1" lang="en-US" altLang="ja-JP" dirty="0"/>
          </a:p>
          <a:p>
            <a:r>
              <a:rPr kumimoji="1" lang="en-US" altLang="ja-JP" dirty="0"/>
              <a:t>Two types of </a:t>
            </a:r>
            <a:r>
              <a:rPr kumimoji="1" lang="en-US" altLang="ja-JP" i="1" dirty="0"/>
              <a:t>MI</a:t>
            </a:r>
            <a:r>
              <a:rPr kumimoji="1" lang="en-US" altLang="ja-JP" dirty="0"/>
              <a:t> are provided.</a:t>
            </a:r>
          </a:p>
          <a:p>
            <a:pPr lvl="1"/>
            <a:r>
              <a:rPr kumimoji="1" lang="en-US" altLang="ja-JP" dirty="0"/>
              <a:t>Fixed/Predetermined margin</a:t>
            </a:r>
          </a:p>
          <a:p>
            <a:pPr lvl="1"/>
            <a:r>
              <a:rPr kumimoji="1" lang="en-US" altLang="ja-JP" dirty="0"/>
              <a:t>Flexible margin</a:t>
            </a:r>
            <a:endParaRPr kumimoji="1" lang="ja-JP" altLang="en-US" dirty="0"/>
          </a:p>
          <a:p>
            <a:pPr lvl="1"/>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Nov 2016</a:t>
            </a:r>
            <a:endParaRPr lang="en-GB" altLang="ja-JP" dirty="0"/>
          </a:p>
        </p:txBody>
      </p:sp>
      <p:graphicFrame>
        <p:nvGraphicFramePr>
          <p:cNvPr id="9" name="表 8"/>
          <p:cNvGraphicFramePr>
            <a:graphicFrameLocks noGrp="1"/>
          </p:cNvGraphicFramePr>
          <p:nvPr>
            <p:extLst>
              <p:ext uri="{D42A27DB-BD31-4B8C-83A1-F6EECF244321}">
                <p14:modId xmlns:p14="http://schemas.microsoft.com/office/powerpoint/2010/main" val="2820871575"/>
              </p:ext>
            </p:extLst>
          </p:nvPr>
        </p:nvGraphicFramePr>
        <p:xfrm>
          <a:off x="914400" y="2362200"/>
          <a:ext cx="7848600" cy="1360170"/>
        </p:xfrm>
        <a:graphic>
          <a:graphicData uri="http://schemas.openxmlformats.org/drawingml/2006/table">
            <a:tbl>
              <a:tblPr firstRow="1" bandRow="1">
                <a:tableStyleId>{00A15C55-8517-42AA-B614-E9B94910E393}</a:tableStyleId>
              </a:tblPr>
              <a:tblGrid>
                <a:gridCol w="981075"/>
                <a:gridCol w="981075"/>
                <a:gridCol w="981075"/>
                <a:gridCol w="981075"/>
                <a:gridCol w="981075"/>
                <a:gridCol w="981075"/>
                <a:gridCol w="981075"/>
                <a:gridCol w="981075"/>
              </a:tblGrid>
              <a:tr h="370840">
                <a:tc>
                  <a:txBody>
                    <a:bodyPr/>
                    <a:lstStyle/>
                    <a:p>
                      <a:pPr algn="l" fontAlgn="ctr"/>
                      <a:r>
                        <a:rPr lang="en-US" sz="1100" u="none" strike="noStrike" dirty="0">
                          <a:effectLst/>
                        </a:rPr>
                        <a:t>Comment ID</a:t>
                      </a:r>
                      <a:endParaRPr lang="en-US" sz="1100" b="1" i="0" u="none" strike="noStrike" dirty="0">
                        <a:solidFill>
                          <a:srgbClr val="000000"/>
                        </a:solidFill>
                        <a:effectLst/>
                        <a:latin typeface="ＭＳ Ｐゴシック"/>
                      </a:endParaRPr>
                    </a:p>
                  </a:txBody>
                  <a:tcPr marL="9525" marR="9525" marT="9525" marB="0" anchor="ctr"/>
                </a:tc>
                <a:tc>
                  <a:txBody>
                    <a:bodyPr/>
                    <a:lstStyle/>
                    <a:p>
                      <a:pPr algn="l" fontAlgn="ctr"/>
                      <a:r>
                        <a:rPr lang="en-US" sz="1100" u="none" strike="noStrike" dirty="0">
                          <a:effectLst/>
                        </a:rPr>
                        <a:t>Page No.</a:t>
                      </a:r>
                      <a:endParaRPr lang="en-US" sz="1100" b="1" i="0" u="none" strike="noStrike" dirty="0">
                        <a:solidFill>
                          <a:srgbClr val="000000"/>
                        </a:solidFill>
                        <a:effectLst/>
                        <a:latin typeface="ＭＳ Ｐゴシック"/>
                      </a:endParaRPr>
                    </a:p>
                  </a:txBody>
                  <a:tcPr marL="9525" marR="9525" marT="9525" marB="0" anchor="ctr"/>
                </a:tc>
                <a:tc>
                  <a:txBody>
                    <a:bodyPr/>
                    <a:lstStyle/>
                    <a:p>
                      <a:pPr algn="l" fontAlgn="ctr"/>
                      <a:r>
                        <a:rPr lang="en-US" sz="1100" u="none" strike="noStrike" dirty="0">
                          <a:effectLst/>
                        </a:rPr>
                        <a:t>Section</a:t>
                      </a:r>
                      <a:endParaRPr lang="en-US" sz="1100" b="1" i="0" u="none" strike="noStrike" dirty="0">
                        <a:solidFill>
                          <a:srgbClr val="000000"/>
                        </a:solidFill>
                        <a:effectLst/>
                        <a:latin typeface="ＭＳ Ｐゴシック"/>
                      </a:endParaRPr>
                    </a:p>
                  </a:txBody>
                  <a:tcPr marL="9525" marR="9525" marT="9525" marB="0" anchor="ctr"/>
                </a:tc>
                <a:tc>
                  <a:txBody>
                    <a:bodyPr/>
                    <a:lstStyle/>
                    <a:p>
                      <a:pPr algn="l" fontAlgn="ctr"/>
                      <a:r>
                        <a:rPr lang="en-US" sz="1100" u="none" strike="noStrike" dirty="0">
                          <a:effectLst/>
                        </a:rPr>
                        <a:t>Line No.</a:t>
                      </a:r>
                      <a:endParaRPr lang="en-US" sz="1100" b="1" i="0" u="none" strike="noStrike" dirty="0">
                        <a:solidFill>
                          <a:srgbClr val="000000"/>
                        </a:solidFill>
                        <a:effectLst/>
                        <a:latin typeface="ＭＳ Ｐゴシック"/>
                      </a:endParaRPr>
                    </a:p>
                  </a:txBody>
                  <a:tcPr marL="9525" marR="9525" marT="9525" marB="0" anchor="ctr"/>
                </a:tc>
                <a:tc>
                  <a:txBody>
                    <a:bodyPr/>
                    <a:lstStyle/>
                    <a:p>
                      <a:pPr algn="l" fontAlgn="ctr"/>
                      <a:r>
                        <a:rPr lang="en-US" sz="1100" u="none" strike="noStrike" dirty="0">
                          <a:effectLst/>
                        </a:rPr>
                        <a:t>Type (General, Editorial, Technical)</a:t>
                      </a:r>
                      <a:endParaRPr lang="en-US" sz="1100" b="1" i="0" u="none" strike="noStrike" dirty="0">
                        <a:solidFill>
                          <a:srgbClr val="000000"/>
                        </a:solidFill>
                        <a:effectLst/>
                        <a:latin typeface="ＭＳ Ｐゴシック"/>
                      </a:endParaRPr>
                    </a:p>
                  </a:txBody>
                  <a:tcPr marL="9525" marR="9525" marT="9525" marB="0" anchor="ctr"/>
                </a:tc>
                <a:tc>
                  <a:txBody>
                    <a:bodyPr/>
                    <a:lstStyle/>
                    <a:p>
                      <a:pPr algn="l" fontAlgn="ctr"/>
                      <a:r>
                        <a:rPr lang="en-US" sz="1100" u="none" strike="noStrike" dirty="0">
                          <a:effectLst/>
                        </a:rPr>
                        <a:t>Comments</a:t>
                      </a:r>
                      <a:endParaRPr lang="en-US" sz="1100" b="1" i="0" u="none" strike="noStrike" dirty="0">
                        <a:solidFill>
                          <a:srgbClr val="000000"/>
                        </a:solidFill>
                        <a:effectLst/>
                        <a:latin typeface="ＭＳ Ｐゴシック"/>
                      </a:endParaRPr>
                    </a:p>
                  </a:txBody>
                  <a:tcPr marL="9525" marR="9525" marT="9525" marB="0" anchor="ctr"/>
                </a:tc>
                <a:tc>
                  <a:txBody>
                    <a:bodyPr/>
                    <a:lstStyle/>
                    <a:p>
                      <a:pPr algn="l" fontAlgn="ctr"/>
                      <a:r>
                        <a:rPr lang="en-US" sz="1100" u="none" strike="noStrike" dirty="0">
                          <a:effectLst/>
                        </a:rPr>
                        <a:t>Proposed changes</a:t>
                      </a:r>
                      <a:endParaRPr lang="en-US" sz="1100" b="1" i="0" u="none" strike="noStrike" dirty="0">
                        <a:solidFill>
                          <a:srgbClr val="000000"/>
                        </a:solidFill>
                        <a:effectLst/>
                        <a:latin typeface="ＭＳ Ｐゴシック"/>
                      </a:endParaRPr>
                    </a:p>
                  </a:txBody>
                  <a:tcPr marL="9525" marR="9525" marT="9525" marB="0" anchor="ctr"/>
                </a:tc>
                <a:tc>
                  <a:txBody>
                    <a:bodyPr/>
                    <a:lstStyle/>
                    <a:p>
                      <a:pPr algn="l" fontAlgn="ctr"/>
                      <a:r>
                        <a:rPr lang="en-US" sz="1100" u="none" strike="noStrike" dirty="0">
                          <a:effectLst/>
                        </a:rPr>
                        <a:t>Resolutions</a:t>
                      </a:r>
                      <a:endParaRPr lang="en-US" sz="1100" b="1" i="0" u="none" strike="noStrike" dirty="0">
                        <a:solidFill>
                          <a:srgbClr val="000000"/>
                        </a:solidFill>
                        <a:effectLst/>
                        <a:latin typeface="ＭＳ Ｐゴシック"/>
                      </a:endParaRPr>
                    </a:p>
                  </a:txBody>
                  <a:tcPr marL="9525" marR="9525" marT="9525" marB="0" anchor="ctr"/>
                </a:tc>
              </a:tr>
              <a:tr h="370840">
                <a:tc>
                  <a:txBody>
                    <a:bodyPr/>
                    <a:lstStyle/>
                    <a:p>
                      <a:pPr algn="r" fontAlgn="ctr"/>
                      <a:r>
                        <a:rPr lang="en-US" altLang="ja-JP" sz="1100" u="none" strike="noStrike" dirty="0">
                          <a:effectLst/>
                        </a:rPr>
                        <a:t>89</a:t>
                      </a:r>
                      <a:endParaRPr lang="en-US" altLang="ja-JP" sz="11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100" u="none" strike="noStrike">
                          <a:effectLst/>
                        </a:rPr>
                        <a:t>79</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l" fontAlgn="ctr"/>
                      <a:r>
                        <a:rPr lang="en-US" altLang="ja-JP" sz="1100" u="none" strike="noStrike">
                          <a:effectLst/>
                        </a:rPr>
                        <a:t>7.2.2.9.4.1</a:t>
                      </a:r>
                      <a:endParaRPr lang="en-US" altLang="ja-JP" sz="1100" b="0" i="0" u="none" strike="noStrike">
                        <a:solidFill>
                          <a:srgbClr val="000000"/>
                        </a:solidFill>
                        <a:effectLst/>
                        <a:latin typeface="ＭＳ Ｐゴシック"/>
                      </a:endParaRPr>
                    </a:p>
                  </a:txBody>
                  <a:tcPr marL="9525" marR="9525" marT="9525" marB="0" anchor="ctr"/>
                </a:tc>
                <a:tc>
                  <a:txBody>
                    <a:bodyPr/>
                    <a:lstStyle/>
                    <a:p>
                      <a:pPr algn="r" fontAlgn="ctr"/>
                      <a:r>
                        <a:rPr lang="en-US" altLang="ja-JP" sz="1100" u="none" strike="noStrike" dirty="0">
                          <a:effectLst/>
                        </a:rPr>
                        <a:t>15</a:t>
                      </a:r>
                      <a:endParaRPr lang="en-US" altLang="ja-JP" sz="1100" b="0" i="0" u="none" strike="noStrike" dirty="0">
                        <a:solidFill>
                          <a:srgbClr val="000000"/>
                        </a:solidFill>
                        <a:effectLst/>
                        <a:latin typeface="ＭＳ Ｐゴシック"/>
                      </a:endParaRPr>
                    </a:p>
                  </a:txBody>
                  <a:tcPr marL="9525" marR="9525" marT="9525" marB="0" anchor="ctr"/>
                </a:tc>
                <a:tc>
                  <a:txBody>
                    <a:bodyPr/>
                    <a:lstStyle/>
                    <a:p>
                      <a:pPr algn="l" fontAlgn="ctr"/>
                      <a:r>
                        <a:rPr lang="en-US" sz="1100" u="none" strike="noStrike" dirty="0">
                          <a:effectLst/>
                        </a:rPr>
                        <a:t>Technical</a:t>
                      </a:r>
                      <a:endParaRPr lang="en-US" sz="1100" b="0" i="0" u="none" strike="noStrike" dirty="0">
                        <a:solidFill>
                          <a:srgbClr val="000000"/>
                        </a:solidFill>
                        <a:effectLst/>
                        <a:latin typeface="ＭＳ Ｐゴシック"/>
                      </a:endParaRPr>
                    </a:p>
                  </a:txBody>
                  <a:tcPr marL="9525" marR="9525" marT="9525" marB="0" anchor="ctr"/>
                </a:tc>
                <a:tc>
                  <a:txBody>
                    <a:bodyPr/>
                    <a:lstStyle/>
                    <a:p>
                      <a:pPr algn="l" fontAlgn="ctr"/>
                      <a:r>
                        <a:rPr lang="en-US" sz="1100" u="none" strike="noStrike">
                          <a:effectLst/>
                        </a:rPr>
                        <a:t>Calculation of MI is not specified.Should provide how to calculate.</a:t>
                      </a:r>
                      <a:endParaRPr lang="en-US" sz="1100" b="0" i="0" u="none" strike="noStrike">
                        <a:solidFill>
                          <a:srgbClr val="000000"/>
                        </a:solidFill>
                        <a:effectLst/>
                        <a:latin typeface="ＭＳ Ｐゴシック"/>
                      </a:endParaRPr>
                    </a:p>
                  </a:txBody>
                  <a:tcPr marL="9525" marR="9525" marT="9525" marB="0" anchor="ctr"/>
                </a:tc>
                <a:tc>
                  <a:txBody>
                    <a:bodyPr/>
                    <a:lstStyle/>
                    <a:p>
                      <a:pPr algn="l" fontAlgn="ctr"/>
                      <a:r>
                        <a:rPr lang="en-US" sz="1100" u="none" strike="noStrike" dirty="0">
                          <a:effectLst/>
                        </a:rPr>
                        <a:t>Need proposal</a:t>
                      </a:r>
                      <a:endParaRPr lang="en-US" sz="1100" b="0" i="0" u="none" strike="noStrike" dirty="0">
                        <a:solidFill>
                          <a:srgbClr val="000000"/>
                        </a:solidFill>
                        <a:effectLst/>
                        <a:latin typeface="ＭＳ Ｐゴシック"/>
                      </a:endParaRPr>
                    </a:p>
                  </a:txBody>
                  <a:tcPr marL="9525" marR="9525" marT="9525" marB="0" anchor="ctr"/>
                </a:tc>
                <a:tc>
                  <a:txBody>
                    <a:bodyPr/>
                    <a:lstStyle/>
                    <a:p>
                      <a:pPr algn="l" fontAlgn="ctr"/>
                      <a:r>
                        <a:rPr lang="en-US" sz="1100" u="none" strike="noStrike" dirty="0">
                          <a:effectLst/>
                        </a:rPr>
                        <a:t>wait for contributions</a:t>
                      </a:r>
                      <a:endParaRPr lang="en-US" sz="1100" b="0" i="0" u="none" strike="noStrike" dirty="0">
                        <a:solidFill>
                          <a:srgbClr val="000000"/>
                        </a:solidFill>
                        <a:effectLst/>
                        <a:latin typeface="ＭＳ Ｐゴシック"/>
                      </a:endParaRPr>
                    </a:p>
                  </a:txBody>
                  <a:tcPr marL="9525" marR="9525" marT="9525" marB="0" anchor="ctr"/>
                </a:tc>
              </a:tr>
            </a:tbl>
          </a:graphicData>
        </a:graphic>
      </p:graphicFrame>
    </p:spTree>
    <p:extLst>
      <p:ext uri="{BB962C8B-B14F-4D97-AF65-F5344CB8AC3E}">
        <p14:creationId xmlns:p14="http://schemas.microsoft.com/office/powerpoint/2010/main" val="3861328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2366" y="914400"/>
            <a:ext cx="8288868" cy="716277"/>
          </a:xfrm>
        </p:spPr>
        <p:txBody>
          <a:bodyPr/>
          <a:lstStyle/>
          <a:p>
            <a:r>
              <a:rPr kumimoji="1" lang="en-US" altLang="ja-JP" sz="2800" dirty="0" smtClean="0"/>
              <a:t>Common concept: Maximally allowed interference level can be allocated </a:t>
            </a:r>
            <a:r>
              <a:rPr kumimoji="1" lang="en-US" altLang="ja-JP" sz="2800" dirty="0"/>
              <a:t>equally </a:t>
            </a:r>
            <a:r>
              <a:rPr kumimoji="1" lang="en-US" altLang="ja-JP" sz="2800" dirty="0" smtClean="0"/>
              <a:t>to the interfering GCO.</a:t>
            </a:r>
            <a:endParaRPr kumimoji="1" lang="ja-JP" altLang="en-US" sz="28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Nov 2016</a:t>
            </a:r>
            <a:endParaRPr lang="en-GB" dirty="0"/>
          </a:p>
        </p:txBody>
      </p:sp>
      <p:sp>
        <p:nvSpPr>
          <p:cNvPr id="7" name="Rectangle 2"/>
          <p:cNvSpPr>
            <a:spLocks noChangeArrowheads="1"/>
          </p:cNvSpPr>
          <p:nvPr/>
        </p:nvSpPr>
        <p:spPr bwMode="auto">
          <a:xfrm>
            <a:off x="0" y="0"/>
            <a:ext cx="975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pic>
        <p:nvPicPr>
          <p:cNvPr id="92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549243"/>
            <a:ext cx="323850" cy="9553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6895" y="3598022"/>
            <a:ext cx="265793" cy="7708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円弧 9"/>
          <p:cNvSpPr/>
          <p:nvPr/>
        </p:nvSpPr>
        <p:spPr bwMode="auto">
          <a:xfrm>
            <a:off x="381000" y="2618763"/>
            <a:ext cx="1905000" cy="3124200"/>
          </a:xfrm>
          <a:prstGeom prst="arc">
            <a:avLst>
              <a:gd name="adj1" fmla="val 16200000"/>
              <a:gd name="adj2" fmla="val 5439053"/>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9222" name="Picture 6" descr="C:\Users\0000139129\AppData\Local\Microsoft\Windows\Temporary Internet Files\Content.IE5\WKKL0PLV\Smartphone-icon[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70376" y="3818232"/>
            <a:ext cx="281877" cy="609600"/>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直線コネクタ 11"/>
          <p:cNvCxnSpPr/>
          <p:nvPr/>
        </p:nvCxnSpPr>
        <p:spPr bwMode="auto">
          <a:xfrm>
            <a:off x="4876800" y="1752600"/>
            <a:ext cx="0" cy="4724400"/>
          </a:xfrm>
          <a:prstGeom prst="line">
            <a:avLst/>
          </a:prstGeom>
          <a:solidFill>
            <a:srgbClr val="00B8FF"/>
          </a:solidFill>
          <a:ln w="9525" cap="flat" cmpd="sng" algn="ctr">
            <a:solidFill>
              <a:schemeClr val="tx1"/>
            </a:solidFill>
            <a:prstDash val="dash"/>
            <a:round/>
            <a:headEnd type="none" w="med" len="med"/>
            <a:tailEnd type="none" w="med" len="med"/>
          </a:ln>
          <a:effectLst/>
        </p:spPr>
      </p:cxnSp>
      <p:pic>
        <p:nvPicPr>
          <p:cNvPr id="1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3521280"/>
            <a:ext cx="323850" cy="9553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83191" y="2362200"/>
            <a:ext cx="265793" cy="7708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円弧 18"/>
          <p:cNvSpPr/>
          <p:nvPr/>
        </p:nvSpPr>
        <p:spPr bwMode="auto">
          <a:xfrm>
            <a:off x="4724400" y="2590800"/>
            <a:ext cx="1905000" cy="3124200"/>
          </a:xfrm>
          <a:prstGeom prst="arc">
            <a:avLst>
              <a:gd name="adj1" fmla="val 16200000"/>
              <a:gd name="adj2" fmla="val 5439053"/>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20" name="Picture 6" descr="C:\Users\0000139129\AppData\Local\Microsoft\Windows\Temporary Internet Files\Content.IE5\WKKL0PLV\Smartphone-icon[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13776" y="3790269"/>
            <a:ext cx="281877" cy="6096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69798" y="4648200"/>
            <a:ext cx="265793" cy="7708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4" name="直線矢印コネクタ 13"/>
          <p:cNvCxnSpPr>
            <a:stCxn id="9221" idx="0"/>
            <a:endCxn id="9222" idx="0"/>
          </p:cNvCxnSpPr>
          <p:nvPr/>
        </p:nvCxnSpPr>
        <p:spPr bwMode="auto">
          <a:xfrm flipH="1">
            <a:off x="2411315" y="3598022"/>
            <a:ext cx="1828477" cy="22021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5" name="テキスト ボックス 14"/>
          <p:cNvSpPr txBox="1"/>
          <p:nvPr/>
        </p:nvSpPr>
        <p:spPr>
          <a:xfrm>
            <a:off x="304800" y="4504601"/>
            <a:ext cx="1537600" cy="584775"/>
          </a:xfrm>
          <a:prstGeom prst="rect">
            <a:avLst/>
          </a:prstGeom>
          <a:noFill/>
        </p:spPr>
        <p:txBody>
          <a:bodyPr wrap="none" rtlCol="0">
            <a:spAutoFit/>
          </a:bodyPr>
          <a:lstStyle/>
          <a:p>
            <a:r>
              <a:rPr kumimoji="1" lang="en-US" altLang="ja-JP" sz="1600" dirty="0" smtClean="0">
                <a:solidFill>
                  <a:schemeClr val="tx1"/>
                </a:solidFill>
              </a:rPr>
              <a:t>Prioritized</a:t>
            </a:r>
            <a:r>
              <a:rPr kumimoji="1" lang="ja-JP" altLang="en-US" sz="1600" dirty="0">
                <a:solidFill>
                  <a:schemeClr val="tx1"/>
                </a:solidFill>
              </a:rPr>
              <a:t> </a:t>
            </a:r>
            <a:r>
              <a:rPr kumimoji="1" lang="en-US" altLang="ja-JP" sz="1600" dirty="0" smtClean="0">
                <a:solidFill>
                  <a:schemeClr val="tx1"/>
                </a:solidFill>
              </a:rPr>
              <a:t>GCO</a:t>
            </a:r>
          </a:p>
          <a:p>
            <a:r>
              <a:rPr kumimoji="1" lang="en-US" altLang="ja-JP" sz="1600" dirty="0" smtClean="0">
                <a:solidFill>
                  <a:schemeClr val="tx1"/>
                </a:solidFill>
              </a:rPr>
              <a:t>(Master)</a:t>
            </a:r>
            <a:endParaRPr kumimoji="1" lang="ja-JP" altLang="en-US" sz="1600" dirty="0">
              <a:solidFill>
                <a:schemeClr val="tx1"/>
              </a:solidFill>
            </a:endParaRPr>
          </a:p>
        </p:txBody>
      </p:sp>
      <p:sp>
        <p:nvSpPr>
          <p:cNvPr id="25" name="テキスト ボックス 24"/>
          <p:cNvSpPr txBox="1"/>
          <p:nvPr/>
        </p:nvSpPr>
        <p:spPr>
          <a:xfrm>
            <a:off x="1842400" y="4504601"/>
            <a:ext cx="1537600" cy="584775"/>
          </a:xfrm>
          <a:prstGeom prst="rect">
            <a:avLst/>
          </a:prstGeom>
          <a:noFill/>
        </p:spPr>
        <p:txBody>
          <a:bodyPr wrap="none" rtlCol="0">
            <a:spAutoFit/>
          </a:bodyPr>
          <a:lstStyle/>
          <a:p>
            <a:r>
              <a:rPr kumimoji="1" lang="en-US" altLang="ja-JP" sz="1600" dirty="0" smtClean="0">
                <a:solidFill>
                  <a:schemeClr val="tx1"/>
                </a:solidFill>
              </a:rPr>
              <a:t>Prioritized</a:t>
            </a:r>
            <a:r>
              <a:rPr kumimoji="1" lang="ja-JP" altLang="en-US" sz="1600" dirty="0">
                <a:solidFill>
                  <a:schemeClr val="tx1"/>
                </a:solidFill>
              </a:rPr>
              <a:t> </a:t>
            </a:r>
            <a:r>
              <a:rPr kumimoji="1" lang="en-US" altLang="ja-JP" sz="1600" dirty="0" smtClean="0">
                <a:solidFill>
                  <a:schemeClr val="tx1"/>
                </a:solidFill>
              </a:rPr>
              <a:t>GCO</a:t>
            </a:r>
          </a:p>
          <a:p>
            <a:r>
              <a:rPr kumimoji="1" lang="en-US" altLang="ja-JP" sz="1600" dirty="0" smtClean="0">
                <a:solidFill>
                  <a:schemeClr val="tx1"/>
                </a:solidFill>
              </a:rPr>
              <a:t>(Slave)</a:t>
            </a:r>
            <a:endParaRPr kumimoji="1" lang="ja-JP" altLang="en-US" sz="1600" dirty="0">
              <a:solidFill>
                <a:schemeClr val="tx1"/>
              </a:solidFill>
            </a:endParaRPr>
          </a:p>
        </p:txBody>
      </p:sp>
      <p:sp>
        <p:nvSpPr>
          <p:cNvPr id="26" name="テキスト ボックス 25"/>
          <p:cNvSpPr txBox="1"/>
          <p:nvPr/>
        </p:nvSpPr>
        <p:spPr>
          <a:xfrm>
            <a:off x="3646711" y="4504601"/>
            <a:ext cx="1186159" cy="338554"/>
          </a:xfrm>
          <a:prstGeom prst="rect">
            <a:avLst/>
          </a:prstGeom>
          <a:noFill/>
        </p:spPr>
        <p:txBody>
          <a:bodyPr wrap="none" rtlCol="0">
            <a:spAutoFit/>
          </a:bodyPr>
          <a:lstStyle/>
          <a:p>
            <a:r>
              <a:rPr kumimoji="1" lang="en-US" altLang="ja-JP" sz="1600" dirty="0" smtClean="0">
                <a:solidFill>
                  <a:schemeClr val="tx1"/>
                </a:solidFill>
              </a:rPr>
              <a:t>Target GCO</a:t>
            </a:r>
          </a:p>
        </p:txBody>
      </p:sp>
      <p:sp>
        <p:nvSpPr>
          <p:cNvPr id="16" name="テキスト ボックス 15"/>
          <p:cNvSpPr txBox="1"/>
          <p:nvPr/>
        </p:nvSpPr>
        <p:spPr>
          <a:xfrm>
            <a:off x="2082048" y="3300831"/>
            <a:ext cx="1058303" cy="369332"/>
          </a:xfrm>
          <a:prstGeom prst="rect">
            <a:avLst/>
          </a:prstGeom>
          <a:noFill/>
        </p:spPr>
        <p:txBody>
          <a:bodyPr wrap="none" rtlCol="0">
            <a:spAutoFit/>
          </a:bodyPr>
          <a:lstStyle/>
          <a:p>
            <a:r>
              <a:rPr kumimoji="1" lang="en-US" altLang="ja-JP" sz="1800" i="1" dirty="0" smtClean="0">
                <a:solidFill>
                  <a:schemeClr val="tx1"/>
                </a:solidFill>
              </a:rPr>
              <a:t>I</a:t>
            </a:r>
            <a:r>
              <a:rPr kumimoji="1" lang="en-US" altLang="ja-JP" sz="1800" i="1" baseline="-25000" dirty="0" smtClean="0">
                <a:solidFill>
                  <a:schemeClr val="tx1"/>
                </a:solidFill>
              </a:rPr>
              <a:t>max-allowed</a:t>
            </a:r>
            <a:endParaRPr kumimoji="1" lang="ja-JP" altLang="en-US" i="1" baseline="-25000" dirty="0">
              <a:solidFill>
                <a:schemeClr val="tx1"/>
              </a:solidFill>
            </a:endParaRPr>
          </a:p>
        </p:txBody>
      </p:sp>
      <p:sp>
        <p:nvSpPr>
          <p:cNvPr id="22" name="テキスト ボックス 21"/>
          <p:cNvSpPr txBox="1"/>
          <p:nvPr/>
        </p:nvSpPr>
        <p:spPr>
          <a:xfrm>
            <a:off x="2911016" y="3797465"/>
            <a:ext cx="829073" cy="307777"/>
          </a:xfrm>
          <a:prstGeom prst="rect">
            <a:avLst/>
          </a:prstGeom>
          <a:noFill/>
        </p:spPr>
        <p:txBody>
          <a:bodyPr wrap="none" rtlCol="0">
            <a:spAutoFit/>
          </a:bodyPr>
          <a:lstStyle/>
          <a:p>
            <a:r>
              <a:rPr kumimoji="1" lang="en-US" altLang="ja-JP" sz="1400" dirty="0" smtClean="0">
                <a:solidFill>
                  <a:schemeClr val="tx1"/>
                </a:solidFill>
              </a:rPr>
              <a:t>Path loss</a:t>
            </a:r>
            <a:endParaRPr kumimoji="1" lang="ja-JP" altLang="en-US" sz="1400" dirty="0">
              <a:solidFill>
                <a:schemeClr val="tx1"/>
              </a:solidFill>
            </a:endParaRPr>
          </a:p>
        </p:txBody>
      </p:sp>
      <p:cxnSp>
        <p:nvCxnSpPr>
          <p:cNvPr id="29" name="直線矢印コネクタ 28"/>
          <p:cNvCxnSpPr>
            <a:stCxn id="18" idx="0"/>
            <a:endCxn id="20" idx="0"/>
          </p:cNvCxnSpPr>
          <p:nvPr/>
        </p:nvCxnSpPr>
        <p:spPr bwMode="auto">
          <a:xfrm flipH="1">
            <a:off x="6754715" y="2362200"/>
            <a:ext cx="1961373" cy="1428069"/>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32" name="直線矢印コネクタ 31"/>
          <p:cNvCxnSpPr>
            <a:stCxn id="21" idx="0"/>
            <a:endCxn id="20" idx="0"/>
          </p:cNvCxnSpPr>
          <p:nvPr/>
        </p:nvCxnSpPr>
        <p:spPr bwMode="auto">
          <a:xfrm flipH="1" flipV="1">
            <a:off x="6754715" y="3790269"/>
            <a:ext cx="1847980" cy="857931"/>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35" name="テキスト ボックス 34"/>
          <p:cNvSpPr txBox="1"/>
          <p:nvPr/>
        </p:nvSpPr>
        <p:spPr>
          <a:xfrm>
            <a:off x="7958336" y="3983422"/>
            <a:ext cx="829073" cy="307777"/>
          </a:xfrm>
          <a:prstGeom prst="rect">
            <a:avLst/>
          </a:prstGeom>
          <a:noFill/>
        </p:spPr>
        <p:txBody>
          <a:bodyPr wrap="none" rtlCol="0">
            <a:spAutoFit/>
          </a:bodyPr>
          <a:lstStyle/>
          <a:p>
            <a:r>
              <a:rPr kumimoji="1" lang="en-US" altLang="ja-JP" sz="1400" dirty="0" smtClean="0">
                <a:solidFill>
                  <a:schemeClr val="tx1"/>
                </a:solidFill>
              </a:rPr>
              <a:t>Path loss</a:t>
            </a:r>
            <a:endParaRPr kumimoji="1" lang="ja-JP" altLang="en-US" sz="1400" dirty="0">
              <a:solidFill>
                <a:schemeClr val="tx1"/>
              </a:solidFill>
            </a:endParaRPr>
          </a:p>
        </p:txBody>
      </p:sp>
      <p:sp>
        <p:nvSpPr>
          <p:cNvPr id="36" name="テキスト ボックス 35"/>
          <p:cNvSpPr txBox="1"/>
          <p:nvPr/>
        </p:nvSpPr>
        <p:spPr>
          <a:xfrm>
            <a:off x="7543800" y="3133001"/>
            <a:ext cx="829073" cy="307777"/>
          </a:xfrm>
          <a:prstGeom prst="rect">
            <a:avLst/>
          </a:prstGeom>
          <a:noFill/>
        </p:spPr>
        <p:txBody>
          <a:bodyPr wrap="none" rtlCol="0">
            <a:spAutoFit/>
          </a:bodyPr>
          <a:lstStyle/>
          <a:p>
            <a:r>
              <a:rPr kumimoji="1" lang="en-US" altLang="ja-JP" sz="1400" dirty="0" smtClean="0">
                <a:solidFill>
                  <a:schemeClr val="tx1"/>
                </a:solidFill>
              </a:rPr>
              <a:t>Path loss</a:t>
            </a:r>
            <a:endParaRPr kumimoji="1" lang="ja-JP" altLang="en-US" sz="1400" dirty="0">
              <a:solidFill>
                <a:schemeClr val="tx1"/>
              </a:solidFill>
            </a:endParaRPr>
          </a:p>
        </p:txBody>
      </p:sp>
      <p:sp>
        <p:nvSpPr>
          <p:cNvPr id="37" name="テキスト ボックス 36"/>
          <p:cNvSpPr txBox="1"/>
          <p:nvPr/>
        </p:nvSpPr>
        <p:spPr>
          <a:xfrm>
            <a:off x="6471515" y="2948335"/>
            <a:ext cx="1075936" cy="307777"/>
          </a:xfrm>
          <a:prstGeom prst="rect">
            <a:avLst/>
          </a:prstGeom>
          <a:noFill/>
        </p:spPr>
        <p:txBody>
          <a:bodyPr wrap="none" rtlCol="0">
            <a:spAutoFit/>
          </a:bodyPr>
          <a:lstStyle/>
          <a:p>
            <a:r>
              <a:rPr kumimoji="1" lang="en-US" altLang="ja-JP" sz="1400" i="1" dirty="0" smtClean="0">
                <a:solidFill>
                  <a:srgbClr val="FF0000"/>
                </a:solidFill>
              </a:rPr>
              <a:t>I</a:t>
            </a:r>
            <a:r>
              <a:rPr kumimoji="1" lang="en-US" altLang="ja-JP" sz="1400" i="1" baseline="-25000" dirty="0" smtClean="0">
                <a:solidFill>
                  <a:srgbClr val="FF0000"/>
                </a:solidFill>
              </a:rPr>
              <a:t>max-allowed </a:t>
            </a:r>
            <a:r>
              <a:rPr kumimoji="1" lang="en-US" altLang="ja-JP" sz="1400" dirty="0" smtClean="0">
                <a:solidFill>
                  <a:srgbClr val="FF0000"/>
                </a:solidFill>
              </a:rPr>
              <a:t>/ 2</a:t>
            </a:r>
            <a:endParaRPr kumimoji="1" lang="ja-JP" altLang="en-US" sz="2000" dirty="0">
              <a:solidFill>
                <a:srgbClr val="FF0000"/>
              </a:solidFill>
            </a:endParaRPr>
          </a:p>
        </p:txBody>
      </p:sp>
      <p:sp>
        <p:nvSpPr>
          <p:cNvPr id="38" name="テキスト ボックス 37"/>
          <p:cNvSpPr txBox="1"/>
          <p:nvPr/>
        </p:nvSpPr>
        <p:spPr>
          <a:xfrm>
            <a:off x="6613776" y="4350712"/>
            <a:ext cx="1075936" cy="307777"/>
          </a:xfrm>
          <a:prstGeom prst="rect">
            <a:avLst/>
          </a:prstGeom>
          <a:noFill/>
        </p:spPr>
        <p:txBody>
          <a:bodyPr wrap="none" rtlCol="0">
            <a:spAutoFit/>
          </a:bodyPr>
          <a:lstStyle/>
          <a:p>
            <a:r>
              <a:rPr kumimoji="1" lang="en-US" altLang="ja-JP" sz="1400" i="1" dirty="0" smtClean="0">
                <a:solidFill>
                  <a:srgbClr val="FF0000"/>
                </a:solidFill>
              </a:rPr>
              <a:t>I</a:t>
            </a:r>
            <a:r>
              <a:rPr kumimoji="1" lang="en-US" altLang="ja-JP" sz="1400" i="1" baseline="-25000" dirty="0" smtClean="0">
                <a:solidFill>
                  <a:srgbClr val="FF0000"/>
                </a:solidFill>
              </a:rPr>
              <a:t>max-allowed </a:t>
            </a:r>
            <a:r>
              <a:rPr kumimoji="1" lang="en-US" altLang="ja-JP" sz="1400" dirty="0" smtClean="0">
                <a:solidFill>
                  <a:srgbClr val="FF0000"/>
                </a:solidFill>
              </a:rPr>
              <a:t>/ 2</a:t>
            </a:r>
            <a:endParaRPr kumimoji="1" lang="ja-JP" altLang="en-US" sz="2000" dirty="0">
              <a:solidFill>
                <a:srgbClr val="FF0000"/>
              </a:solidFill>
            </a:endParaRPr>
          </a:p>
        </p:txBody>
      </p:sp>
      <p:sp>
        <p:nvSpPr>
          <p:cNvPr id="30" name="テキスト ボックス 29"/>
          <p:cNvSpPr txBox="1"/>
          <p:nvPr/>
        </p:nvSpPr>
        <p:spPr>
          <a:xfrm>
            <a:off x="256500" y="6015335"/>
            <a:ext cx="4547882" cy="738664"/>
          </a:xfrm>
          <a:prstGeom prst="rect">
            <a:avLst/>
          </a:prstGeom>
          <a:noFill/>
        </p:spPr>
        <p:txBody>
          <a:bodyPr wrap="square" rtlCol="0">
            <a:spAutoFit/>
          </a:bodyPr>
          <a:lstStyle/>
          <a:p>
            <a:r>
              <a:rPr kumimoji="1" lang="en-US" altLang="ja-JP" sz="1400" dirty="0" smtClean="0">
                <a:solidFill>
                  <a:schemeClr val="tx1"/>
                </a:solidFill>
              </a:rPr>
              <a:t>EIRP</a:t>
            </a:r>
            <a:r>
              <a:rPr kumimoji="1" lang="ja-JP" altLang="en-US" sz="1400" dirty="0">
                <a:solidFill>
                  <a:schemeClr val="tx1"/>
                </a:solidFill>
              </a:rPr>
              <a:t> </a:t>
            </a:r>
            <a:r>
              <a:rPr kumimoji="1" lang="en-US" altLang="ja-JP" sz="1400" dirty="0" smtClean="0">
                <a:solidFill>
                  <a:schemeClr val="tx1"/>
                </a:solidFill>
              </a:rPr>
              <a:t>is calculated to meet the maximally allowed interference level of receiver at the edge of service area of the prioritized GCO with considering path loss</a:t>
            </a:r>
            <a:endParaRPr kumimoji="1" lang="ja-JP" altLang="en-US" sz="1400" dirty="0">
              <a:solidFill>
                <a:schemeClr val="tx1"/>
              </a:solidFill>
            </a:endParaRPr>
          </a:p>
        </p:txBody>
      </p:sp>
      <p:sp>
        <p:nvSpPr>
          <p:cNvPr id="40" name="テキスト ボックス 39"/>
          <p:cNvSpPr txBox="1"/>
          <p:nvPr/>
        </p:nvSpPr>
        <p:spPr>
          <a:xfrm>
            <a:off x="5046638" y="5957500"/>
            <a:ext cx="4547882" cy="954107"/>
          </a:xfrm>
          <a:prstGeom prst="rect">
            <a:avLst/>
          </a:prstGeom>
          <a:noFill/>
        </p:spPr>
        <p:txBody>
          <a:bodyPr wrap="square" rtlCol="0">
            <a:spAutoFit/>
          </a:bodyPr>
          <a:lstStyle/>
          <a:p>
            <a:r>
              <a:rPr kumimoji="1" lang="en-US" altLang="ja-JP" sz="1400" dirty="0" smtClean="0">
                <a:solidFill>
                  <a:schemeClr val="tx1"/>
                </a:solidFill>
              </a:rPr>
              <a:t>EIRP of each GCO</a:t>
            </a:r>
            <a:r>
              <a:rPr kumimoji="1" lang="ja-JP" altLang="en-US" sz="1400" dirty="0" smtClean="0">
                <a:solidFill>
                  <a:schemeClr val="tx1"/>
                </a:solidFill>
              </a:rPr>
              <a:t> </a:t>
            </a:r>
            <a:r>
              <a:rPr kumimoji="1" lang="en-US" altLang="ja-JP" sz="1400" dirty="0" smtClean="0">
                <a:solidFill>
                  <a:schemeClr val="tx1"/>
                </a:solidFill>
              </a:rPr>
              <a:t>is calculated to meet the equally- allocated and maximally-allowed interference level </a:t>
            </a:r>
            <a:r>
              <a:rPr kumimoji="1" lang="en-US" altLang="ja-JP" sz="1400" dirty="0">
                <a:solidFill>
                  <a:schemeClr val="tx1"/>
                </a:solidFill>
              </a:rPr>
              <a:t>of receiver at the edge of service area of the prioritized </a:t>
            </a:r>
            <a:r>
              <a:rPr kumimoji="1" lang="en-US" altLang="ja-JP" sz="1400" dirty="0" smtClean="0">
                <a:solidFill>
                  <a:schemeClr val="tx1"/>
                </a:solidFill>
              </a:rPr>
              <a:t>GCO with considering path loss</a:t>
            </a:r>
            <a:endParaRPr kumimoji="1" lang="ja-JP" altLang="en-US" sz="1400" dirty="0">
              <a:solidFill>
                <a:schemeClr val="tx1"/>
              </a:solidFill>
            </a:endParaRPr>
          </a:p>
        </p:txBody>
      </p:sp>
      <p:sp>
        <p:nvSpPr>
          <p:cNvPr id="41" name="テキスト ボックス 40"/>
          <p:cNvSpPr txBox="1"/>
          <p:nvPr/>
        </p:nvSpPr>
        <p:spPr>
          <a:xfrm>
            <a:off x="8347706" y="3155537"/>
            <a:ext cx="1186159" cy="338554"/>
          </a:xfrm>
          <a:prstGeom prst="rect">
            <a:avLst/>
          </a:prstGeom>
          <a:noFill/>
        </p:spPr>
        <p:txBody>
          <a:bodyPr wrap="none" rtlCol="0">
            <a:spAutoFit/>
          </a:bodyPr>
          <a:lstStyle/>
          <a:p>
            <a:r>
              <a:rPr kumimoji="1" lang="en-US" altLang="ja-JP" sz="1600" dirty="0" smtClean="0">
                <a:solidFill>
                  <a:schemeClr val="tx1"/>
                </a:solidFill>
              </a:rPr>
              <a:t>Target GCO</a:t>
            </a:r>
          </a:p>
        </p:txBody>
      </p:sp>
      <p:sp>
        <p:nvSpPr>
          <p:cNvPr id="42" name="テキスト ボックス 41"/>
          <p:cNvSpPr txBox="1"/>
          <p:nvPr/>
        </p:nvSpPr>
        <p:spPr>
          <a:xfrm>
            <a:off x="8390923" y="5416281"/>
            <a:ext cx="1186159" cy="338554"/>
          </a:xfrm>
          <a:prstGeom prst="rect">
            <a:avLst/>
          </a:prstGeom>
          <a:noFill/>
        </p:spPr>
        <p:txBody>
          <a:bodyPr wrap="none" rtlCol="0">
            <a:spAutoFit/>
          </a:bodyPr>
          <a:lstStyle/>
          <a:p>
            <a:r>
              <a:rPr kumimoji="1" lang="en-US" altLang="ja-JP" sz="1600" dirty="0" smtClean="0">
                <a:solidFill>
                  <a:schemeClr val="tx1"/>
                </a:solidFill>
              </a:rPr>
              <a:t>Target GCO</a:t>
            </a:r>
          </a:p>
        </p:txBody>
      </p:sp>
    </p:spTree>
    <p:extLst>
      <p:ext uri="{BB962C8B-B14F-4D97-AF65-F5344CB8AC3E}">
        <p14:creationId xmlns:p14="http://schemas.microsoft.com/office/powerpoint/2010/main" val="3380603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Two types of </a:t>
            </a:r>
            <a:r>
              <a:rPr kumimoji="1" lang="en-US" altLang="ja-JP" i="1" dirty="0" smtClean="0"/>
              <a:t>MI</a:t>
            </a:r>
            <a:endParaRPr kumimoji="1" lang="ja-JP" altLang="en-US" i="1" dirty="0"/>
          </a:p>
        </p:txBody>
      </p:sp>
      <p:sp>
        <p:nvSpPr>
          <p:cNvPr id="3" name="コンテンツ プレースホルダー 2"/>
          <p:cNvSpPr>
            <a:spLocks noGrp="1"/>
          </p:cNvSpPr>
          <p:nvPr>
            <p:ph idx="1"/>
          </p:nvPr>
        </p:nvSpPr>
        <p:spPr>
          <a:xfrm>
            <a:off x="762000" y="1447800"/>
            <a:ext cx="8412480" cy="5257800"/>
          </a:xfrm>
        </p:spPr>
        <p:txBody>
          <a:bodyPr>
            <a:normAutofit fontScale="92500" lnSpcReduction="20000"/>
          </a:bodyPr>
          <a:lstStyle/>
          <a:p>
            <a:r>
              <a:rPr kumimoji="1" lang="en-US" altLang="ja-JP" dirty="0" smtClean="0"/>
              <a:t>Fixed/Predetermined margin</a:t>
            </a:r>
          </a:p>
          <a:p>
            <a:pPr lvl="1"/>
            <a:r>
              <a:rPr kumimoji="1" lang="en-US" altLang="ja-JP" dirty="0" smtClean="0"/>
              <a:t>Based </a:t>
            </a:r>
            <a:r>
              <a:rPr kumimoji="1" lang="en-US" altLang="ja-JP" dirty="0"/>
              <a:t>on the predetermined assumption on the maximum number of target GCOs operating </a:t>
            </a:r>
            <a:r>
              <a:rPr kumimoji="1" lang="en-US" altLang="ja-JP" dirty="0" smtClean="0"/>
              <a:t>simultaneously</a:t>
            </a:r>
          </a:p>
          <a:p>
            <a:pPr lvl="1"/>
            <a:endParaRPr kumimoji="1" lang="en-US" altLang="ja-JP" dirty="0"/>
          </a:p>
          <a:p>
            <a:r>
              <a:rPr kumimoji="1" lang="en-US" altLang="ja-JP" dirty="0" smtClean="0"/>
              <a:t>Flexible margin</a:t>
            </a:r>
          </a:p>
          <a:p>
            <a:pPr lvl="1"/>
            <a:r>
              <a:rPr kumimoji="1" lang="en-US" altLang="ja-JP" dirty="0" smtClean="0"/>
              <a:t>Actual </a:t>
            </a:r>
            <a:r>
              <a:rPr kumimoji="1" lang="en-US" altLang="ja-JP" dirty="0"/>
              <a:t>number of active target </a:t>
            </a:r>
            <a:r>
              <a:rPr kumimoji="1" lang="en-US" altLang="ja-JP" dirty="0" smtClean="0"/>
              <a:t>GCOs operating on the same channel as the prioritized GCO</a:t>
            </a:r>
          </a:p>
          <a:p>
            <a:pPr lvl="2"/>
            <a:r>
              <a:rPr kumimoji="1" lang="en-US" altLang="ja-JP" u="sng" dirty="0" smtClean="0"/>
              <a:t>Case of co-channel operation only</a:t>
            </a:r>
          </a:p>
          <a:p>
            <a:pPr lvl="3">
              <a:buFont typeface="Wingdings" panose="05000000000000000000" pitchFamily="2" charset="2"/>
              <a:buChar char="ü"/>
            </a:pPr>
            <a:r>
              <a:rPr kumimoji="1" lang="en-US" altLang="ja-JP" dirty="0" smtClean="0"/>
              <a:t>Just counting the number of active target GCOs operating on co-channel.</a:t>
            </a:r>
          </a:p>
          <a:p>
            <a:pPr lvl="2"/>
            <a:r>
              <a:rPr kumimoji="1" lang="en-US" altLang="ja-JP" u="sng" dirty="0" smtClean="0"/>
              <a:t>Case of partially-overlapped </a:t>
            </a:r>
            <a:r>
              <a:rPr kumimoji="1" lang="en-US" altLang="ja-JP" u="sng" dirty="0" smtClean="0"/>
              <a:t>spectrum operation</a:t>
            </a:r>
            <a:endParaRPr kumimoji="1" lang="en-US" altLang="ja-JP" u="sng" dirty="0" smtClean="0"/>
          </a:p>
          <a:p>
            <a:pPr lvl="3">
              <a:buFont typeface="Wingdings" panose="05000000000000000000" pitchFamily="2" charset="2"/>
              <a:buChar char="ü"/>
            </a:pPr>
            <a:r>
              <a:rPr kumimoji="1" lang="en-US" altLang="ja-JP" dirty="0" smtClean="0"/>
              <a:t>At first, target GCO shall be considered as the “one” co-channel interferer, where the interference by that GCO is assumed to be </a:t>
            </a:r>
            <a:r>
              <a:rPr kumimoji="1" lang="en-US" altLang="ja-JP" i="1" dirty="0" err="1" smtClean="0">
                <a:latin typeface="Times New Roman" panose="02020603050405020304" pitchFamily="18" charset="0"/>
              </a:rPr>
              <a:t>I</a:t>
            </a:r>
            <a:r>
              <a:rPr kumimoji="1" lang="en-US" altLang="ja-JP" i="1" baseline="-25000" dirty="0" err="1" smtClean="0">
                <a:latin typeface="Times New Roman" panose="02020603050405020304" pitchFamily="18" charset="0"/>
              </a:rPr>
              <a:t>co</a:t>
            </a:r>
            <a:r>
              <a:rPr kumimoji="1" lang="en-US" altLang="ja-JP" i="1" baseline="-25000" dirty="0" smtClean="0">
                <a:latin typeface="Times New Roman" panose="02020603050405020304" pitchFamily="18" charset="0"/>
              </a:rPr>
              <a:t>-channel</a:t>
            </a:r>
            <a:r>
              <a:rPr kumimoji="1" lang="en-US" altLang="ja-JP" dirty="0" smtClean="0"/>
              <a:t>.</a:t>
            </a:r>
          </a:p>
          <a:p>
            <a:pPr lvl="3">
              <a:buFont typeface="Wingdings" panose="05000000000000000000" pitchFamily="2" charset="2"/>
              <a:buChar char="ü"/>
            </a:pPr>
            <a:r>
              <a:rPr kumimoji="1" lang="en-US" altLang="ja-JP" dirty="0" smtClean="0"/>
              <a:t>Second, actual interference level of the target GCO shall be calculated as </a:t>
            </a:r>
            <a:r>
              <a:rPr kumimoji="1" lang="en-US" altLang="ja-JP" i="1" dirty="0" err="1" smtClean="0">
                <a:latin typeface="Times New Roman" panose="02020603050405020304" pitchFamily="18" charset="0"/>
              </a:rPr>
              <a:t>I</a:t>
            </a:r>
            <a:r>
              <a:rPr kumimoji="1" lang="en-US" altLang="ja-JP" i="1" baseline="-25000" dirty="0" err="1" smtClean="0">
                <a:latin typeface="Times New Roman" panose="02020603050405020304" pitchFamily="18" charset="0"/>
              </a:rPr>
              <a:t>partially</a:t>
            </a:r>
            <a:r>
              <a:rPr kumimoji="1" lang="en-US" altLang="ja-JP" i="1" baseline="-25000" dirty="0" smtClean="0">
                <a:latin typeface="Times New Roman" panose="02020603050405020304" pitchFamily="18" charset="0"/>
              </a:rPr>
              <a:t>-overlapped</a:t>
            </a:r>
            <a:r>
              <a:rPr kumimoji="1" lang="en-US" altLang="ja-JP" dirty="0" smtClean="0"/>
              <a:t>. </a:t>
            </a:r>
          </a:p>
          <a:p>
            <a:pPr lvl="3">
              <a:buFont typeface="Wingdings" panose="05000000000000000000" pitchFamily="2" charset="2"/>
              <a:buChar char="ü"/>
            </a:pPr>
            <a:r>
              <a:rPr kumimoji="1" lang="en-US" altLang="ja-JP" dirty="0" smtClean="0"/>
              <a:t>Then, the ratio of </a:t>
            </a:r>
            <a:r>
              <a:rPr kumimoji="1" lang="en-US" altLang="ja-JP" i="1" dirty="0" err="1">
                <a:latin typeface="Times New Roman" panose="02020603050405020304" pitchFamily="18" charset="0"/>
              </a:rPr>
              <a:t>I</a:t>
            </a:r>
            <a:r>
              <a:rPr kumimoji="1" lang="en-US" altLang="ja-JP" i="1" baseline="-25000" dirty="0" err="1">
                <a:latin typeface="Times New Roman" panose="02020603050405020304" pitchFamily="18" charset="0"/>
              </a:rPr>
              <a:t>partially</a:t>
            </a:r>
            <a:r>
              <a:rPr kumimoji="1" lang="en-US" altLang="ja-JP" i="1" baseline="-25000" dirty="0">
                <a:latin typeface="Times New Roman" panose="02020603050405020304" pitchFamily="18" charset="0"/>
              </a:rPr>
              <a:t>-overlapped </a:t>
            </a:r>
            <a:r>
              <a:rPr kumimoji="1" lang="en-US" altLang="ja-JP" i="1" baseline="-25000" dirty="0" smtClean="0">
                <a:latin typeface="Times New Roman" panose="02020603050405020304" pitchFamily="18" charset="0"/>
              </a:rPr>
              <a:t> </a:t>
            </a:r>
            <a:r>
              <a:rPr kumimoji="1" lang="en-US" altLang="ja-JP" dirty="0" smtClean="0"/>
              <a:t>to </a:t>
            </a:r>
            <a:r>
              <a:rPr kumimoji="1" lang="en-US" altLang="ja-JP" i="1" dirty="0" err="1">
                <a:latin typeface="Times New Roman" panose="02020603050405020304" pitchFamily="18" charset="0"/>
              </a:rPr>
              <a:t>I</a:t>
            </a:r>
            <a:r>
              <a:rPr kumimoji="1" lang="en-US" altLang="ja-JP" i="1" baseline="-25000" dirty="0" err="1">
                <a:latin typeface="Times New Roman" panose="02020603050405020304" pitchFamily="18" charset="0"/>
              </a:rPr>
              <a:t>co</a:t>
            </a:r>
            <a:r>
              <a:rPr kumimoji="1" lang="en-US" altLang="ja-JP" i="1" baseline="-25000" dirty="0">
                <a:latin typeface="Times New Roman" panose="02020603050405020304" pitchFamily="18" charset="0"/>
              </a:rPr>
              <a:t>-channel </a:t>
            </a:r>
            <a:r>
              <a:rPr kumimoji="1" lang="en-US" altLang="ja-JP" i="1" baseline="-25000" dirty="0" smtClean="0">
                <a:latin typeface="Times New Roman" panose="02020603050405020304" pitchFamily="18" charset="0"/>
              </a:rPr>
              <a:t> </a:t>
            </a:r>
            <a:r>
              <a:rPr kumimoji="1" lang="en-US" altLang="ja-JP" dirty="0" smtClean="0"/>
              <a:t>(equivalent to ACIR: adjacent channel interference ratio) can be seen as the substantial number of that target GCO.</a:t>
            </a:r>
          </a:p>
          <a:p>
            <a:pPr marL="1809791" lvl="3" indent="-285750">
              <a:buFont typeface="Wingdings" panose="05000000000000000000" pitchFamily="2" charset="2"/>
              <a:buChar char="ü"/>
            </a:pPr>
            <a:r>
              <a:rPr kumimoji="1" lang="en-US" altLang="ja-JP" dirty="0" smtClean="0"/>
              <a:t>Summation of all the target GCOs’ </a:t>
            </a:r>
            <a:r>
              <a:rPr kumimoji="1" lang="en-US" altLang="ja-JP" i="1" dirty="0" err="1">
                <a:latin typeface="Times New Roman" panose="02020603050405020304" pitchFamily="18" charset="0"/>
              </a:rPr>
              <a:t>I</a:t>
            </a:r>
            <a:r>
              <a:rPr kumimoji="1" lang="en-US" altLang="ja-JP" i="1" baseline="-25000" dirty="0" err="1">
                <a:latin typeface="Times New Roman" panose="02020603050405020304" pitchFamily="18" charset="0"/>
              </a:rPr>
              <a:t>partially</a:t>
            </a:r>
            <a:r>
              <a:rPr kumimoji="1" lang="en-US" altLang="ja-JP" i="1" baseline="-25000" dirty="0">
                <a:latin typeface="Times New Roman" panose="02020603050405020304" pitchFamily="18" charset="0"/>
              </a:rPr>
              <a:t>-overlapped </a:t>
            </a:r>
            <a:r>
              <a:rPr kumimoji="1" lang="en-US" altLang="ja-JP" dirty="0">
                <a:latin typeface="Times New Roman" panose="02020603050405020304" pitchFamily="18" charset="0"/>
              </a:rPr>
              <a:t>/</a:t>
            </a:r>
            <a:r>
              <a:rPr kumimoji="1" lang="en-US" altLang="ja-JP" i="1" dirty="0" err="1">
                <a:latin typeface="Times New Roman" panose="02020603050405020304" pitchFamily="18" charset="0"/>
              </a:rPr>
              <a:t>I</a:t>
            </a:r>
            <a:r>
              <a:rPr kumimoji="1" lang="en-US" altLang="ja-JP" i="1" baseline="-25000" dirty="0" err="1">
                <a:latin typeface="Times New Roman" panose="02020603050405020304" pitchFamily="18" charset="0"/>
              </a:rPr>
              <a:t>co</a:t>
            </a:r>
            <a:r>
              <a:rPr kumimoji="1" lang="en-US" altLang="ja-JP" i="1" baseline="-25000" dirty="0">
                <a:latin typeface="Times New Roman" panose="02020603050405020304" pitchFamily="18" charset="0"/>
              </a:rPr>
              <a:t>-channel </a:t>
            </a:r>
            <a:r>
              <a:rPr kumimoji="1" lang="en-US" altLang="ja-JP" dirty="0">
                <a:latin typeface="Times New Roman" panose="02020603050405020304" pitchFamily="18" charset="0"/>
              </a:rPr>
              <a:t>(= </a:t>
            </a:r>
            <a:r>
              <a:rPr kumimoji="1" lang="en-US" altLang="ja-JP" i="1" dirty="0">
                <a:latin typeface="Times New Roman" panose="02020603050405020304" pitchFamily="18" charset="0"/>
              </a:rPr>
              <a:t>ACIR</a:t>
            </a:r>
            <a:r>
              <a:rPr kumimoji="1" lang="en-US" altLang="ja-JP" dirty="0">
                <a:latin typeface="Times New Roman" panose="02020603050405020304" pitchFamily="18" charset="0"/>
              </a:rPr>
              <a:t>) </a:t>
            </a:r>
            <a:r>
              <a:rPr kumimoji="1" lang="en-US" altLang="ja-JP" dirty="0" smtClean="0"/>
              <a:t>values can be seen as the </a:t>
            </a:r>
            <a:r>
              <a:rPr kumimoji="1" lang="en-US" altLang="ja-JP" u="sng" dirty="0" smtClean="0"/>
              <a:t>actual number of active target GCOs operating on the </a:t>
            </a:r>
            <a:r>
              <a:rPr kumimoji="1" lang="en-US" altLang="ja-JP" u="sng" dirty="0"/>
              <a:t>same channel as the prioritized </a:t>
            </a:r>
            <a:r>
              <a:rPr kumimoji="1" lang="en-US" altLang="ja-JP" u="sng" dirty="0" smtClean="0"/>
              <a:t>GCO</a:t>
            </a:r>
            <a:r>
              <a:rPr kumimoji="1" lang="en-US" altLang="ja-JP" dirty="0" smtClean="0"/>
              <a:t>.</a:t>
            </a:r>
          </a:p>
          <a:p>
            <a:pPr lvl="2"/>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Nov 2016</a:t>
            </a:r>
            <a:endParaRPr lang="en-GB" dirty="0"/>
          </a:p>
        </p:txBody>
      </p:sp>
    </p:spTree>
    <p:extLst>
      <p:ext uri="{BB962C8B-B14F-4D97-AF65-F5344CB8AC3E}">
        <p14:creationId xmlns:p14="http://schemas.microsoft.com/office/powerpoint/2010/main" val="3666429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a:t>Interference cases to be considered in calculating ACIR</a:t>
            </a:r>
            <a:endParaRPr kumimoji="1" lang="ja-JP" altLang="en-US" sz="28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Nov 2016</a:t>
            </a:r>
            <a:endParaRPr lang="en-GB" dirty="0"/>
          </a:p>
        </p:txBody>
      </p:sp>
      <p:sp>
        <p:nvSpPr>
          <p:cNvPr id="7" name="Rectangle 2"/>
          <p:cNvSpPr>
            <a:spLocks noChangeArrowheads="1"/>
          </p:cNvSpPr>
          <p:nvPr/>
        </p:nvSpPr>
        <p:spPr bwMode="auto">
          <a:xfrm>
            <a:off x="0" y="0"/>
            <a:ext cx="975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1467761249"/>
              </p:ext>
            </p:extLst>
          </p:nvPr>
        </p:nvGraphicFramePr>
        <p:xfrm>
          <a:off x="2057400" y="1524000"/>
          <a:ext cx="5295900" cy="5172075"/>
        </p:xfrm>
        <a:graphic>
          <a:graphicData uri="http://schemas.openxmlformats.org/presentationml/2006/ole">
            <mc:AlternateContent xmlns:mc="http://schemas.openxmlformats.org/markup-compatibility/2006">
              <mc:Choice xmlns:v="urn:schemas-microsoft-com:vml" Requires="v">
                <p:oleObj spid="_x0000_s4099" name="Visio" r:id="rId3" imgW="7164736" imgH="7012170" progId="Visio.Drawing.11">
                  <p:embed/>
                </p:oleObj>
              </mc:Choice>
              <mc:Fallback>
                <p:oleObj name="Visio" r:id="rId3" imgW="7164736" imgH="7012170"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1524000"/>
                        <a:ext cx="5295900" cy="5172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20811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a:t>
            </a:r>
            <a:r>
              <a:rPr kumimoji="1" lang="en-US" altLang="ja-JP" dirty="0"/>
              <a:t>1] Sho </a:t>
            </a:r>
            <a:r>
              <a:rPr kumimoji="1" lang="en-US" altLang="ja-JP" dirty="0" smtClean="0"/>
              <a:t>Furuichi, </a:t>
            </a:r>
            <a:r>
              <a:rPr kumimoji="1" lang="en-US" altLang="ja-JP" dirty="0"/>
              <a:t>“IEEE </a:t>
            </a:r>
            <a:r>
              <a:rPr kumimoji="1" lang="en-US" altLang="ja-JP" dirty="0" smtClean="0"/>
              <a:t>802.19-16/0173r0 </a:t>
            </a:r>
            <a:r>
              <a:rPr lang="en-US" altLang="ja-JP" dirty="0"/>
              <a:t>Comment resolution on CID89 in 1</a:t>
            </a:r>
            <a:r>
              <a:rPr lang="en-US" altLang="ja-JP" baseline="30000" dirty="0"/>
              <a:t>st</a:t>
            </a:r>
            <a:r>
              <a:rPr lang="en-US" altLang="ja-JP" dirty="0"/>
              <a:t> TG review</a:t>
            </a:r>
            <a:r>
              <a:rPr kumimoji="1" lang="en-US" altLang="ja-JP" dirty="0" smtClean="0"/>
              <a:t>”, Nov 2016</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Nov 2016</a:t>
            </a:r>
            <a:endParaRPr lang="en-GB" altLang="ja-JP" dirty="0"/>
          </a:p>
        </p:txBody>
      </p:sp>
    </p:spTree>
    <p:extLst>
      <p:ext uri="{BB962C8B-B14F-4D97-AF65-F5344CB8AC3E}">
        <p14:creationId xmlns:p14="http://schemas.microsoft.com/office/powerpoint/2010/main" val="125957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11456</TotalTime>
  <Words>543</Words>
  <Application>Microsoft Office PowerPoint</Application>
  <PresentationFormat>ユーザー設定</PresentationFormat>
  <Paragraphs>86</Paragraphs>
  <Slides>6</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2</vt:i4>
      </vt:variant>
      <vt:variant>
        <vt:lpstr>スライド タイトル</vt:lpstr>
      </vt:variant>
      <vt:variant>
        <vt:i4>6</vt:i4>
      </vt:variant>
    </vt:vector>
  </HeadingPairs>
  <TitlesOfParts>
    <vt:vector size="9" baseType="lpstr">
      <vt:lpstr>Office Theme</vt:lpstr>
      <vt:lpstr>Document</vt:lpstr>
      <vt:lpstr>Microsoft Visio 図面</vt:lpstr>
      <vt:lpstr>Supplemental Document for Comment Resolution on CID89 in 1st TG Review</vt:lpstr>
      <vt:lpstr>Abstract</vt:lpstr>
      <vt:lpstr>Common concept: Maximally allowed interference level can be allocated equally to the interfering GCO.</vt:lpstr>
      <vt:lpstr>Two types of MI</vt:lpstr>
      <vt:lpstr>Interference cases to be considered in calculating ACIR</vt:lpstr>
      <vt:lpstr>Reference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Furuichi, Sho</cp:lastModifiedBy>
  <cp:revision>285</cp:revision>
  <cp:lastPrinted>2014-11-08T20:15:38Z</cp:lastPrinted>
  <dcterms:created xsi:type="dcterms:W3CDTF">2014-10-30T17:06:39Z</dcterms:created>
  <dcterms:modified xsi:type="dcterms:W3CDTF">2016-11-04T10:27:55Z</dcterms:modified>
</cp:coreProperties>
</file>