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6"/>
  </p:notesMasterIdLst>
  <p:handoutMasterIdLst>
    <p:handoutMasterId r:id="rId17"/>
  </p:handoutMasterIdLst>
  <p:sldIdLst>
    <p:sldId id="269" r:id="rId2"/>
    <p:sldId id="280" r:id="rId3"/>
    <p:sldId id="271" r:id="rId4"/>
    <p:sldId id="272" r:id="rId5"/>
    <p:sldId id="273" r:id="rId6"/>
    <p:sldId id="279" r:id="rId7"/>
    <p:sldId id="274" r:id="rId8"/>
    <p:sldId id="275" r:id="rId9"/>
    <p:sldId id="276" r:id="rId10"/>
    <p:sldId id="277" r:id="rId11"/>
    <p:sldId id="278" r:id="rId12"/>
    <p:sldId id="282" r:id="rId13"/>
    <p:sldId id="283" r:id="rId14"/>
    <p:sldId id="281"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1" autoAdjust="0"/>
    <p:restoredTop sz="71403" autoAdjust="0"/>
  </p:normalViewPr>
  <p:slideViewPr>
    <p:cSldViewPr>
      <p:cViewPr varScale="1">
        <p:scale>
          <a:sx n="88" d="100"/>
          <a:sy n="88" d="100"/>
        </p:scale>
        <p:origin x="-1698"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032"/>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802.19-16/0110r0</a:t>
            </a:r>
            <a:endParaRPr lang="en-US" dirty="0"/>
          </a:p>
        </p:txBody>
      </p:sp>
      <p:sp>
        <p:nvSpPr>
          <p:cNvPr id="3075" name="Rectangle 3"/>
          <p:cNvSpPr>
            <a:spLocks noGrp="1" noChangeArrowheads="1"/>
          </p:cNvSpPr>
          <p:nvPr>
            <p:ph type="dt" sz="quarter" idx="1"/>
          </p:nvPr>
        </p:nvSpPr>
        <p:spPr bwMode="auto">
          <a:xfrm>
            <a:off x="695325" y="177284"/>
            <a:ext cx="69089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July 2016</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802.19-16/0110r0</a:t>
            </a:r>
            <a:endParaRPr lang="en-US" dirty="0"/>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2016</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81172" y="363379"/>
            <a:ext cx="316432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802.19-17/0007r0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grouper.ieee.org/groups/802/Communications/R1-152183.zip" TargetMode="External"/><Relationship Id="rId3" Type="http://schemas.openxmlformats.org/officeDocument/2006/relationships/hyperlink" Target="http://grouper.ieee.org/groups/802/Communications/IEEE_802_3GPP_outreach_18JUL2014_rev01.pdf" TargetMode="External"/><Relationship Id="rId7" Type="http://schemas.openxmlformats.org/officeDocument/2006/relationships/hyperlink" Target="http://grouper.ieee.org/groups/802/Communications/15_01/15_0202_Liaison_802LMSC_3GPP_TSG.pdf" TargetMode="External"/><Relationship Id="rId12" Type="http://schemas.microsoft.com/office/2007/relationships/hdphoto" Target="../media/hdphoto1.wdp"/><Relationship Id="rId2" Type="http://schemas.openxmlformats.org/officeDocument/2006/relationships/hyperlink" Target="http://grouper.ieee.org/groups/802/Communications/RP-140999.pdf" TargetMode="External"/><Relationship Id="rId1" Type="http://schemas.openxmlformats.org/officeDocument/2006/relationships/slideLayout" Target="../slideLayouts/slideLayout1.xml"/><Relationship Id="rId6" Type="http://schemas.openxmlformats.org/officeDocument/2006/relationships/hyperlink" Target="http://grouper.ieee.org/groups/802/Communications/15_03/RP-150454.zip" TargetMode="External"/><Relationship Id="rId11" Type="http://schemas.openxmlformats.org/officeDocument/2006/relationships/image" Target="../media/image1.jpeg"/><Relationship Id="rId5" Type="http://schemas.openxmlformats.org/officeDocument/2006/relationships/hyperlink" Target="http://grouper.ieee.org/groups/802/Communications/14_11/IEEE-802-3GPP-liaison-communication-08NOV2014.pdf" TargetMode="External"/><Relationship Id="rId10" Type="http://schemas.openxmlformats.org/officeDocument/2006/relationships/hyperlink" Target="http://grouper.ieee.org/groups/802/Communications/802_to_3GPP_liaison_18May_2015.pdf" TargetMode="External"/><Relationship Id="rId4" Type="http://schemas.openxmlformats.org/officeDocument/2006/relationships/hyperlink" Target="http://grouper.ieee.org/groups/802/Communications/RP-141712.zip" TargetMode="External"/><Relationship Id="rId9" Type="http://schemas.openxmlformats.org/officeDocument/2006/relationships/hyperlink" Target="http://grouper.ieee.org/groups/802/Communications/R1-152182.zip"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9/dcn/15/19-15-0069-07-0000-ieee-802-submission-to-3gpp-laa-workshop.pptx" TargetMode="External"/><Relationship Id="rId7" Type="http://schemas.openxmlformats.org/officeDocument/2006/relationships/hyperlink" Target="http://grouper.ieee.org/groups/802/Communications/16_06/R1-166040.zip" TargetMode="External"/><Relationship Id="rId12" Type="http://schemas.openxmlformats.org/officeDocument/2006/relationships/hyperlink" Target="http://grouper.ieee.org/groups/802/Communications/16_06/RP-161228.zip" TargetMode="External"/><Relationship Id="rId2" Type="http://schemas.openxmlformats.org/officeDocument/2006/relationships/hyperlink" Target="http://grouper.ieee.org/groups/802/Communications/RP-151115.zip" TargetMode="External"/><Relationship Id="rId1" Type="http://schemas.openxmlformats.org/officeDocument/2006/relationships/slideLayout" Target="../slideLayouts/slideLayout1.xml"/><Relationship Id="rId6" Type="http://schemas.openxmlformats.org/officeDocument/2006/relationships/hyperlink" Target="http://grouper.ieee.org/groups/802/Communications/16_05/802_to_3GPP_22May_2016_Liaison_r00.pdf" TargetMode="External"/><Relationship Id="rId11" Type="http://schemas.microsoft.com/office/2007/relationships/hdphoto" Target="../media/hdphoto1.wdp"/><Relationship Id="rId5" Type="http://schemas.openxmlformats.org/officeDocument/2006/relationships/hyperlink" Target="https://mentor.ieee.org/802.19/dcn/16/19-16-0037-09-0000-laa-comments.pdf" TargetMode="External"/><Relationship Id="rId10" Type="http://schemas.openxmlformats.org/officeDocument/2006/relationships/image" Target="../media/image1.jpeg"/><Relationship Id="rId4" Type="http://schemas.openxmlformats.org/officeDocument/2006/relationships/hyperlink" Target="http://grouper.ieee.org/groups/802/Communications/RP-151095.zip" TargetMode="External"/><Relationship Id="rId9" Type="http://schemas.microsoft.com/office/2007/relationships/hdphoto" Target="../media/hdphoto2.wdp"/></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ec/dcn/16/ec-16-0203-00-00EC-802-to-3gpp-ran1-liaison-14nov2016.pdf" TargetMode="External"/><Relationship Id="rId3" Type="http://schemas.openxmlformats.org/officeDocument/2006/relationships/image" Target="../media/image2.png"/><Relationship Id="rId7" Type="http://schemas.openxmlformats.org/officeDocument/2006/relationships/hyperlink" Target="http://grouper.ieee.org/groups/802/Communications/16_08/802_to_3GPP_01AUG_2016_Liaison_r01.pdf" TargetMode="External"/><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1.jpeg"/><Relationship Id="rId4" Type="http://schemas.microsoft.com/office/2007/relationships/hdphoto" Target="../media/hdphoto2.wdp"/></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Communications/16_08/802_to_3GPP_01AUG_2016_Liaison_r01.pdf" TargetMode="External"/><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1.xml"/><Relationship Id="rId4" Type="http://schemas.openxmlformats.org/officeDocument/2006/relationships/hyperlink" Target="https://mentor.ieee.org/802-ec/dcn/16/ec-16-0203-00-00EC-802-to-3gpp-ran1-liaison-14nov2016.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A summary of </a:t>
            </a:r>
            <a:r>
              <a:rPr lang="en-US" dirty="0" smtClean="0">
                <a:solidFill>
                  <a:schemeClr val="accent2">
                    <a:lumMod val="75000"/>
                  </a:schemeClr>
                </a:solidFill>
              </a:rPr>
              <a:t>most recent LS </a:t>
            </a:r>
            <a:r>
              <a:rPr lang="en-US" dirty="0" smtClean="0">
                <a:solidFill>
                  <a:schemeClr val="accent2">
                    <a:lumMod val="75000"/>
                  </a:schemeClr>
                </a:solidFill>
              </a:rPr>
              <a:t>from </a:t>
            </a:r>
            <a:r>
              <a:rPr lang="en-US" dirty="0" smtClean="0">
                <a:solidFill>
                  <a:schemeClr val="accent2">
                    <a:lumMod val="75000"/>
                  </a:schemeClr>
                </a:solidFill>
              </a:rPr>
              <a:t>3GPP RAN/RAN1 and proposed process for review</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13 Jan 2017</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568694850"/>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Some issues are still not resolved, while there is doubt about the resolution of other issues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439072455"/>
              </p:ext>
            </p:extLst>
          </p:nvPr>
        </p:nvGraphicFramePr>
        <p:xfrm>
          <a:off x="228600" y="1965480"/>
          <a:ext cx="8686799" cy="3311040"/>
        </p:xfrm>
        <a:graphic>
          <a:graphicData uri="http://schemas.openxmlformats.org/drawingml/2006/table">
            <a:tbl>
              <a:tblPr firstRow="1" firstCol="1" bandRow="1">
                <a:tableStyleId>{21E4AEA4-8DFA-4A89-87EB-49C32662AFE0}</a:tableStyleId>
              </a:tblPr>
              <a:tblGrid>
                <a:gridCol w="609600"/>
                <a:gridCol w="3127508"/>
                <a:gridCol w="2587492"/>
                <a:gridCol w="990600"/>
                <a:gridCol w="1371599"/>
              </a:tblGrid>
              <a:tr h="95280">
                <a:tc>
                  <a:txBody>
                    <a:bodyPr/>
                    <a:lstStyle/>
                    <a:p>
                      <a:pPr algn="ctr">
                        <a:spcAft>
                          <a:spcPts val="0"/>
                        </a:spcAft>
                      </a:pPr>
                      <a:r>
                        <a:rPr lang="en-AU" sz="1400" dirty="0">
                          <a:effectLst/>
                          <a:latin typeface="+mj-lt"/>
                        </a:rPr>
                        <a:t>Issue</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IEEE 802 comment</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3GPP response</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dirty="0">
                          <a:effectLst/>
                          <a:latin typeface="+mj-lt"/>
                        </a:rPr>
                        <a:t>Issue resolved?</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dirty="0" smtClean="0">
                          <a:effectLst/>
                          <a:latin typeface="+mj-lt"/>
                          <a:ea typeface="Calibri"/>
                          <a:cs typeface="Times New Roman"/>
                        </a:rPr>
                        <a:t>Volunteer?</a:t>
                      </a:r>
                      <a:endParaRPr lang="en-AU" sz="1400" dirty="0">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a:effectLst/>
                          <a:latin typeface="+mj-lt"/>
                        </a:rPr>
                        <a:t>10 </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Thanked 3GPP RAN1 for its clarification on </a:t>
                      </a:r>
                      <a:r>
                        <a:rPr lang="en-AU" sz="1400" dirty="0" err="1">
                          <a:effectLst/>
                          <a:latin typeface="+mj-lt"/>
                        </a:rPr>
                        <a:t>CWp</a:t>
                      </a:r>
                      <a:r>
                        <a:rPr lang="en-AU" sz="1400" dirty="0">
                          <a:effectLst/>
                          <a:latin typeface="+mj-lt"/>
                        </a:rPr>
                        <a:t> adjustment</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Confirmed IEEE 802 understanding</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b="1" dirty="0">
                          <a:solidFill>
                            <a:srgbClr val="00B050"/>
                          </a:solidFill>
                          <a:effectLst/>
                          <a:latin typeface="+mj-lt"/>
                        </a:rPr>
                        <a:t>Yes</a:t>
                      </a:r>
                      <a:endParaRPr lang="en-AU" sz="1400" b="1" dirty="0">
                        <a:solidFill>
                          <a:srgbClr val="00B050"/>
                        </a:solidFill>
                        <a:effectLst/>
                        <a:latin typeface="+mj-lt"/>
                        <a:ea typeface="Calibri"/>
                        <a:cs typeface="Times New Roman"/>
                      </a:endParaRPr>
                    </a:p>
                  </a:txBody>
                  <a:tcPr marL="33006" marR="33006" marT="32400" marB="32400"/>
                </a:tc>
                <a:tc>
                  <a:txBody>
                    <a:bodyPr/>
                    <a:lstStyle/>
                    <a:p>
                      <a:pPr algn="ctr">
                        <a:spcAft>
                          <a:spcPts val="0"/>
                        </a:spcAft>
                      </a:pPr>
                      <a:r>
                        <a:rPr lang="en-AU" sz="1400" dirty="0" smtClean="0">
                          <a:effectLst/>
                          <a:latin typeface="+mj-lt"/>
                          <a:ea typeface="Calibri"/>
                          <a:cs typeface="Times New Roman"/>
                        </a:rPr>
                        <a:t>n/a</a:t>
                      </a:r>
                      <a:endParaRPr lang="en-AU" sz="1400" dirty="0">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a:effectLst/>
                          <a:latin typeface="+mj-lt"/>
                        </a:rPr>
                        <a:t>11</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a:effectLst/>
                          <a:latin typeface="+mj-lt"/>
                        </a:rPr>
                        <a:t>Noted IEEE 802’s comment on quanta of channel sense has been resolved</a:t>
                      </a:r>
                      <a:endParaRPr lang="en-AU" sz="140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Noted IEEE 802 response</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b="1" dirty="0">
                          <a:solidFill>
                            <a:srgbClr val="00B050"/>
                          </a:solidFill>
                          <a:effectLst/>
                          <a:latin typeface="+mj-lt"/>
                        </a:rPr>
                        <a:t>Yes</a:t>
                      </a:r>
                      <a:endParaRPr lang="en-AU" sz="1400" b="1" dirty="0">
                        <a:solidFill>
                          <a:srgbClr val="00B050"/>
                        </a:solidFill>
                        <a:effectLst/>
                        <a:latin typeface="+mj-lt"/>
                        <a:ea typeface="Calibri"/>
                        <a:cs typeface="Times New Roman"/>
                      </a:endParaRPr>
                    </a:p>
                  </a:txBody>
                  <a:tcPr marL="33006" marR="33006" marT="32400" marB="32400"/>
                </a:tc>
                <a:tc>
                  <a:txBody>
                    <a:bodyPr/>
                    <a:lstStyle/>
                    <a:p>
                      <a:pPr algn="ctr">
                        <a:spcAft>
                          <a:spcPts val="0"/>
                        </a:spcAft>
                      </a:pPr>
                      <a:r>
                        <a:rPr lang="en-AU" sz="1400" dirty="0" smtClean="0">
                          <a:effectLst/>
                          <a:latin typeface="+mj-lt"/>
                          <a:ea typeface="Calibri"/>
                          <a:cs typeface="Times New Roman"/>
                        </a:rPr>
                        <a:t>n/a</a:t>
                      </a:r>
                      <a:endParaRPr lang="en-AU" sz="1400" dirty="0">
                        <a:effectLst/>
                        <a:latin typeface="+mj-lt"/>
                        <a:ea typeface="Calibri"/>
                        <a:cs typeface="Times New Roman"/>
                      </a:endParaRPr>
                    </a:p>
                  </a:txBody>
                  <a:tcPr marL="33006" marR="33006" marT="32400" marB="32400"/>
                </a:tc>
              </a:tr>
              <a:tr h="322729">
                <a:tc>
                  <a:txBody>
                    <a:bodyPr/>
                    <a:lstStyle/>
                    <a:p>
                      <a:pPr algn="ctr">
                        <a:spcAft>
                          <a:spcPts val="0"/>
                        </a:spcAft>
                      </a:pPr>
                      <a:r>
                        <a:rPr lang="en-AU" sz="1400">
                          <a:effectLst/>
                          <a:latin typeface="+mj-lt"/>
                        </a:rPr>
                        <a:t>12-1</a:t>
                      </a:r>
                      <a:endParaRPr lang="en-AU" sz="1400">
                        <a:effectLst/>
                        <a:latin typeface="+mj-lt"/>
                        <a:ea typeface="Calibri"/>
                        <a:cs typeface="Times New Roman"/>
                      </a:endParaRPr>
                    </a:p>
                  </a:txBody>
                  <a:tcPr marL="33006" marR="33006" marT="32400" marB="32400"/>
                </a:tc>
                <a:tc>
                  <a:txBody>
                    <a:bodyPr/>
                    <a:lstStyle/>
                    <a:p>
                      <a:pPr>
                        <a:spcAft>
                          <a:spcPts val="0"/>
                        </a:spcAft>
                      </a:pPr>
                      <a:r>
                        <a:rPr lang="en-AU" sz="1400">
                          <a:effectLst/>
                          <a:latin typeface="+mj-lt"/>
                        </a:rPr>
                        <a:t>Noted a remaining issue related to LAA Rel. 13’s backoff mechanism</a:t>
                      </a:r>
                      <a:endParaRPr lang="en-AU" sz="140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Asserted LAA “can” maintain slot alignment by monitoring the channel; also that any non-alignment is mitigated by checking  channel for defer period</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b="1" dirty="0">
                          <a:solidFill>
                            <a:srgbClr val="FFC000"/>
                          </a:solidFill>
                          <a:effectLst/>
                          <a:latin typeface="+mj-lt"/>
                        </a:rPr>
                        <a:t>?</a:t>
                      </a:r>
                      <a:endParaRPr lang="en-AU" sz="1400" b="1" dirty="0">
                        <a:solidFill>
                          <a:srgbClr val="FFC000"/>
                        </a:solidFill>
                        <a:effectLst/>
                        <a:latin typeface="+mj-lt"/>
                        <a:ea typeface="Calibri"/>
                        <a:cs typeface="Times New Roman"/>
                      </a:endParaRPr>
                    </a:p>
                  </a:txBody>
                  <a:tcPr marL="33006" marR="33006" marT="32400" marB="32400"/>
                </a:tc>
                <a:tc>
                  <a:txBody>
                    <a:bodyPr/>
                    <a:lstStyle/>
                    <a:p>
                      <a:pPr algn="ctr">
                        <a:spcAft>
                          <a:spcPts val="0"/>
                        </a:spcAft>
                      </a:pPr>
                      <a:r>
                        <a:rPr lang="en-AU" sz="1400" dirty="0" smtClean="0">
                          <a:effectLst/>
                          <a:latin typeface="+mj-lt"/>
                          <a:ea typeface="Calibri"/>
                          <a:cs typeface="Times New Roman"/>
                        </a:rPr>
                        <a:t>?</a:t>
                      </a:r>
                      <a:endParaRPr lang="en-AU" sz="1400" dirty="0">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a:effectLst/>
                          <a:latin typeface="+mj-lt"/>
                        </a:rPr>
                        <a:t>12-2</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Noted an ambiguity in the LAA access mechanism</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Proposed a clarification that resolves the ambiguity</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b="1" dirty="0">
                          <a:solidFill>
                            <a:srgbClr val="FFC000"/>
                          </a:solidFill>
                          <a:effectLst/>
                          <a:latin typeface="+mj-lt"/>
                        </a:rPr>
                        <a:t>?</a:t>
                      </a:r>
                      <a:endParaRPr lang="en-AU" sz="1400" b="1" dirty="0">
                        <a:solidFill>
                          <a:srgbClr val="FFC000"/>
                        </a:solidFill>
                        <a:effectLst/>
                        <a:latin typeface="+mj-lt"/>
                        <a:ea typeface="Calibri"/>
                        <a:cs typeface="Times New Roman"/>
                      </a:endParaRPr>
                    </a:p>
                  </a:txBody>
                  <a:tcPr marL="33006" marR="33006" marT="32400" marB="32400"/>
                </a:tc>
                <a:tc>
                  <a:txBody>
                    <a:bodyPr/>
                    <a:lstStyle/>
                    <a:p>
                      <a:pPr algn="ctr">
                        <a:spcAft>
                          <a:spcPts val="0"/>
                        </a:spcAft>
                      </a:pPr>
                      <a:r>
                        <a:rPr lang="en-AU" sz="1400" dirty="0" smtClean="0">
                          <a:effectLst/>
                          <a:latin typeface="+mj-lt"/>
                          <a:ea typeface="Calibri"/>
                          <a:cs typeface="Times New Roman"/>
                        </a:rPr>
                        <a:t>?</a:t>
                      </a:r>
                      <a:endParaRPr lang="en-AU" sz="1400" dirty="0">
                        <a:effectLst/>
                        <a:latin typeface="+mj-lt"/>
                        <a:ea typeface="Calibri"/>
                        <a:cs typeface="Times New Roman"/>
                      </a:endParaRPr>
                    </a:p>
                  </a:txBody>
                  <a:tcPr marL="33006" marR="33006" marT="32400" marB="32400"/>
                </a:tc>
              </a:tr>
            </a:tbl>
          </a:graphicData>
        </a:graphic>
      </p:graphicFrame>
    </p:spTree>
    <p:extLst>
      <p:ext uri="{BB962C8B-B14F-4D97-AF65-F5344CB8AC3E}">
        <p14:creationId xmlns:p14="http://schemas.microsoft.com/office/powerpoint/2010/main" val="3619494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Some issues are still not resolved, while there is doubt about the resolution of other issues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634090294"/>
              </p:ext>
            </p:extLst>
          </p:nvPr>
        </p:nvGraphicFramePr>
        <p:xfrm>
          <a:off x="228600" y="1965480"/>
          <a:ext cx="8686799" cy="2042414"/>
        </p:xfrm>
        <a:graphic>
          <a:graphicData uri="http://schemas.openxmlformats.org/drawingml/2006/table">
            <a:tbl>
              <a:tblPr firstRow="1" firstCol="1" bandRow="1">
                <a:tableStyleId>{21E4AEA4-8DFA-4A89-87EB-49C32662AFE0}</a:tableStyleId>
              </a:tblPr>
              <a:tblGrid>
                <a:gridCol w="609600"/>
                <a:gridCol w="3127508"/>
                <a:gridCol w="2587492"/>
                <a:gridCol w="990600"/>
                <a:gridCol w="1371599"/>
              </a:tblGrid>
              <a:tr h="95280">
                <a:tc>
                  <a:txBody>
                    <a:bodyPr/>
                    <a:lstStyle/>
                    <a:p>
                      <a:pPr algn="ctr">
                        <a:spcAft>
                          <a:spcPts val="0"/>
                        </a:spcAft>
                      </a:pPr>
                      <a:r>
                        <a:rPr lang="en-AU" sz="1400" dirty="0">
                          <a:effectLst/>
                          <a:latin typeface="+mj-lt"/>
                        </a:rPr>
                        <a:t>Issue</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IEEE 802 comment</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3GPP response</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dirty="0">
                          <a:effectLst/>
                          <a:latin typeface="+mj-lt"/>
                        </a:rPr>
                        <a:t>Issue resolved?</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dirty="0" smtClean="0">
                          <a:effectLst/>
                          <a:latin typeface="+mj-lt"/>
                          <a:ea typeface="Calibri"/>
                          <a:cs typeface="Times New Roman"/>
                        </a:rPr>
                        <a:t>Volunteer?</a:t>
                      </a:r>
                      <a:endParaRPr lang="en-AU" sz="1400" dirty="0">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a:effectLst/>
                          <a:latin typeface="+mj-lt"/>
                          <a:ea typeface="Calibri"/>
                          <a:cs typeface="Times New Roman"/>
                        </a:rPr>
                        <a:t>13</a:t>
                      </a:r>
                    </a:p>
                  </a:txBody>
                  <a:tcPr marL="68580" marR="68580" marT="0" marB="0"/>
                </a:tc>
                <a:tc>
                  <a:txBody>
                    <a:bodyPr/>
                    <a:lstStyle/>
                    <a:p>
                      <a:pPr>
                        <a:spcAft>
                          <a:spcPts val="0"/>
                        </a:spcAft>
                      </a:pPr>
                      <a:r>
                        <a:rPr lang="en-AU" sz="1400" dirty="0">
                          <a:effectLst/>
                          <a:latin typeface="+mj-lt"/>
                          <a:ea typeface="Calibri"/>
                          <a:cs typeface="Times New Roman"/>
                        </a:rPr>
                        <a:t>Requested support for </a:t>
                      </a:r>
                      <a:r>
                        <a:rPr lang="en-AU" sz="1400" dirty="0">
                          <a:solidFill>
                            <a:srgbClr val="000000"/>
                          </a:solidFill>
                          <a:effectLst/>
                          <a:latin typeface="+mj-lt"/>
                          <a:ea typeface="Calibri"/>
                          <a:cs typeface="Times New Roman"/>
                        </a:rPr>
                        <a:t>PD-based channel access in a future release of LAA specification</a:t>
                      </a:r>
                      <a:endParaRPr lang="en-AU" sz="1400" dirty="0">
                        <a:effectLst/>
                        <a:latin typeface="+mj-lt"/>
                        <a:ea typeface="Calibri"/>
                        <a:cs typeface="Times New Roman"/>
                      </a:endParaRPr>
                    </a:p>
                  </a:txBody>
                  <a:tcPr marL="68580" marR="68580" marT="0" marB="0"/>
                </a:tc>
                <a:tc>
                  <a:txBody>
                    <a:bodyPr/>
                    <a:lstStyle/>
                    <a:p>
                      <a:pPr>
                        <a:spcAft>
                          <a:spcPts val="0"/>
                        </a:spcAft>
                      </a:pPr>
                      <a:r>
                        <a:rPr lang="en-AU" sz="1400" dirty="0">
                          <a:effectLst/>
                          <a:latin typeface="+mj-lt"/>
                          <a:ea typeface="Calibri"/>
                          <a:cs typeface="Times New Roman"/>
                        </a:rPr>
                        <a:t>Rejected request on basis that ED is a viable technology neutral solution which can ensure fair coexistence with IEEE 802.11 devices</a:t>
                      </a:r>
                    </a:p>
                  </a:txBody>
                  <a:tcPr marL="68580" marR="68580" marT="0" marB="0"/>
                </a:tc>
                <a:tc>
                  <a:txBody>
                    <a:bodyPr/>
                    <a:lstStyle/>
                    <a:p>
                      <a:pPr algn="ctr">
                        <a:spcAft>
                          <a:spcPts val="0"/>
                        </a:spcAft>
                      </a:pPr>
                      <a:r>
                        <a:rPr lang="en-AU" sz="1400" b="1" dirty="0">
                          <a:solidFill>
                            <a:srgbClr val="FF0000"/>
                          </a:solidFill>
                          <a:effectLst/>
                          <a:latin typeface="+mj-lt"/>
                          <a:ea typeface="Calibri"/>
                          <a:cs typeface="Times New Roman"/>
                        </a:rPr>
                        <a:t>No</a:t>
                      </a:r>
                      <a:endParaRPr lang="en-AU" sz="1400" dirty="0">
                        <a:effectLst/>
                        <a:latin typeface="+mj-lt"/>
                        <a:ea typeface="Calibri"/>
                        <a:cs typeface="Times New Roman"/>
                      </a:endParaRPr>
                    </a:p>
                  </a:txBody>
                  <a:tcPr marL="68580" marR="68580" marT="0" marB="0"/>
                </a:tc>
                <a:tc>
                  <a:txBody>
                    <a:bodyPr/>
                    <a:lstStyle/>
                    <a:p>
                      <a:pPr algn="ctr">
                        <a:spcAft>
                          <a:spcPts val="0"/>
                        </a:spcAft>
                      </a:pPr>
                      <a:r>
                        <a:rPr lang="en-AU" sz="1400" dirty="0" smtClean="0">
                          <a:effectLst/>
                          <a:latin typeface="+mj-lt"/>
                          <a:ea typeface="Calibri"/>
                          <a:cs typeface="Times New Roman"/>
                        </a:rPr>
                        <a:t>PDED ad hoc</a:t>
                      </a:r>
                      <a:endParaRPr lang="en-AU" sz="1400" dirty="0">
                        <a:effectLst/>
                        <a:latin typeface="+mj-lt"/>
                        <a:ea typeface="Calibri"/>
                        <a:cs typeface="Times New Roman"/>
                      </a:endParaRPr>
                    </a:p>
                  </a:txBody>
                  <a:tcPr marL="33006" marR="33006" marT="32400" marB="32400"/>
                </a:tc>
              </a:tr>
              <a:tr h="484094">
                <a:tc>
                  <a:txBody>
                    <a:bodyPr/>
                    <a:lstStyle/>
                    <a:p>
                      <a:pPr algn="ctr">
                        <a:spcAft>
                          <a:spcPts val="0"/>
                        </a:spcAft>
                      </a:pPr>
                      <a:r>
                        <a:rPr lang="en-AU" sz="1400" dirty="0">
                          <a:effectLst/>
                          <a:latin typeface="+mj-lt"/>
                          <a:ea typeface="Calibri"/>
                          <a:cs typeface="Times New Roman"/>
                        </a:rPr>
                        <a:t>14</a:t>
                      </a:r>
                    </a:p>
                  </a:txBody>
                  <a:tcPr marL="68580" marR="68580" marT="0" marB="0"/>
                </a:tc>
                <a:tc>
                  <a:txBody>
                    <a:bodyPr/>
                    <a:lstStyle/>
                    <a:p>
                      <a:pPr>
                        <a:spcAft>
                          <a:spcPts val="0"/>
                        </a:spcAft>
                      </a:pPr>
                      <a:r>
                        <a:rPr lang="en-AU" sz="1400" dirty="0">
                          <a:effectLst/>
                          <a:latin typeface="+mj-lt"/>
                          <a:ea typeface="Calibri"/>
                          <a:cs typeface="Times New Roman"/>
                        </a:rPr>
                        <a:t>Suggested future dialog on coexistence issues</a:t>
                      </a:r>
                    </a:p>
                  </a:txBody>
                  <a:tcPr marL="68580" marR="68580" marT="0" marB="0"/>
                </a:tc>
                <a:tc>
                  <a:txBody>
                    <a:bodyPr/>
                    <a:lstStyle/>
                    <a:p>
                      <a:pPr>
                        <a:spcAft>
                          <a:spcPts val="0"/>
                        </a:spcAft>
                      </a:pPr>
                      <a:r>
                        <a:rPr lang="en-AU" sz="1400" dirty="0" smtClean="0">
                          <a:effectLst/>
                          <a:latin typeface="+mj-lt"/>
                          <a:ea typeface="Calibri"/>
                          <a:cs typeface="Times New Roman"/>
                        </a:rPr>
                        <a:t>Defers</a:t>
                      </a:r>
                      <a:r>
                        <a:rPr lang="en-AU" sz="1400" baseline="0" dirty="0" smtClean="0">
                          <a:effectLst/>
                          <a:latin typeface="+mj-lt"/>
                          <a:ea typeface="Calibri"/>
                          <a:cs typeface="Times New Roman"/>
                        </a:rPr>
                        <a:t> to RAN1</a:t>
                      </a:r>
                      <a:endParaRPr lang="en-AU" sz="1400" dirty="0">
                        <a:effectLst/>
                        <a:latin typeface="+mj-lt"/>
                        <a:ea typeface="Calibri"/>
                        <a:cs typeface="Times New Roman"/>
                      </a:endParaRPr>
                    </a:p>
                  </a:txBody>
                  <a:tcPr marL="68580" marR="68580" marT="0" marB="0"/>
                </a:tc>
                <a:tc>
                  <a:txBody>
                    <a:bodyPr/>
                    <a:lstStyle/>
                    <a:p>
                      <a:pPr algn="ctr">
                        <a:spcAft>
                          <a:spcPts val="0"/>
                        </a:spcAft>
                      </a:pPr>
                      <a:r>
                        <a:rPr lang="en-AU" sz="1400" b="1" dirty="0" smtClean="0">
                          <a:solidFill>
                            <a:srgbClr val="FFC000"/>
                          </a:solidFill>
                          <a:effectLst/>
                          <a:latin typeface="+mj-lt"/>
                          <a:ea typeface="Calibri"/>
                          <a:cs typeface="Times New Roman"/>
                        </a:rPr>
                        <a:t>?</a:t>
                      </a:r>
                      <a:endParaRPr lang="en-AU" sz="1400" dirty="0">
                        <a:solidFill>
                          <a:srgbClr val="FFC000"/>
                        </a:solidFill>
                        <a:effectLst/>
                        <a:latin typeface="+mj-lt"/>
                        <a:ea typeface="Calibri"/>
                        <a:cs typeface="Times New Roman"/>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400" kern="1200" dirty="0" smtClean="0">
                          <a:solidFill>
                            <a:schemeClr val="dk1"/>
                          </a:solidFill>
                          <a:effectLst/>
                          <a:latin typeface="+mn-lt"/>
                          <a:ea typeface="Calibri"/>
                          <a:cs typeface="Times New Roman"/>
                        </a:rPr>
                        <a:t>PDED ad hoc</a:t>
                      </a:r>
                    </a:p>
                  </a:txBody>
                  <a:tcPr marL="33006" marR="33006" marT="32400" marB="32400"/>
                </a:tc>
              </a:tr>
            </a:tbl>
          </a:graphicData>
        </a:graphic>
      </p:graphicFrame>
    </p:spTree>
    <p:extLst>
      <p:ext uri="{BB962C8B-B14F-4D97-AF65-F5344CB8AC3E}">
        <p14:creationId xmlns:p14="http://schemas.microsoft.com/office/powerpoint/2010/main" val="3619494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More volunteers are required to spread the load analysing the 3GPP RAN1 responses</a:t>
            </a:r>
            <a:endParaRPr lang="en-AU" dirty="0"/>
          </a:p>
        </p:txBody>
      </p:sp>
      <p:sp>
        <p:nvSpPr>
          <p:cNvPr id="3" name="Content Placeholder 2"/>
          <p:cNvSpPr>
            <a:spLocks noGrp="1"/>
          </p:cNvSpPr>
          <p:nvPr>
            <p:ph idx="1"/>
          </p:nvPr>
        </p:nvSpPr>
        <p:spPr/>
        <p:txBody>
          <a:bodyPr/>
          <a:lstStyle/>
          <a:p>
            <a:pPr lvl="1"/>
            <a:r>
              <a:rPr lang="en-AU" dirty="0" smtClean="0"/>
              <a:t>Volunteers have been identified for most of the open issues</a:t>
            </a:r>
          </a:p>
          <a:p>
            <a:pPr lvl="2"/>
            <a:r>
              <a:rPr lang="en-AU" dirty="0" smtClean="0"/>
              <a:t>8 issues have volunteers</a:t>
            </a:r>
          </a:p>
          <a:p>
            <a:pPr lvl="2"/>
            <a:r>
              <a:rPr lang="en-AU" dirty="0" smtClean="0"/>
              <a:t>4 are missing volunteers</a:t>
            </a:r>
          </a:p>
          <a:p>
            <a:pPr lvl="2"/>
            <a:r>
              <a:rPr lang="en-AU" dirty="0" smtClean="0"/>
              <a:t>2 don’t need volunteers</a:t>
            </a:r>
          </a:p>
          <a:p>
            <a:pPr lvl="1"/>
            <a:r>
              <a:rPr lang="en-AU" dirty="0" smtClean="0"/>
              <a:t>However, only two individuals and the PDED ad hoc have volunteered</a:t>
            </a:r>
          </a:p>
          <a:p>
            <a:pPr lvl="1"/>
            <a:r>
              <a:rPr lang="en-AU" dirty="0" smtClean="0"/>
              <a:t>Are there additional volunteers to analyse the responses, and this spread the load?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615018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 also probably need to decide on a revised schedule for any response to 3GPP RAN1 </a:t>
            </a:r>
            <a:endParaRPr lang="en-AU" dirty="0"/>
          </a:p>
        </p:txBody>
      </p:sp>
      <p:sp>
        <p:nvSpPr>
          <p:cNvPr id="3" name="Content Placeholder 2"/>
          <p:cNvSpPr>
            <a:spLocks noGrp="1"/>
          </p:cNvSpPr>
          <p:nvPr>
            <p:ph idx="1"/>
          </p:nvPr>
        </p:nvSpPr>
        <p:spPr/>
        <p:txBody>
          <a:bodyPr/>
          <a:lstStyle/>
          <a:p>
            <a:pPr lvl="1"/>
            <a:r>
              <a:rPr lang="en-AU" dirty="0" smtClean="0"/>
              <a:t>It was originally intended (at least by this author) that a response be sent to 3GPP RAN1 out of the January 2017 meeting in Atlanta</a:t>
            </a:r>
          </a:p>
          <a:p>
            <a:pPr lvl="2"/>
            <a:r>
              <a:rPr lang="en-AU" dirty="0" smtClean="0"/>
              <a:t>Or a decision made not to send a response</a:t>
            </a:r>
          </a:p>
          <a:p>
            <a:pPr lvl="1"/>
            <a:r>
              <a:rPr lang="en-AU" dirty="0" smtClean="0"/>
              <a:t>Unfortunately, not enough analysis was undertaken before the meeting to make this schedule realistic</a:t>
            </a:r>
          </a:p>
          <a:p>
            <a:pPr lvl="1"/>
            <a:r>
              <a:rPr lang="en-AU" dirty="0" smtClean="0"/>
              <a:t>Should we now aim for the March 2017 meeting in Vancouver?</a:t>
            </a:r>
          </a:p>
          <a:p>
            <a:pPr lvl="2"/>
            <a:r>
              <a:rPr lang="en-AU" dirty="0" smtClean="0"/>
              <a:t>This makes approval by the 802 EC easier</a:t>
            </a:r>
          </a:p>
          <a:p>
            <a:pPr lvl="1"/>
            <a:r>
              <a:rPr lang="en-AU" dirty="0" smtClean="0"/>
              <a:t>Is March 2017 too late?</a:t>
            </a:r>
          </a:p>
          <a:p>
            <a:pPr lvl="2"/>
            <a:r>
              <a:rPr lang="en-AU" dirty="0" smtClean="0"/>
              <a:t>Are we already too late?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863934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Stepping back … is “LS ping pong” the best way to work with 3GPP RAN1 on LAA and </a:t>
            </a:r>
            <a:r>
              <a:rPr lang="en-AU" dirty="0" err="1" smtClean="0"/>
              <a:t>eLAA</a:t>
            </a:r>
            <a:r>
              <a:rPr lang="en-AU" dirty="0" smtClean="0"/>
              <a:t>?</a:t>
            </a:r>
            <a:endParaRPr lang="en-AU" dirty="0"/>
          </a:p>
        </p:txBody>
      </p:sp>
      <p:sp>
        <p:nvSpPr>
          <p:cNvPr id="3" name="Content Placeholder 2"/>
          <p:cNvSpPr>
            <a:spLocks noGrp="1"/>
          </p:cNvSpPr>
          <p:nvPr>
            <p:ph idx="1"/>
          </p:nvPr>
        </p:nvSpPr>
        <p:spPr/>
        <p:txBody>
          <a:bodyPr/>
          <a:lstStyle/>
          <a:p>
            <a:pPr lvl="1"/>
            <a:r>
              <a:rPr lang="en-AU" dirty="0"/>
              <a:t>A meta issue arises as to whether IEEE 802 should continue this process of “liaison ping pong</a:t>
            </a:r>
            <a:r>
              <a:rPr lang="en-AU" dirty="0" smtClean="0"/>
              <a:t>”?</a:t>
            </a:r>
          </a:p>
          <a:p>
            <a:pPr lvl="1"/>
            <a:r>
              <a:rPr lang="en-AU" dirty="0" smtClean="0"/>
              <a:t>Back </a:t>
            </a:r>
            <a:r>
              <a:rPr lang="en-AU" dirty="0"/>
              <a:t>in late 2015, 3GPP RAN leadership committed to not closing the </a:t>
            </a:r>
            <a:r>
              <a:rPr lang="en-AU" dirty="0" smtClean="0"/>
              <a:t>Release </a:t>
            </a:r>
            <a:r>
              <a:rPr lang="en-AU" dirty="0"/>
              <a:t>13 specification until there was consensus from all stakeholders. </a:t>
            </a:r>
            <a:endParaRPr lang="en-AU" dirty="0" smtClean="0"/>
          </a:p>
          <a:p>
            <a:pPr lvl="2"/>
            <a:r>
              <a:rPr lang="en-AU" dirty="0" smtClean="0"/>
              <a:t>It </a:t>
            </a:r>
            <a:r>
              <a:rPr lang="en-AU" dirty="0"/>
              <a:t>was explicitly stated that IEEE 802 was one of those stakeholders. </a:t>
            </a:r>
            <a:endParaRPr lang="en-AU" dirty="0" smtClean="0"/>
          </a:p>
          <a:p>
            <a:pPr lvl="1"/>
            <a:r>
              <a:rPr lang="en-AU" dirty="0" smtClean="0"/>
              <a:t>However</a:t>
            </a:r>
            <a:r>
              <a:rPr lang="en-AU" dirty="0"/>
              <a:t>, 3GPP RAN1 closed the </a:t>
            </a:r>
            <a:r>
              <a:rPr lang="en-AU" dirty="0" err="1"/>
              <a:t>Rel</a:t>
            </a:r>
            <a:r>
              <a:rPr lang="en-AU" dirty="0"/>
              <a:t> 13 specification before it had even responded to the initial comments from IEEE 802, and has </a:t>
            </a:r>
            <a:r>
              <a:rPr lang="en-AU" dirty="0" smtClean="0"/>
              <a:t>effectively ignored </a:t>
            </a:r>
            <a:r>
              <a:rPr lang="en-AU" dirty="0"/>
              <a:t> </a:t>
            </a:r>
            <a:r>
              <a:rPr lang="en-AU" dirty="0" smtClean="0"/>
              <a:t>most IEEE </a:t>
            </a:r>
            <a:r>
              <a:rPr lang="en-AU" dirty="0"/>
              <a:t>802 requests since </a:t>
            </a:r>
            <a:r>
              <a:rPr lang="en-AU" dirty="0" smtClean="0"/>
              <a:t>then</a:t>
            </a:r>
          </a:p>
          <a:p>
            <a:pPr lvl="2"/>
            <a:r>
              <a:rPr lang="en-AU" dirty="0" smtClean="0"/>
              <a:t>It is also rapidly completing the </a:t>
            </a:r>
            <a:r>
              <a:rPr lang="en-AU" dirty="0" err="1" smtClean="0"/>
              <a:t>eLAA</a:t>
            </a:r>
            <a:r>
              <a:rPr lang="en-AU" dirty="0" smtClean="0"/>
              <a:t> </a:t>
            </a:r>
            <a:r>
              <a:rPr lang="en-AU" dirty="0" err="1" smtClean="0"/>
              <a:t>Rel</a:t>
            </a:r>
            <a:r>
              <a:rPr lang="en-AU" dirty="0" smtClean="0"/>
              <a:t> 14 specification without any review so far from IEEE 802</a:t>
            </a:r>
            <a:endParaRPr lang="en-AU" dirty="0"/>
          </a:p>
          <a:p>
            <a:pPr lvl="1"/>
            <a:r>
              <a:rPr lang="en-AU" dirty="0" smtClean="0"/>
              <a:t>How should we collaborate </a:t>
            </a:r>
            <a:r>
              <a:rPr lang="en-AU" dirty="0"/>
              <a:t>better with 3GPP RAN1 going </a:t>
            </a:r>
            <a:r>
              <a:rPr lang="en-AU" dirty="0" smtClean="0"/>
              <a:t>forward?</a:t>
            </a:r>
          </a:p>
          <a:p>
            <a:pPr lvl="2"/>
            <a:r>
              <a:rPr lang="en-AU" dirty="0" smtClean="0"/>
              <a:t>Or should we give up?</a:t>
            </a:r>
          </a:p>
          <a:p>
            <a:pPr lvl="2"/>
            <a:r>
              <a:rPr lang="en-AU" dirty="0" smtClean="0"/>
              <a:t>Possibly appealing to regulators and “court of pubic opinion”?</a:t>
            </a:r>
          </a:p>
          <a:p>
            <a:pPr lvl="2"/>
            <a:r>
              <a:rPr lang="en-AU" dirty="0" smtClean="0"/>
              <a:t>Have we achieved all we need to achieve?</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684484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802.19 WG needs to decide on how to deal with latest and future LS’s from 3GPP RAN1</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IEEE 802 and 3GPP RAN/RAN1 have been </a:t>
            </a:r>
            <a:r>
              <a:rPr lang="en-AU" dirty="0" smtClean="0"/>
              <a:t>playing “LS </a:t>
            </a:r>
            <a:r>
              <a:rPr lang="en-AU" dirty="0"/>
              <a:t>ping pong” for more than two </a:t>
            </a:r>
            <a:r>
              <a:rPr lang="en-AU" dirty="0" smtClean="0"/>
              <a:t>years</a:t>
            </a:r>
          </a:p>
          <a:p>
            <a:pPr lvl="1"/>
            <a:r>
              <a:rPr lang="en-AU" dirty="0"/>
              <a:t>The most recent </a:t>
            </a:r>
            <a:r>
              <a:rPr lang="en-AU" dirty="0" smtClean="0"/>
              <a:t>“shot” (LS) </a:t>
            </a:r>
            <a:r>
              <a:rPr lang="en-AU" dirty="0"/>
              <a:t>from 3GPP RAN1 contains responses to </a:t>
            </a:r>
            <a:r>
              <a:rPr lang="en-AU" dirty="0" smtClean="0"/>
              <a:t>14 outstanding issues</a:t>
            </a:r>
          </a:p>
          <a:p>
            <a:pPr lvl="1"/>
            <a:r>
              <a:rPr lang="en-AU" dirty="0"/>
              <a:t>Some issues are still not resolved, while there is doubt about the resolution of other </a:t>
            </a:r>
            <a:r>
              <a:rPr lang="en-AU" dirty="0" smtClean="0"/>
              <a:t>issues</a:t>
            </a:r>
          </a:p>
          <a:p>
            <a:pPr lvl="1"/>
            <a:r>
              <a:rPr lang="en-AU" dirty="0"/>
              <a:t>More volunteers are required to spread the load analysing the 3GPP RAN1 </a:t>
            </a:r>
            <a:r>
              <a:rPr lang="en-AU" dirty="0" smtClean="0"/>
              <a:t>responses</a:t>
            </a:r>
          </a:p>
          <a:p>
            <a:pPr lvl="1"/>
            <a:r>
              <a:rPr lang="en-AU" dirty="0" smtClean="0"/>
              <a:t>We also probably need </a:t>
            </a:r>
            <a:r>
              <a:rPr lang="en-AU" dirty="0"/>
              <a:t>to decide on a revised schedule for any response to 3GPP RAN1 </a:t>
            </a:r>
            <a:endParaRPr lang="en-AU" dirty="0" smtClean="0"/>
          </a:p>
          <a:p>
            <a:pPr lvl="1"/>
            <a:r>
              <a:rPr lang="en-AU" dirty="0"/>
              <a:t>Stepping back … is “LS ping pong” the best way to work with 3GPP RAN1 on LAA and </a:t>
            </a:r>
            <a:r>
              <a:rPr lang="en-AU" dirty="0" err="1"/>
              <a:t>eLAA</a:t>
            </a:r>
            <a:r>
              <a:rPr lang="en-AU" dirty="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572024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Curved Connector 29"/>
          <p:cNvCxnSpPr>
            <a:stCxn id="45" idx="1"/>
            <a:endCxn id="36" idx="3"/>
          </p:cNvCxnSpPr>
          <p:nvPr/>
        </p:nvCxnSpPr>
        <p:spPr bwMode="auto">
          <a:xfrm rot="10800000" flipV="1">
            <a:off x="3352800" y="5676900"/>
            <a:ext cx="2514600" cy="4572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46" name="Curved Connector 45"/>
          <p:cNvCxnSpPr>
            <a:stCxn id="34" idx="3"/>
            <a:endCxn id="45" idx="1"/>
          </p:cNvCxnSpPr>
          <p:nvPr/>
        </p:nvCxnSpPr>
        <p:spPr bwMode="auto">
          <a:xfrm>
            <a:off x="3352800" y="4762500"/>
            <a:ext cx="2514600" cy="9144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49" name="Curved Connector 48"/>
          <p:cNvCxnSpPr>
            <a:stCxn id="38" idx="3"/>
            <a:endCxn id="45" idx="1"/>
          </p:cNvCxnSpPr>
          <p:nvPr/>
        </p:nvCxnSpPr>
        <p:spPr bwMode="auto">
          <a:xfrm>
            <a:off x="3352800" y="5448300"/>
            <a:ext cx="2514600" cy="2286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39" name="Curved Connector 38"/>
          <p:cNvCxnSpPr>
            <a:stCxn id="32" idx="1"/>
            <a:endCxn id="38" idx="3"/>
          </p:cNvCxnSpPr>
          <p:nvPr/>
        </p:nvCxnSpPr>
        <p:spPr bwMode="auto">
          <a:xfrm rot="10800000" flipV="1">
            <a:off x="3352800" y="4991100"/>
            <a:ext cx="2514600" cy="4572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42" name="Curved Connector 41"/>
          <p:cNvCxnSpPr>
            <a:stCxn id="32" idx="1"/>
            <a:endCxn id="34" idx="3"/>
          </p:cNvCxnSpPr>
          <p:nvPr/>
        </p:nvCxnSpPr>
        <p:spPr bwMode="auto">
          <a:xfrm rot="10800000">
            <a:off x="3352800" y="4762500"/>
            <a:ext cx="2514600" cy="2286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35" name="Curved Connector 34"/>
          <p:cNvCxnSpPr>
            <a:stCxn id="23" idx="3"/>
            <a:endCxn id="32" idx="1"/>
          </p:cNvCxnSpPr>
          <p:nvPr/>
        </p:nvCxnSpPr>
        <p:spPr bwMode="auto">
          <a:xfrm>
            <a:off x="3352800" y="4076700"/>
            <a:ext cx="2514600" cy="9144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26" name="Curved Connector 25"/>
          <p:cNvCxnSpPr>
            <a:stCxn id="24" idx="1"/>
            <a:endCxn id="23" idx="3"/>
          </p:cNvCxnSpPr>
          <p:nvPr/>
        </p:nvCxnSpPr>
        <p:spPr bwMode="auto">
          <a:xfrm rot="10800000">
            <a:off x="3352800" y="4076700"/>
            <a:ext cx="2514600" cy="2286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33" name="Curved Connector 32"/>
          <p:cNvCxnSpPr>
            <a:stCxn id="13" idx="1"/>
            <a:endCxn id="23" idx="3"/>
          </p:cNvCxnSpPr>
          <p:nvPr/>
        </p:nvCxnSpPr>
        <p:spPr bwMode="auto">
          <a:xfrm rot="10800000" flipV="1">
            <a:off x="3352800" y="3619500"/>
            <a:ext cx="2514600" cy="4572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20" name="Curved Connector 19"/>
          <p:cNvCxnSpPr>
            <a:stCxn id="12" idx="3"/>
            <a:endCxn id="13" idx="1"/>
          </p:cNvCxnSpPr>
          <p:nvPr/>
        </p:nvCxnSpPr>
        <p:spPr bwMode="auto">
          <a:xfrm>
            <a:off x="3352800" y="3390900"/>
            <a:ext cx="2514600" cy="2286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29" name="Curved Connector 28"/>
          <p:cNvCxnSpPr>
            <a:stCxn id="12" idx="3"/>
            <a:endCxn id="24" idx="1"/>
          </p:cNvCxnSpPr>
          <p:nvPr/>
        </p:nvCxnSpPr>
        <p:spPr bwMode="auto">
          <a:xfrm>
            <a:off x="3352800" y="3390900"/>
            <a:ext cx="2514600" cy="9144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16" name="Curved Connector 15"/>
          <p:cNvCxnSpPr>
            <a:stCxn id="11" idx="1"/>
            <a:endCxn id="12" idx="3"/>
          </p:cNvCxnSpPr>
          <p:nvPr/>
        </p:nvCxnSpPr>
        <p:spPr bwMode="auto">
          <a:xfrm rot="10800000" flipV="1">
            <a:off x="3352800" y="2933700"/>
            <a:ext cx="2514600" cy="4572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sp>
        <p:nvSpPr>
          <p:cNvPr id="2" name="Title 1"/>
          <p:cNvSpPr>
            <a:spLocks noGrp="1"/>
          </p:cNvSpPr>
          <p:nvPr>
            <p:ph type="title"/>
          </p:nvPr>
        </p:nvSpPr>
        <p:spPr/>
        <p:txBody>
          <a:bodyPr/>
          <a:lstStyle/>
          <a:p>
            <a:r>
              <a:rPr lang="en-AU" dirty="0" smtClean="0"/>
              <a:t>IEEE 802 and 3GPP RAN/RAN1 have been playing</a:t>
            </a:r>
            <a:br>
              <a:rPr lang="en-AU" dirty="0" smtClean="0"/>
            </a:br>
            <a:r>
              <a:rPr lang="en-AU" dirty="0" smtClean="0"/>
              <a:t>“LS ping pong” for </a:t>
            </a:r>
            <a:r>
              <a:rPr lang="en-AU" dirty="0" smtClean="0"/>
              <a:t>more than two </a:t>
            </a:r>
            <a:r>
              <a:rPr lang="en-AU" dirty="0" smtClean="0"/>
              <a:t>years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ln w="38100">
            <a:noFill/>
          </a:ln>
        </p:spPr>
        <p:txBody>
          <a:bodyPr/>
          <a:lstStyle/>
          <a:p>
            <a:pPr>
              <a:defRPr/>
            </a:pPr>
            <a:r>
              <a:rPr lang="en-US" smtClean="0"/>
              <a:t>Slide </a:t>
            </a:r>
            <a:fld id="{EF4002E7-DB4D-4CC3-8382-1939D19420D8}" type="slidenum">
              <a:rPr lang="en-US" smtClean="0"/>
              <a:pPr>
                <a:defRPr/>
              </a:pPr>
              <a:t>3</a:t>
            </a:fld>
            <a:endParaRPr lang="en-US"/>
          </a:p>
        </p:txBody>
      </p:sp>
      <p:sp>
        <p:nvSpPr>
          <p:cNvPr id="6" name="Rectangle 5"/>
          <p:cNvSpPr/>
          <p:nvPr/>
        </p:nvSpPr>
        <p:spPr bwMode="auto">
          <a:xfrm>
            <a:off x="2286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 RAN/RAN1</a:t>
            </a:r>
          </a:p>
        </p:txBody>
      </p:sp>
      <p:sp>
        <p:nvSpPr>
          <p:cNvPr id="9" name="Rectangle 8"/>
          <p:cNvSpPr/>
          <p:nvPr/>
        </p:nvSpPr>
        <p:spPr bwMode="auto">
          <a:xfrm>
            <a:off x="58674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 802</a:t>
            </a:r>
          </a:p>
        </p:txBody>
      </p:sp>
      <p:sp>
        <p:nvSpPr>
          <p:cNvPr id="10" name="Rectangle 9"/>
          <p:cNvSpPr/>
          <p:nvPr/>
        </p:nvSpPr>
        <p:spPr bwMode="auto">
          <a:xfrm>
            <a:off x="228600" y="2362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2"/>
              </a:rPr>
              <a:t>Jun 2014</a:t>
            </a:r>
            <a:r>
              <a:rPr kumimoji="0" lang="en-AU" sz="1400" b="0" i="0" u="none" strike="noStrike" cap="none" normalizeH="0" baseline="0" dirty="0" smtClean="0">
                <a:ln>
                  <a:noFill/>
                </a:ln>
                <a:solidFill>
                  <a:schemeClr val="tx1"/>
                </a:solidFill>
                <a:effectLst/>
                <a:latin typeface="+mj-lt"/>
              </a:rPr>
              <a:t>:</a:t>
            </a:r>
            <a:r>
              <a:rPr kumimoji="0" lang="en-AU" sz="1400" b="0" i="0" u="none" strike="noStrike" cap="none" normalizeH="0" dirty="0" smtClean="0">
                <a:ln>
                  <a:noFill/>
                </a:ln>
                <a:solidFill>
                  <a:schemeClr val="tx1"/>
                </a:solidFill>
                <a:effectLst/>
                <a:latin typeface="+mj-lt"/>
              </a:rPr>
              <a:t> </a:t>
            </a:r>
            <a:r>
              <a:rPr lang="en-AU" sz="1400" dirty="0">
                <a:latin typeface="+mj-lt"/>
              </a:rPr>
              <a:t>Reply LS on Areas of Mutual Interest to 802 LMSC and 3GPP</a:t>
            </a:r>
            <a:endParaRPr kumimoji="0" lang="en-AU" sz="1400" b="0" i="0" u="none" strike="noStrike" cap="none" normalizeH="0" baseline="0" dirty="0" smtClean="0">
              <a:ln>
                <a:noFill/>
              </a:ln>
              <a:solidFill>
                <a:schemeClr val="tx1"/>
              </a:solidFill>
              <a:effectLst/>
              <a:latin typeface="+mj-lt"/>
            </a:endParaRPr>
          </a:p>
        </p:txBody>
      </p:sp>
      <p:sp>
        <p:nvSpPr>
          <p:cNvPr id="11" name="Rectangle 10"/>
          <p:cNvSpPr/>
          <p:nvPr/>
        </p:nvSpPr>
        <p:spPr bwMode="auto">
          <a:xfrm>
            <a:off x="5867400" y="2590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3"/>
              </a:rPr>
              <a:t>Jul</a:t>
            </a:r>
            <a:r>
              <a:rPr kumimoji="0" lang="en-AU" sz="1400" b="1" i="0" u="none" strike="noStrike" cap="none" normalizeH="0" dirty="0" smtClean="0">
                <a:ln>
                  <a:noFill/>
                </a:ln>
                <a:solidFill>
                  <a:schemeClr val="tx1"/>
                </a:solidFill>
                <a:effectLst/>
                <a:latin typeface="+mj-lt"/>
                <a:hlinkClick r:id="rId3"/>
              </a:rPr>
              <a:t> 2014</a:t>
            </a:r>
            <a:r>
              <a:rPr kumimoji="0" lang="en-AU" sz="1400" b="0" i="0" u="none" strike="noStrike" cap="none" normalizeH="0" dirty="0" smtClean="0">
                <a:ln>
                  <a:noFill/>
                </a:ln>
                <a:solidFill>
                  <a:schemeClr val="tx1"/>
                </a:solidFill>
                <a:effectLst/>
                <a:latin typeface="+mj-lt"/>
              </a:rPr>
              <a:t>: </a:t>
            </a:r>
            <a:r>
              <a:rPr lang="en-AU" sz="1400" dirty="0">
                <a:latin typeface="+mj-lt"/>
              </a:rPr>
              <a:t>Areas of Mutual Interest to 802 LMSC and 3GPP</a:t>
            </a:r>
            <a:endParaRPr kumimoji="0" lang="en-AU" sz="1400" b="0" i="0" u="none" strike="noStrike" cap="none" normalizeH="0" baseline="0" dirty="0" smtClean="0">
              <a:ln>
                <a:noFill/>
              </a:ln>
              <a:solidFill>
                <a:schemeClr val="tx1"/>
              </a:solidFill>
              <a:effectLst/>
              <a:latin typeface="+mj-lt"/>
            </a:endParaRPr>
          </a:p>
        </p:txBody>
      </p:sp>
      <p:sp>
        <p:nvSpPr>
          <p:cNvPr id="12" name="Rectangle 11"/>
          <p:cNvSpPr/>
          <p:nvPr/>
        </p:nvSpPr>
        <p:spPr bwMode="auto">
          <a:xfrm>
            <a:off x="228600" y="30480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4"/>
              </a:rPr>
              <a:t>Sep 2014</a:t>
            </a:r>
            <a:r>
              <a:rPr lang="en-AU" sz="1400" dirty="0" smtClean="0">
                <a:latin typeface="+mj-lt"/>
              </a:rPr>
              <a:t>: </a:t>
            </a:r>
            <a:r>
              <a:rPr lang="en-AU" sz="1400" dirty="0">
                <a:latin typeface="+mj-lt"/>
              </a:rPr>
              <a:t>Licensed-Assisted Access using LTE</a:t>
            </a:r>
            <a:endParaRPr kumimoji="0" lang="en-AU" sz="1400" b="0" i="0" u="none" strike="noStrike" cap="none" normalizeH="0" baseline="0" dirty="0" smtClean="0">
              <a:ln>
                <a:noFill/>
              </a:ln>
              <a:solidFill>
                <a:schemeClr val="tx1"/>
              </a:solidFill>
              <a:effectLst/>
              <a:latin typeface="+mj-lt"/>
            </a:endParaRPr>
          </a:p>
        </p:txBody>
      </p:sp>
      <p:sp>
        <p:nvSpPr>
          <p:cNvPr id="13" name="Rectangle 12"/>
          <p:cNvSpPr/>
          <p:nvPr/>
        </p:nvSpPr>
        <p:spPr bwMode="auto">
          <a:xfrm>
            <a:off x="5867400" y="32766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5"/>
              </a:rPr>
              <a:t>Nov </a:t>
            </a:r>
            <a:r>
              <a:rPr kumimoji="0" lang="en-AU" sz="1400" b="1" i="0" u="none" strike="noStrike" cap="none" normalizeH="0" dirty="0" smtClean="0">
                <a:ln>
                  <a:noFill/>
                </a:ln>
                <a:solidFill>
                  <a:schemeClr val="tx1"/>
                </a:solidFill>
                <a:effectLst/>
                <a:latin typeface="+mj-lt"/>
                <a:hlinkClick r:id="rId5"/>
              </a:rPr>
              <a:t>2014</a:t>
            </a:r>
            <a:r>
              <a:rPr kumimoji="0" lang="en-AU" sz="1400" b="0" i="0" u="none" strike="noStrike" cap="none" normalizeH="0" dirty="0" smtClean="0">
                <a:ln>
                  <a:noFill/>
                </a:ln>
                <a:solidFill>
                  <a:schemeClr val="tx1"/>
                </a:solidFill>
                <a:effectLst/>
                <a:latin typeface="+mj-lt"/>
              </a:rPr>
              <a:t>: </a:t>
            </a:r>
            <a:r>
              <a:rPr lang="en-AU" sz="1400" dirty="0">
                <a:latin typeface="+mj-lt"/>
              </a:rPr>
              <a:t>Coexistence Lessons Learned</a:t>
            </a:r>
            <a:endParaRPr kumimoji="0" lang="en-AU" sz="1400" b="0" i="0" u="none" strike="noStrike" cap="none" normalizeH="0" baseline="0" dirty="0" smtClean="0">
              <a:ln>
                <a:noFill/>
              </a:ln>
              <a:solidFill>
                <a:schemeClr val="tx1"/>
              </a:solidFill>
              <a:effectLst/>
              <a:latin typeface="+mj-lt"/>
            </a:endParaRPr>
          </a:p>
        </p:txBody>
      </p:sp>
      <p:cxnSp>
        <p:nvCxnSpPr>
          <p:cNvPr id="8" name="Curved Connector 7"/>
          <p:cNvCxnSpPr>
            <a:stCxn id="10" idx="3"/>
            <a:endCxn id="11" idx="1"/>
          </p:cNvCxnSpPr>
          <p:nvPr/>
        </p:nvCxnSpPr>
        <p:spPr bwMode="auto">
          <a:xfrm>
            <a:off x="3352800" y="2705100"/>
            <a:ext cx="2514600" cy="2286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sp>
        <p:nvSpPr>
          <p:cNvPr id="23" name="Rectangle 22"/>
          <p:cNvSpPr/>
          <p:nvPr/>
        </p:nvSpPr>
        <p:spPr bwMode="auto">
          <a:xfrm>
            <a:off x="228600" y="3733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6"/>
              </a:rPr>
              <a:t>Mar 2015</a:t>
            </a:r>
            <a:r>
              <a:rPr lang="en-AU" sz="1400" dirty="0" smtClean="0">
                <a:latin typeface="+mj-lt"/>
              </a:rPr>
              <a:t>: </a:t>
            </a:r>
            <a:r>
              <a:rPr lang="en-AU" sz="1400" dirty="0">
                <a:latin typeface="+mj-lt"/>
              </a:rPr>
              <a:t>Regarding Coexistence of Licensed Assisted Access (LAA) and IEEE 802</a:t>
            </a:r>
            <a:endParaRPr kumimoji="0" lang="en-AU" sz="1400" b="0" i="0" u="none" strike="noStrike" cap="none" normalizeH="0" baseline="0" dirty="0" smtClean="0">
              <a:ln>
                <a:noFill/>
              </a:ln>
              <a:solidFill>
                <a:schemeClr val="tx1"/>
              </a:solidFill>
              <a:effectLst/>
              <a:latin typeface="+mj-lt"/>
            </a:endParaRPr>
          </a:p>
        </p:txBody>
      </p:sp>
      <p:sp>
        <p:nvSpPr>
          <p:cNvPr id="24" name="Rectangle 23"/>
          <p:cNvSpPr/>
          <p:nvPr/>
        </p:nvSpPr>
        <p:spPr bwMode="auto">
          <a:xfrm>
            <a:off x="5867400" y="39624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7"/>
              </a:rPr>
              <a:t>Jan </a:t>
            </a:r>
            <a:r>
              <a:rPr kumimoji="0" lang="en-AU" sz="1400" b="1" i="0" u="none" strike="noStrike" cap="none" normalizeH="0" dirty="0" smtClean="0">
                <a:ln>
                  <a:noFill/>
                </a:ln>
                <a:solidFill>
                  <a:schemeClr val="tx1"/>
                </a:solidFill>
                <a:effectLst/>
                <a:latin typeface="+mj-lt"/>
                <a:hlinkClick r:id="rId7"/>
              </a:rPr>
              <a:t>2015</a:t>
            </a:r>
            <a:r>
              <a:rPr kumimoji="0" lang="en-AU" sz="1400" b="0" i="0" u="none" strike="noStrike" cap="none" normalizeH="0" dirty="0" smtClean="0">
                <a:ln>
                  <a:noFill/>
                </a:ln>
                <a:solidFill>
                  <a:schemeClr val="tx1"/>
                </a:solidFill>
                <a:effectLst/>
                <a:latin typeface="+mj-lt"/>
              </a:rPr>
              <a:t>: </a:t>
            </a:r>
            <a:r>
              <a:rPr lang="en-AU" sz="1400" dirty="0">
                <a:latin typeface="+mj-lt"/>
              </a:rPr>
              <a:t>Statement Regarding Coexistence of Licensed Assisted Access (LAA) and IEEE 802</a:t>
            </a:r>
            <a:endParaRPr kumimoji="0" lang="en-AU" sz="1400" b="0" i="0" u="none" strike="noStrike" cap="none" normalizeH="0" baseline="0" dirty="0" smtClean="0">
              <a:ln>
                <a:noFill/>
              </a:ln>
              <a:solidFill>
                <a:schemeClr val="tx1"/>
              </a:solidFill>
              <a:effectLst/>
              <a:latin typeface="+mj-lt"/>
            </a:endParaRPr>
          </a:p>
        </p:txBody>
      </p:sp>
      <p:sp>
        <p:nvSpPr>
          <p:cNvPr id="32" name="Rectangle 31"/>
          <p:cNvSpPr/>
          <p:nvPr/>
        </p:nvSpPr>
        <p:spPr bwMode="auto">
          <a:xfrm>
            <a:off x="5867400" y="4648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6"/>
              </a:rPr>
              <a:t>Mar </a:t>
            </a:r>
            <a:r>
              <a:rPr kumimoji="0" lang="en-AU" sz="1400" b="1" i="0" u="none" strike="noStrike" cap="none" normalizeH="0" dirty="0" smtClean="0">
                <a:ln>
                  <a:noFill/>
                </a:ln>
                <a:solidFill>
                  <a:schemeClr val="tx1"/>
                </a:solidFill>
                <a:effectLst/>
                <a:latin typeface="+mj-lt"/>
                <a:hlinkClick r:id="rId6"/>
              </a:rPr>
              <a:t>2015</a:t>
            </a:r>
            <a:r>
              <a:rPr kumimoji="0" lang="en-AU" sz="1400" b="0" i="0" u="none" strike="noStrike" cap="none" normalizeH="0" dirty="0" smtClean="0">
                <a:ln>
                  <a:noFill/>
                </a:ln>
                <a:solidFill>
                  <a:schemeClr val="tx1"/>
                </a:solidFill>
                <a:effectLst/>
                <a:latin typeface="+mj-lt"/>
              </a:rPr>
              <a:t>: </a:t>
            </a:r>
            <a:r>
              <a:rPr lang="en-AU" sz="1400" dirty="0">
                <a:latin typeface="+mj-lt"/>
              </a:rPr>
              <a:t>Regarding 1) Clarification of LBT Categories and 2) LAA / </a:t>
            </a:r>
            <a:r>
              <a:rPr lang="en-AU" sz="1400" dirty="0" smtClean="0">
                <a:latin typeface="+mj-lt"/>
              </a:rPr>
              <a:t>802.11 </a:t>
            </a:r>
            <a:r>
              <a:rPr lang="en-AU" sz="1400" dirty="0">
                <a:latin typeface="+mj-lt"/>
              </a:rPr>
              <a:t>Coexistence</a:t>
            </a:r>
            <a:endParaRPr kumimoji="0" lang="en-AU" sz="1400" b="0" i="0" u="none" strike="noStrike" cap="none" normalizeH="0" baseline="0" dirty="0" smtClean="0">
              <a:ln>
                <a:noFill/>
              </a:ln>
              <a:solidFill>
                <a:schemeClr val="tx1"/>
              </a:solidFill>
              <a:effectLst/>
              <a:latin typeface="+mj-lt"/>
            </a:endParaRPr>
          </a:p>
        </p:txBody>
      </p:sp>
      <p:sp>
        <p:nvSpPr>
          <p:cNvPr id="34" name="Rectangle 33"/>
          <p:cNvSpPr/>
          <p:nvPr/>
        </p:nvSpPr>
        <p:spPr bwMode="auto">
          <a:xfrm>
            <a:off x="228600" y="44196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8"/>
              </a:rPr>
              <a:t>Apr </a:t>
            </a:r>
            <a:r>
              <a:rPr kumimoji="0" lang="en-AU" sz="1400" b="1" i="0" u="none" strike="noStrike" cap="none" normalizeH="0" dirty="0" smtClean="0">
                <a:ln>
                  <a:noFill/>
                </a:ln>
                <a:solidFill>
                  <a:schemeClr val="tx1"/>
                </a:solidFill>
                <a:effectLst/>
                <a:latin typeface="+mj-lt"/>
                <a:hlinkClick r:id="rId8"/>
              </a:rPr>
              <a:t>2015</a:t>
            </a:r>
            <a:r>
              <a:rPr kumimoji="0" lang="en-AU" sz="1400" b="0" i="0" u="none" strike="noStrike" cap="none" normalizeH="0" dirty="0" smtClean="0">
                <a:ln>
                  <a:noFill/>
                </a:ln>
                <a:solidFill>
                  <a:schemeClr val="tx1"/>
                </a:solidFill>
                <a:effectLst/>
                <a:latin typeface="+mj-lt"/>
              </a:rPr>
              <a:t>: </a:t>
            </a:r>
            <a:r>
              <a:rPr lang="en-AU" sz="1400" dirty="0">
                <a:latin typeface="+mj-lt"/>
              </a:rPr>
              <a:t>802.11 Coexistence</a:t>
            </a:r>
            <a:endParaRPr kumimoji="0" lang="en-AU" sz="1400" b="0" i="0" u="none" strike="noStrike" cap="none" normalizeH="0" baseline="0" dirty="0" smtClean="0">
              <a:ln>
                <a:noFill/>
              </a:ln>
              <a:solidFill>
                <a:schemeClr val="tx1"/>
              </a:solidFill>
              <a:effectLst/>
              <a:latin typeface="+mj-lt"/>
            </a:endParaRPr>
          </a:p>
        </p:txBody>
      </p:sp>
      <p:sp>
        <p:nvSpPr>
          <p:cNvPr id="38" name="Rectangle 37"/>
          <p:cNvSpPr/>
          <p:nvPr/>
        </p:nvSpPr>
        <p:spPr bwMode="auto">
          <a:xfrm>
            <a:off x="228600" y="51054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9"/>
              </a:rPr>
              <a:t>Apr </a:t>
            </a:r>
            <a:r>
              <a:rPr kumimoji="0" lang="en-AU" sz="1400" b="1" i="0" u="none" strike="noStrike" cap="none" normalizeH="0" dirty="0" smtClean="0">
                <a:ln>
                  <a:noFill/>
                </a:ln>
                <a:solidFill>
                  <a:schemeClr val="tx1"/>
                </a:solidFill>
                <a:effectLst/>
                <a:latin typeface="+mj-lt"/>
                <a:hlinkClick r:id="rId9"/>
              </a:rPr>
              <a:t>2015</a:t>
            </a:r>
            <a:r>
              <a:rPr kumimoji="0" lang="en-AU" sz="1400" b="0" i="0" u="none" strike="noStrike" cap="none" normalizeH="0" dirty="0" smtClean="0">
                <a:ln>
                  <a:noFill/>
                </a:ln>
                <a:solidFill>
                  <a:schemeClr val="tx1"/>
                </a:solidFill>
                <a:effectLst/>
                <a:latin typeface="+mj-lt"/>
              </a:rPr>
              <a:t>: </a:t>
            </a:r>
            <a:r>
              <a:rPr lang="en-AU" sz="1400" dirty="0">
                <a:latin typeface="+mj-lt"/>
              </a:rPr>
              <a:t>Clarification of LBT Categories</a:t>
            </a:r>
            <a:endParaRPr kumimoji="0" lang="en-AU" sz="1400" b="0" i="0" u="none" strike="noStrike" cap="none" normalizeH="0" baseline="0" dirty="0" smtClean="0">
              <a:ln>
                <a:noFill/>
              </a:ln>
              <a:solidFill>
                <a:schemeClr val="tx1"/>
              </a:solidFill>
              <a:effectLst/>
              <a:latin typeface="+mj-lt"/>
            </a:endParaRPr>
          </a:p>
        </p:txBody>
      </p:sp>
      <p:sp>
        <p:nvSpPr>
          <p:cNvPr id="45" name="Rectangle 44"/>
          <p:cNvSpPr/>
          <p:nvPr/>
        </p:nvSpPr>
        <p:spPr bwMode="auto">
          <a:xfrm>
            <a:off x="5867400" y="53340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10"/>
              </a:rPr>
              <a:t>May </a:t>
            </a:r>
            <a:r>
              <a:rPr kumimoji="0" lang="en-AU" sz="1400" b="1" i="0" u="none" strike="noStrike" cap="none" normalizeH="0" dirty="0" smtClean="0">
                <a:ln>
                  <a:noFill/>
                </a:ln>
                <a:solidFill>
                  <a:schemeClr val="tx1"/>
                </a:solidFill>
                <a:effectLst/>
                <a:latin typeface="+mj-lt"/>
                <a:hlinkClick r:id="rId10"/>
              </a:rPr>
              <a:t>2015</a:t>
            </a:r>
            <a:r>
              <a:rPr kumimoji="0" lang="en-AU" sz="1400" b="0" i="0" u="none" strike="noStrike" cap="none" normalizeH="0" dirty="0" smtClean="0">
                <a:ln>
                  <a:noFill/>
                </a:ln>
                <a:solidFill>
                  <a:schemeClr val="tx1"/>
                </a:solidFill>
                <a:effectLst/>
                <a:latin typeface="+mj-lt"/>
              </a:rPr>
              <a:t>: </a:t>
            </a:r>
            <a:r>
              <a:rPr lang="en-AU" sz="1400" dirty="0">
                <a:latin typeface="+mj-lt"/>
              </a:rPr>
              <a:t>Follow-up Liaison Statement Regarding LAA</a:t>
            </a:r>
            <a:endParaRPr kumimoji="0" lang="en-AU" sz="1400" b="0" i="0" u="none" strike="noStrike" cap="none" normalizeH="0" baseline="0" dirty="0" smtClean="0">
              <a:ln>
                <a:noFill/>
              </a:ln>
              <a:solidFill>
                <a:schemeClr val="tx1"/>
              </a:solidFill>
              <a:effectLst/>
              <a:latin typeface="+mj-lt"/>
            </a:endParaRPr>
          </a:p>
        </p:txBody>
      </p:sp>
      <p:pic>
        <p:nvPicPr>
          <p:cNvPr id="1027" name="Picture 3" descr="C:\Users\amyles\AppData\Local\Microsoft\Windows\Temporary Internet Files\Content.IE5\D80A7Q52\lgi01a201309241200[1].jpg"/>
          <p:cNvPicPr>
            <a:picLocks noChangeAspect="1" noChangeArrowheads="1"/>
          </p:cNvPicPr>
          <p:nvPr/>
        </p:nvPicPr>
        <p:blipFill>
          <a:blip r:embed="rId11" cstate="print">
            <a:extLst>
              <a:ext uri="{BEBA8EAE-BF5A-486C-A8C5-ECC9F3942E4B}">
                <a14:imgProps xmlns:a14="http://schemas.microsoft.com/office/drawing/2010/main">
                  <a14:imgLayer r:embed="rId12">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2667001" y="1735337"/>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pic>
        <p:nvPicPr>
          <p:cNvPr id="84" name="Picture 3" descr="C:\Users\amyles\AppData\Local\Microsoft\Windows\Temporary Internet Files\Content.IE5\D80A7Q52\lgi01a201309241200[1].jpg"/>
          <p:cNvPicPr>
            <a:picLocks noChangeAspect="1" noChangeArrowheads="1"/>
          </p:cNvPicPr>
          <p:nvPr/>
        </p:nvPicPr>
        <p:blipFill>
          <a:blip r:embed="rId11" cstate="print">
            <a:extLst>
              <a:ext uri="{BEBA8EAE-BF5A-486C-A8C5-ECC9F3942E4B}">
                <a14:imgProps xmlns:a14="http://schemas.microsoft.com/office/drawing/2010/main">
                  <a14:imgLayer r:embed="rId12">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5791201" y="1735337"/>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sp>
        <p:nvSpPr>
          <p:cNvPr id="36" name="Rectangle 35"/>
          <p:cNvSpPr/>
          <p:nvPr/>
        </p:nvSpPr>
        <p:spPr bwMode="auto">
          <a:xfrm>
            <a:off x="228600" y="5791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i="1" u="none" strike="noStrike" cap="none" normalizeH="0" baseline="0" dirty="0" smtClean="0">
                <a:ln>
                  <a:noFill/>
                </a:ln>
                <a:solidFill>
                  <a:schemeClr val="tx1"/>
                </a:solidFill>
                <a:effectLst/>
                <a:latin typeface="+mj-lt"/>
              </a:rPr>
              <a:t>Next page</a:t>
            </a:r>
          </a:p>
        </p:txBody>
      </p:sp>
    </p:spTree>
    <p:extLst>
      <p:ext uri="{BB962C8B-B14F-4D97-AF65-F5344CB8AC3E}">
        <p14:creationId xmlns:p14="http://schemas.microsoft.com/office/powerpoint/2010/main" val="3662290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4" name="Curved Connector 123"/>
          <p:cNvCxnSpPr>
            <a:stCxn id="117" idx="3"/>
            <a:endCxn id="32" idx="1"/>
          </p:cNvCxnSpPr>
          <p:nvPr/>
        </p:nvCxnSpPr>
        <p:spPr bwMode="auto">
          <a:xfrm>
            <a:off x="3352800" y="6134100"/>
            <a:ext cx="2514600" cy="127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cxnSp>
        <p:nvCxnSpPr>
          <p:cNvPr id="118" name="Curved Connector 117"/>
          <p:cNvCxnSpPr>
            <a:stCxn id="24" idx="1"/>
            <a:endCxn id="117" idx="3"/>
          </p:cNvCxnSpPr>
          <p:nvPr/>
        </p:nvCxnSpPr>
        <p:spPr bwMode="auto">
          <a:xfrm rot="10800000" flipV="1">
            <a:off x="3352800" y="5448300"/>
            <a:ext cx="2514600" cy="6858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121" name="Curved Connector 120"/>
          <p:cNvCxnSpPr>
            <a:stCxn id="38" idx="3"/>
            <a:endCxn id="32" idx="1"/>
          </p:cNvCxnSpPr>
          <p:nvPr/>
        </p:nvCxnSpPr>
        <p:spPr bwMode="auto">
          <a:xfrm>
            <a:off x="3352800" y="5448300"/>
            <a:ext cx="2514600" cy="6858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cxnSp>
        <p:nvCxnSpPr>
          <p:cNvPr id="114" name="Curved Connector 113"/>
          <p:cNvCxnSpPr>
            <a:stCxn id="13" idx="1"/>
            <a:endCxn id="38" idx="3"/>
          </p:cNvCxnSpPr>
          <p:nvPr/>
        </p:nvCxnSpPr>
        <p:spPr bwMode="auto">
          <a:xfrm rot="10800000" flipV="1">
            <a:off x="3352800" y="4762500"/>
            <a:ext cx="2514600" cy="6858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108" name="Curved Connector 107"/>
          <p:cNvCxnSpPr>
            <a:stCxn id="34" idx="3"/>
            <a:endCxn id="13" idx="1"/>
          </p:cNvCxnSpPr>
          <p:nvPr/>
        </p:nvCxnSpPr>
        <p:spPr bwMode="auto">
          <a:xfrm>
            <a:off x="3352800" y="4762500"/>
            <a:ext cx="2514600" cy="127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cxnSp>
        <p:nvCxnSpPr>
          <p:cNvPr id="111" name="Curved Connector 110"/>
          <p:cNvCxnSpPr>
            <a:stCxn id="34" idx="3"/>
            <a:endCxn id="24" idx="1"/>
          </p:cNvCxnSpPr>
          <p:nvPr/>
        </p:nvCxnSpPr>
        <p:spPr bwMode="auto">
          <a:xfrm>
            <a:off x="3352800" y="4762500"/>
            <a:ext cx="2514600" cy="6858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cxnSp>
        <p:nvCxnSpPr>
          <p:cNvPr id="103" name="Curved Connector 102"/>
          <p:cNvCxnSpPr>
            <a:stCxn id="11" idx="1"/>
            <a:endCxn id="34" idx="3"/>
          </p:cNvCxnSpPr>
          <p:nvPr/>
        </p:nvCxnSpPr>
        <p:spPr bwMode="auto">
          <a:xfrm rot="10800000" flipV="1">
            <a:off x="3352800" y="4076700"/>
            <a:ext cx="2514600" cy="6858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sp>
        <p:nvSpPr>
          <p:cNvPr id="2" name="Title 1"/>
          <p:cNvSpPr>
            <a:spLocks noGrp="1"/>
          </p:cNvSpPr>
          <p:nvPr>
            <p:ph type="title"/>
          </p:nvPr>
        </p:nvSpPr>
        <p:spPr/>
        <p:txBody>
          <a:bodyPr/>
          <a:lstStyle/>
          <a:p>
            <a:r>
              <a:rPr lang="en-AU" dirty="0" smtClean="0"/>
              <a:t>… IEEE </a:t>
            </a:r>
            <a:r>
              <a:rPr lang="en-AU" dirty="0"/>
              <a:t>802 and 3GPP </a:t>
            </a:r>
            <a:r>
              <a:rPr lang="en-AU" dirty="0" smtClean="0"/>
              <a:t>RAN/RAN1 </a:t>
            </a:r>
            <a:r>
              <a:rPr lang="en-AU" dirty="0"/>
              <a:t>have been playing</a:t>
            </a:r>
            <a:br>
              <a:rPr lang="en-AU" dirty="0"/>
            </a:br>
            <a:r>
              <a:rPr lang="en-AU" dirty="0"/>
              <a:t>“LS ping pong” for </a:t>
            </a:r>
            <a:r>
              <a:rPr lang="en-AU" dirty="0" smtClean="0"/>
              <a:t>more than two years …</a:t>
            </a:r>
            <a:endParaRPr lang="en-AU" dirty="0"/>
          </a:p>
        </p:txBody>
      </p:sp>
      <p:sp>
        <p:nvSpPr>
          <p:cNvPr id="4" name="Footer Placeholder 3"/>
          <p:cNvSpPr>
            <a:spLocks noGrp="1"/>
          </p:cNvSpPr>
          <p:nvPr>
            <p:ph type="ftr" sz="quarter" idx="10"/>
          </p:nvPr>
        </p:nvSpPr>
        <p:spPr>
          <a:xfrm>
            <a:off x="8053388" y="6980238"/>
            <a:ext cx="490537"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ln w="38100">
            <a:noFill/>
          </a:ln>
        </p:spPr>
        <p:txBody>
          <a:bodyPr/>
          <a:lstStyle/>
          <a:p>
            <a:pPr>
              <a:defRPr/>
            </a:pPr>
            <a:r>
              <a:rPr lang="en-US" smtClean="0"/>
              <a:t>Slide </a:t>
            </a:r>
            <a:fld id="{EF4002E7-DB4D-4CC3-8382-1939D19420D8}" type="slidenum">
              <a:rPr lang="en-US" smtClean="0"/>
              <a:pPr>
                <a:defRPr/>
              </a:pPr>
              <a:t>4</a:t>
            </a:fld>
            <a:endParaRPr lang="en-US"/>
          </a:p>
        </p:txBody>
      </p:sp>
      <p:sp>
        <p:nvSpPr>
          <p:cNvPr id="6" name="Rectangle 5"/>
          <p:cNvSpPr/>
          <p:nvPr/>
        </p:nvSpPr>
        <p:spPr bwMode="auto">
          <a:xfrm>
            <a:off x="2286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 RAN/RAN1</a:t>
            </a:r>
          </a:p>
        </p:txBody>
      </p:sp>
      <p:sp>
        <p:nvSpPr>
          <p:cNvPr id="9" name="Rectangle 8"/>
          <p:cNvSpPr/>
          <p:nvPr/>
        </p:nvSpPr>
        <p:spPr bwMode="auto">
          <a:xfrm>
            <a:off x="58674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 802</a:t>
            </a:r>
          </a:p>
        </p:txBody>
      </p:sp>
      <p:sp>
        <p:nvSpPr>
          <p:cNvPr id="10" name="Rectangle 9"/>
          <p:cNvSpPr/>
          <p:nvPr/>
        </p:nvSpPr>
        <p:spPr bwMode="auto">
          <a:xfrm>
            <a:off x="228600" y="2362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2"/>
              </a:rPr>
              <a:t>Jun 2015</a:t>
            </a:r>
            <a:r>
              <a:rPr kumimoji="0" lang="en-AU" sz="1400" b="0" i="0" u="none" strike="noStrike" cap="none" normalizeH="0" baseline="0" dirty="0" smtClean="0">
                <a:ln>
                  <a:noFill/>
                </a:ln>
                <a:solidFill>
                  <a:schemeClr val="tx1"/>
                </a:solidFill>
                <a:effectLst/>
                <a:latin typeface="+mj-lt"/>
              </a:rPr>
              <a:t>:</a:t>
            </a:r>
            <a:r>
              <a:rPr kumimoji="0" lang="en-AU" sz="1400" b="0" i="0" u="none" strike="noStrike" cap="none" normalizeH="0" dirty="0" smtClean="0">
                <a:ln>
                  <a:noFill/>
                </a:ln>
                <a:solidFill>
                  <a:schemeClr val="tx1"/>
                </a:solidFill>
                <a:effectLst/>
                <a:latin typeface="+mj-lt"/>
              </a:rPr>
              <a:t> </a:t>
            </a:r>
            <a:r>
              <a:rPr lang="en-AU" sz="1400" dirty="0" smtClean="0">
                <a:latin typeface="+mj-lt"/>
              </a:rPr>
              <a:t> </a:t>
            </a:r>
            <a:r>
              <a:rPr lang="en-AU" sz="1400" dirty="0">
                <a:latin typeface="+mj-lt"/>
              </a:rPr>
              <a:t>LS on LAA capabilities and scope</a:t>
            </a:r>
            <a:endParaRPr kumimoji="0" lang="en-AU" sz="1400" b="0" i="0" u="none" strike="noStrike" cap="none" normalizeH="0" baseline="0" dirty="0" smtClean="0">
              <a:ln>
                <a:noFill/>
              </a:ln>
              <a:solidFill>
                <a:schemeClr val="tx1"/>
              </a:solidFill>
              <a:effectLst/>
              <a:latin typeface="+mj-lt"/>
            </a:endParaRPr>
          </a:p>
        </p:txBody>
      </p:sp>
      <p:sp>
        <p:nvSpPr>
          <p:cNvPr id="11" name="Rectangle 10"/>
          <p:cNvSpPr/>
          <p:nvPr/>
        </p:nvSpPr>
        <p:spPr bwMode="auto">
          <a:xfrm>
            <a:off x="5867400" y="3733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3"/>
              </a:rPr>
              <a:t>Aug </a:t>
            </a:r>
            <a:r>
              <a:rPr kumimoji="0" lang="en-AU" sz="1400" b="1" i="0" u="none" strike="noStrike" cap="none" normalizeH="0" dirty="0" smtClean="0">
                <a:ln>
                  <a:noFill/>
                </a:ln>
                <a:solidFill>
                  <a:schemeClr val="tx1"/>
                </a:solidFill>
                <a:effectLst/>
                <a:latin typeface="+mj-lt"/>
                <a:hlinkClick r:id="rId3"/>
              </a:rPr>
              <a:t>2015</a:t>
            </a:r>
            <a:r>
              <a:rPr kumimoji="0" lang="en-AU" sz="1400" b="0" i="0" u="none" strike="noStrike" cap="none" normalizeH="0" dirty="0" smtClean="0">
                <a:ln>
                  <a:noFill/>
                </a:ln>
                <a:solidFill>
                  <a:schemeClr val="tx1"/>
                </a:solidFill>
                <a:effectLst/>
                <a:latin typeface="+mj-lt"/>
              </a:rPr>
              <a:t>: </a:t>
            </a:r>
            <a:r>
              <a:rPr lang="en-AU" sz="1400" dirty="0">
                <a:latin typeface="+mj-lt"/>
              </a:rPr>
              <a:t>presentation at 29-Aug-15 LAA Workshop</a:t>
            </a:r>
            <a:endParaRPr kumimoji="0" lang="en-AU" sz="1400" b="0" i="0" u="none" strike="noStrike" cap="none" normalizeH="0" baseline="0" dirty="0" smtClean="0">
              <a:ln>
                <a:noFill/>
              </a:ln>
              <a:solidFill>
                <a:schemeClr val="tx1"/>
              </a:solidFill>
              <a:effectLst/>
              <a:latin typeface="+mj-lt"/>
            </a:endParaRPr>
          </a:p>
        </p:txBody>
      </p:sp>
      <p:sp>
        <p:nvSpPr>
          <p:cNvPr id="12" name="Rectangle 11"/>
          <p:cNvSpPr/>
          <p:nvPr/>
        </p:nvSpPr>
        <p:spPr bwMode="auto">
          <a:xfrm>
            <a:off x="228600" y="30480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4"/>
              </a:rPr>
              <a:t>Jun 2015</a:t>
            </a:r>
            <a:r>
              <a:rPr lang="en-AU" sz="1400" dirty="0" smtClean="0">
                <a:latin typeface="+mj-lt"/>
              </a:rPr>
              <a:t>: </a:t>
            </a:r>
            <a:r>
              <a:rPr lang="en-AU" sz="1400" dirty="0">
                <a:latin typeface="+mj-lt"/>
              </a:rPr>
              <a:t>3GPP RAN Workshop on Licensed-Assisted Access (LAA)</a:t>
            </a:r>
            <a:endParaRPr kumimoji="0" lang="en-AU" sz="1400" b="0" i="0" u="none" strike="noStrike" cap="none" normalizeH="0" baseline="0" dirty="0" smtClean="0">
              <a:ln>
                <a:noFill/>
              </a:ln>
              <a:solidFill>
                <a:schemeClr val="tx1"/>
              </a:solidFill>
              <a:effectLst/>
              <a:latin typeface="+mj-lt"/>
            </a:endParaRPr>
          </a:p>
        </p:txBody>
      </p:sp>
      <p:sp>
        <p:nvSpPr>
          <p:cNvPr id="13" name="Rectangle 12"/>
          <p:cNvSpPr/>
          <p:nvPr/>
        </p:nvSpPr>
        <p:spPr bwMode="auto">
          <a:xfrm>
            <a:off x="5867400" y="44196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5"/>
              </a:rPr>
              <a:t>Mar 2016</a:t>
            </a:r>
            <a:r>
              <a:rPr kumimoji="0" lang="en-AU" sz="1400" b="0" i="0" u="none" strike="noStrike" cap="none" normalizeH="0" dirty="0" smtClean="0">
                <a:ln>
                  <a:noFill/>
                </a:ln>
                <a:solidFill>
                  <a:schemeClr val="tx1"/>
                </a:solidFill>
                <a:effectLst/>
                <a:latin typeface="+mj-lt"/>
              </a:rPr>
              <a:t>: </a:t>
            </a:r>
            <a:r>
              <a:rPr lang="en-AU" sz="1400" dirty="0">
                <a:latin typeface="+mj-lt"/>
              </a:rPr>
              <a:t>Comments related to the LAA Specification</a:t>
            </a:r>
            <a:endParaRPr kumimoji="0" lang="en-AU" sz="1400" b="0" i="0" u="none" strike="noStrike" cap="none" normalizeH="0" baseline="0" dirty="0" smtClean="0">
              <a:ln>
                <a:noFill/>
              </a:ln>
              <a:solidFill>
                <a:schemeClr val="tx1"/>
              </a:solidFill>
              <a:effectLst/>
              <a:latin typeface="+mj-lt"/>
            </a:endParaRPr>
          </a:p>
        </p:txBody>
      </p:sp>
      <p:cxnSp>
        <p:nvCxnSpPr>
          <p:cNvPr id="8" name="Curved Connector 7"/>
          <p:cNvCxnSpPr>
            <a:stCxn id="10" idx="3"/>
            <a:endCxn id="11" idx="1"/>
          </p:cNvCxnSpPr>
          <p:nvPr/>
        </p:nvCxnSpPr>
        <p:spPr bwMode="auto">
          <a:xfrm>
            <a:off x="3352800" y="2705100"/>
            <a:ext cx="2514600" cy="13716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sp>
        <p:nvSpPr>
          <p:cNvPr id="23" name="Rectangle 22"/>
          <p:cNvSpPr/>
          <p:nvPr/>
        </p:nvSpPr>
        <p:spPr bwMode="auto">
          <a:xfrm>
            <a:off x="228600" y="3733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2"/>
              </a:rPr>
              <a:t>Jun 2015</a:t>
            </a:r>
            <a:r>
              <a:rPr lang="en-AU" sz="1400" dirty="0">
                <a:latin typeface="+mj-lt"/>
              </a:rPr>
              <a:t>: LS on LAA capabilities and scope </a:t>
            </a:r>
            <a:endParaRPr kumimoji="0" lang="en-AU" sz="1400" b="0" i="0" u="none" strike="noStrike" cap="none" normalizeH="0" baseline="0" dirty="0" smtClean="0">
              <a:ln>
                <a:noFill/>
              </a:ln>
              <a:solidFill>
                <a:schemeClr val="tx1"/>
              </a:solidFill>
              <a:effectLst/>
              <a:latin typeface="+mj-lt"/>
            </a:endParaRPr>
          </a:p>
        </p:txBody>
      </p:sp>
      <p:sp>
        <p:nvSpPr>
          <p:cNvPr id="24" name="Rectangle 23"/>
          <p:cNvSpPr/>
          <p:nvPr/>
        </p:nvSpPr>
        <p:spPr bwMode="auto">
          <a:xfrm>
            <a:off x="5867400" y="51054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6"/>
              </a:rPr>
              <a:t>May </a:t>
            </a:r>
            <a:r>
              <a:rPr kumimoji="0" lang="en-AU" sz="1400" b="1" i="0" u="none" strike="noStrike" cap="none" normalizeH="0" dirty="0" smtClean="0">
                <a:ln>
                  <a:noFill/>
                </a:ln>
                <a:solidFill>
                  <a:schemeClr val="tx1"/>
                </a:solidFill>
                <a:effectLst/>
                <a:latin typeface="+mj-lt"/>
                <a:hlinkClick r:id="rId6"/>
              </a:rPr>
              <a:t>2016</a:t>
            </a:r>
            <a:r>
              <a:rPr kumimoji="0" lang="en-AU" sz="1400" b="0" i="0" u="none" strike="noStrike" cap="none" normalizeH="0" dirty="0" smtClean="0">
                <a:ln>
                  <a:noFill/>
                </a:ln>
                <a:solidFill>
                  <a:schemeClr val="tx1"/>
                </a:solidFill>
                <a:effectLst/>
                <a:latin typeface="+mj-lt"/>
              </a:rPr>
              <a:t>: </a:t>
            </a:r>
            <a:r>
              <a:rPr lang="en-AU" sz="1400" dirty="0">
                <a:latin typeface="+mj-lt"/>
              </a:rPr>
              <a:t>Review of 3GPP LAA Specification Rel. 13</a:t>
            </a:r>
            <a:endParaRPr kumimoji="0" lang="en-AU" sz="1400" b="0" i="0" u="none" strike="noStrike" cap="none" normalizeH="0" baseline="0" dirty="0" smtClean="0">
              <a:ln>
                <a:noFill/>
              </a:ln>
              <a:solidFill>
                <a:schemeClr val="tx1"/>
              </a:solidFill>
              <a:effectLst/>
              <a:latin typeface="+mj-lt"/>
            </a:endParaRPr>
          </a:p>
        </p:txBody>
      </p:sp>
      <p:sp>
        <p:nvSpPr>
          <p:cNvPr id="32" name="Rectangle 31"/>
          <p:cNvSpPr/>
          <p:nvPr/>
        </p:nvSpPr>
        <p:spPr bwMode="auto">
          <a:xfrm>
            <a:off x="5867400" y="5791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i="1" dirty="0" smtClean="0">
                <a:latin typeface="+mj-lt"/>
              </a:rPr>
              <a:t>Next page</a:t>
            </a:r>
            <a:endParaRPr kumimoji="0" lang="en-AU" sz="1400" i="1" u="none" strike="noStrike" cap="none" normalizeH="0" baseline="0" dirty="0" smtClean="0">
              <a:ln>
                <a:noFill/>
              </a:ln>
              <a:solidFill>
                <a:schemeClr val="tx1"/>
              </a:solidFill>
              <a:effectLst/>
              <a:latin typeface="+mj-lt"/>
            </a:endParaRPr>
          </a:p>
        </p:txBody>
      </p:sp>
      <p:sp>
        <p:nvSpPr>
          <p:cNvPr id="34" name="Rectangle 33"/>
          <p:cNvSpPr/>
          <p:nvPr/>
        </p:nvSpPr>
        <p:spPr bwMode="auto">
          <a:xfrm>
            <a:off x="228600" y="44196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rPr>
              <a:t>Dec </a:t>
            </a:r>
            <a:r>
              <a:rPr kumimoji="0" lang="en-AU" sz="1400" b="1" i="0" u="none" strike="noStrike" cap="none" normalizeH="0" dirty="0" smtClean="0">
                <a:ln>
                  <a:noFill/>
                </a:ln>
                <a:solidFill>
                  <a:schemeClr val="tx1"/>
                </a:solidFill>
                <a:effectLst/>
                <a:latin typeface="+mj-lt"/>
              </a:rPr>
              <a:t>2015</a:t>
            </a:r>
            <a:r>
              <a:rPr kumimoji="0" lang="en-AU" sz="1400" b="0" i="0" u="none" strike="noStrike" cap="none" normalizeH="0" dirty="0" smtClean="0">
                <a:ln>
                  <a:noFill/>
                </a:ln>
                <a:solidFill>
                  <a:schemeClr val="tx1"/>
                </a:solidFill>
                <a:effectLst/>
                <a:latin typeface="+mj-lt"/>
              </a:rPr>
              <a:t>: </a:t>
            </a:r>
            <a:r>
              <a:rPr lang="en-AU" sz="1400" dirty="0">
                <a:latin typeface="+mj-lt"/>
              </a:rPr>
              <a:t>LAA </a:t>
            </a:r>
            <a:r>
              <a:rPr lang="en-AU" sz="1400" dirty="0" smtClean="0">
                <a:latin typeface="+mj-lt"/>
              </a:rPr>
              <a:t>CRs</a:t>
            </a:r>
            <a:endParaRPr kumimoji="0" lang="en-AU" sz="1400" b="0" i="0" u="none" strike="noStrike" cap="none" normalizeH="0" baseline="0" dirty="0" smtClean="0">
              <a:ln>
                <a:noFill/>
              </a:ln>
              <a:solidFill>
                <a:schemeClr val="tx1"/>
              </a:solidFill>
              <a:effectLst/>
              <a:latin typeface="+mj-lt"/>
            </a:endParaRPr>
          </a:p>
        </p:txBody>
      </p:sp>
      <p:sp>
        <p:nvSpPr>
          <p:cNvPr id="38" name="Rectangle 37"/>
          <p:cNvSpPr/>
          <p:nvPr/>
        </p:nvSpPr>
        <p:spPr bwMode="auto">
          <a:xfrm>
            <a:off x="228600" y="51054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7"/>
              </a:rPr>
              <a:t>Jun</a:t>
            </a:r>
            <a:r>
              <a:rPr kumimoji="0" lang="en-AU" sz="1400" b="1" i="0" u="none" strike="noStrike" cap="none" normalizeH="0" dirty="0" smtClean="0">
                <a:ln>
                  <a:noFill/>
                </a:ln>
                <a:solidFill>
                  <a:schemeClr val="tx1"/>
                </a:solidFill>
                <a:effectLst/>
                <a:latin typeface="+mj-lt"/>
                <a:hlinkClick r:id="rId7"/>
              </a:rPr>
              <a:t> 2016</a:t>
            </a:r>
            <a:r>
              <a:rPr kumimoji="0" lang="en-AU" sz="1400" b="0" i="0" u="none" strike="noStrike" cap="none" normalizeH="0" dirty="0" smtClean="0">
                <a:ln>
                  <a:noFill/>
                </a:ln>
                <a:solidFill>
                  <a:schemeClr val="tx1"/>
                </a:solidFill>
                <a:effectLst/>
                <a:latin typeface="+mj-lt"/>
              </a:rPr>
              <a:t>: </a:t>
            </a:r>
            <a:r>
              <a:rPr lang="en-AU" sz="1400" dirty="0">
                <a:latin typeface="+mj-lt"/>
              </a:rPr>
              <a:t>Response Liaison Statement to 802 regarding LAA</a:t>
            </a:r>
            <a:endParaRPr kumimoji="0" lang="en-AU" sz="1400" b="0" i="0" u="none" strike="noStrike" cap="none" normalizeH="0" baseline="0" dirty="0" smtClean="0">
              <a:ln>
                <a:noFill/>
              </a:ln>
              <a:solidFill>
                <a:schemeClr val="tx1"/>
              </a:solidFill>
              <a:effectLst/>
              <a:latin typeface="+mj-lt"/>
            </a:endParaRPr>
          </a:p>
        </p:txBody>
      </p:sp>
      <p:pic>
        <p:nvPicPr>
          <p:cNvPr id="1027" name="Picture 3" descr="C:\Users\amyles\AppData\Local\Microsoft\Windows\Temporary Internet Files\Content.IE5\D80A7Q52\lgi01a201309241200[1].jpg"/>
          <p:cNvPicPr>
            <a:picLocks noChangeAspect="1" noChangeArrowheads="1"/>
          </p:cNvPicPr>
          <p:nvPr/>
        </p:nvPicPr>
        <p:blipFill>
          <a:blip r:embed="rId8" cstate="print">
            <a:extLst>
              <a:ext uri="{BEBA8EAE-BF5A-486C-A8C5-ECC9F3942E4B}">
                <a14:imgProps xmlns:a14="http://schemas.microsoft.com/office/drawing/2010/main">
                  <a14:imgLayer r:embed="rId9">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2667001" y="1735337"/>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pic>
        <p:nvPicPr>
          <p:cNvPr id="84" name="Picture 3" descr="C:\Users\amyles\AppData\Local\Microsoft\Windows\Temporary Internet Files\Content.IE5\D80A7Q52\lgi01a201309241200[1].jpg"/>
          <p:cNvPicPr>
            <a:picLocks noChangeAspect="1" noChangeArrowheads="1"/>
          </p:cNvPicPr>
          <p:nvPr/>
        </p:nvPicPr>
        <p:blipFill>
          <a:blip r:embed="rId10" cstate="print">
            <a:extLst>
              <a:ext uri="{BEBA8EAE-BF5A-486C-A8C5-ECC9F3942E4B}">
                <a14:imgProps xmlns:a14="http://schemas.microsoft.com/office/drawing/2010/main">
                  <a14:imgLayer r:embed="rId11">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5791201" y="1752600"/>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cxnSp>
        <p:nvCxnSpPr>
          <p:cNvPr id="85" name="Curved Connector 84"/>
          <p:cNvCxnSpPr>
            <a:stCxn id="12" idx="3"/>
            <a:endCxn id="11" idx="1"/>
          </p:cNvCxnSpPr>
          <p:nvPr/>
        </p:nvCxnSpPr>
        <p:spPr bwMode="auto">
          <a:xfrm>
            <a:off x="3352800" y="3390900"/>
            <a:ext cx="2514600" cy="6858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88" name="Curved Connector 87"/>
          <p:cNvCxnSpPr>
            <a:stCxn id="23" idx="3"/>
            <a:endCxn id="11" idx="1"/>
          </p:cNvCxnSpPr>
          <p:nvPr/>
        </p:nvCxnSpPr>
        <p:spPr bwMode="auto">
          <a:xfrm>
            <a:off x="3352800" y="4076700"/>
            <a:ext cx="2514600" cy="127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sp>
        <p:nvSpPr>
          <p:cNvPr id="92" name="Rectangle 91"/>
          <p:cNvSpPr/>
          <p:nvPr/>
        </p:nvSpPr>
        <p:spPr bwMode="auto">
          <a:xfrm>
            <a:off x="5867400" y="2362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0" i="1" u="none" strike="noStrike" cap="none" normalizeH="0" baseline="0" dirty="0" smtClean="0">
                <a:ln>
                  <a:noFill/>
                </a:ln>
                <a:solidFill>
                  <a:schemeClr val="tx1"/>
                </a:solidFill>
                <a:effectLst/>
                <a:latin typeface="+mj-lt"/>
              </a:rPr>
              <a:t>Previous page</a:t>
            </a:r>
          </a:p>
        </p:txBody>
      </p:sp>
      <p:cxnSp>
        <p:nvCxnSpPr>
          <p:cNvPr id="93" name="Curved Connector 92"/>
          <p:cNvCxnSpPr>
            <a:stCxn id="92" idx="1"/>
            <a:endCxn id="10" idx="3"/>
          </p:cNvCxnSpPr>
          <p:nvPr/>
        </p:nvCxnSpPr>
        <p:spPr bwMode="auto">
          <a:xfrm rot="10800000">
            <a:off x="3352800" y="2705100"/>
            <a:ext cx="2514600" cy="127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96" name="Curved Connector 95"/>
          <p:cNvCxnSpPr>
            <a:stCxn id="92" idx="1"/>
            <a:endCxn id="12" idx="3"/>
          </p:cNvCxnSpPr>
          <p:nvPr/>
        </p:nvCxnSpPr>
        <p:spPr bwMode="auto">
          <a:xfrm rot="10800000" flipV="1">
            <a:off x="3352800" y="2705100"/>
            <a:ext cx="2514600" cy="6858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99" name="Curved Connector 98"/>
          <p:cNvCxnSpPr>
            <a:stCxn id="92" idx="1"/>
            <a:endCxn id="23" idx="3"/>
          </p:cNvCxnSpPr>
          <p:nvPr/>
        </p:nvCxnSpPr>
        <p:spPr bwMode="auto">
          <a:xfrm rot="10800000" flipV="1">
            <a:off x="3352800" y="2705100"/>
            <a:ext cx="2514600" cy="13716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sp>
        <p:nvSpPr>
          <p:cNvPr id="117" name="Rectangle 116"/>
          <p:cNvSpPr/>
          <p:nvPr/>
        </p:nvSpPr>
        <p:spPr bwMode="auto">
          <a:xfrm>
            <a:off x="228600" y="5791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12"/>
              </a:rPr>
              <a:t>Jun</a:t>
            </a:r>
            <a:r>
              <a:rPr kumimoji="0" lang="en-AU" sz="1400" b="1" i="0" u="none" strike="noStrike" cap="none" normalizeH="0" dirty="0" smtClean="0">
                <a:ln>
                  <a:noFill/>
                </a:ln>
                <a:solidFill>
                  <a:schemeClr val="tx1"/>
                </a:solidFill>
                <a:effectLst/>
                <a:latin typeface="+mj-lt"/>
                <a:hlinkClick r:id="rId12"/>
              </a:rPr>
              <a:t> 2016</a:t>
            </a:r>
            <a:r>
              <a:rPr kumimoji="0" lang="en-AU" sz="1400" b="0" i="0" u="none" strike="noStrike" cap="none" normalizeH="0" dirty="0" smtClean="0">
                <a:ln>
                  <a:noFill/>
                </a:ln>
                <a:solidFill>
                  <a:schemeClr val="tx1"/>
                </a:solidFill>
                <a:effectLst/>
                <a:latin typeface="+mj-lt"/>
              </a:rPr>
              <a:t>: </a:t>
            </a:r>
            <a:r>
              <a:rPr lang="en-AU" sz="1400" dirty="0">
                <a:latin typeface="+mj-lt"/>
              </a:rPr>
              <a:t>Response Liaison Statement to 802 regarding LAA</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034079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IEEE </a:t>
            </a:r>
            <a:r>
              <a:rPr lang="en-AU" dirty="0"/>
              <a:t>802 and 3GPP </a:t>
            </a:r>
            <a:r>
              <a:rPr lang="en-AU" dirty="0" smtClean="0"/>
              <a:t>RAN/RAN1 </a:t>
            </a:r>
            <a:r>
              <a:rPr lang="en-AU" dirty="0"/>
              <a:t>have been playing</a:t>
            </a:r>
            <a:br>
              <a:rPr lang="en-AU" dirty="0"/>
            </a:br>
            <a:r>
              <a:rPr lang="en-AU" dirty="0"/>
              <a:t>“LS ping pong” for </a:t>
            </a:r>
            <a:r>
              <a:rPr lang="en-AU" dirty="0" smtClean="0"/>
              <a:t>more than two </a:t>
            </a:r>
            <a:r>
              <a:rPr lang="en-AU" dirty="0"/>
              <a:t>years</a:t>
            </a:r>
          </a:p>
        </p:txBody>
      </p:sp>
      <p:sp>
        <p:nvSpPr>
          <p:cNvPr id="4" name="Footer Placeholder 3"/>
          <p:cNvSpPr>
            <a:spLocks noGrp="1"/>
          </p:cNvSpPr>
          <p:nvPr>
            <p:ph type="ftr" sz="quarter" idx="10"/>
          </p:nvPr>
        </p:nvSpPr>
        <p:spPr>
          <a:xfrm>
            <a:off x="8053388" y="6980238"/>
            <a:ext cx="490537"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ln w="38100">
            <a:noFill/>
          </a:ln>
        </p:spPr>
        <p:txBody>
          <a:bodyPr/>
          <a:lstStyle/>
          <a:p>
            <a:pPr>
              <a:defRPr/>
            </a:pPr>
            <a:r>
              <a:rPr lang="en-US" smtClean="0"/>
              <a:t>Slide </a:t>
            </a:r>
            <a:fld id="{EF4002E7-DB4D-4CC3-8382-1939D19420D8}" type="slidenum">
              <a:rPr lang="en-US" smtClean="0"/>
              <a:pPr>
                <a:defRPr/>
              </a:pPr>
              <a:t>5</a:t>
            </a:fld>
            <a:endParaRPr lang="en-US"/>
          </a:p>
        </p:txBody>
      </p:sp>
      <p:sp>
        <p:nvSpPr>
          <p:cNvPr id="6" name="Rectangle 5"/>
          <p:cNvSpPr/>
          <p:nvPr/>
        </p:nvSpPr>
        <p:spPr bwMode="auto">
          <a:xfrm>
            <a:off x="2286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 RAN/RAN1</a:t>
            </a:r>
          </a:p>
        </p:txBody>
      </p:sp>
      <p:sp>
        <p:nvSpPr>
          <p:cNvPr id="9" name="Rectangle 8"/>
          <p:cNvSpPr/>
          <p:nvPr/>
        </p:nvSpPr>
        <p:spPr bwMode="auto">
          <a:xfrm>
            <a:off x="58674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 802</a:t>
            </a:r>
          </a:p>
        </p:txBody>
      </p:sp>
      <p:sp>
        <p:nvSpPr>
          <p:cNvPr id="10" name="Rectangle 9"/>
          <p:cNvSpPr/>
          <p:nvPr/>
        </p:nvSpPr>
        <p:spPr bwMode="auto">
          <a:xfrm>
            <a:off x="228600" y="2362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i="1" u="none" strike="noStrike" cap="none" normalizeH="0" baseline="0" dirty="0" smtClean="0">
                <a:ln>
                  <a:noFill/>
                </a:ln>
                <a:solidFill>
                  <a:schemeClr val="tx1"/>
                </a:solidFill>
                <a:effectLst/>
                <a:latin typeface="+mj-lt"/>
              </a:rPr>
              <a:t>Previou</a:t>
            </a:r>
            <a:r>
              <a:rPr lang="en-AU" sz="1400" i="1" dirty="0" smtClean="0">
                <a:latin typeface="+mj-lt"/>
              </a:rPr>
              <a:t>s page</a:t>
            </a:r>
            <a:endParaRPr kumimoji="0" lang="en-AU" sz="1400" i="1" u="none" strike="noStrike" cap="none" normalizeH="0" baseline="0" dirty="0" smtClean="0">
              <a:ln>
                <a:noFill/>
              </a:ln>
              <a:solidFill>
                <a:schemeClr val="tx1"/>
              </a:solidFill>
              <a:effectLst/>
              <a:latin typeface="+mj-lt"/>
            </a:endParaRPr>
          </a:p>
        </p:txBody>
      </p:sp>
      <p:sp>
        <p:nvSpPr>
          <p:cNvPr id="11" name="Rectangle 10"/>
          <p:cNvSpPr/>
          <p:nvPr/>
        </p:nvSpPr>
        <p:spPr bwMode="auto">
          <a:xfrm>
            <a:off x="5867400" y="3733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i="1" dirty="0" smtClean="0">
                <a:latin typeface="+mj-lt"/>
              </a:rPr>
              <a:t>Today</a:t>
            </a:r>
            <a:endParaRPr kumimoji="0" lang="en-AU" sz="1400" i="1" u="none" strike="noStrike" cap="none" normalizeH="0" baseline="0" dirty="0" smtClean="0">
              <a:ln>
                <a:noFill/>
              </a:ln>
              <a:solidFill>
                <a:schemeClr val="tx1"/>
              </a:solidFill>
              <a:effectLst/>
              <a:latin typeface="+mj-lt"/>
            </a:endParaRPr>
          </a:p>
        </p:txBody>
      </p:sp>
      <p:sp>
        <p:nvSpPr>
          <p:cNvPr id="12" name="Rectangle 11"/>
          <p:cNvSpPr/>
          <p:nvPr/>
        </p:nvSpPr>
        <p:spPr bwMode="auto">
          <a:xfrm>
            <a:off x="228600" y="30480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2"/>
              </a:rPr>
              <a:t>Nov 2015</a:t>
            </a:r>
            <a:r>
              <a:rPr lang="en-AU" sz="1400" dirty="0" smtClean="0">
                <a:latin typeface="+mj-lt"/>
              </a:rPr>
              <a:t>: </a:t>
            </a:r>
            <a:r>
              <a:rPr lang="en-AU" sz="1400" dirty="0">
                <a:latin typeface="+mj-lt"/>
              </a:rPr>
              <a:t>Response LS to IEEE 802.11 regarding LAA</a:t>
            </a:r>
            <a:endParaRPr kumimoji="0" lang="en-AU" sz="1400" b="0" i="0" u="none" strike="noStrike" cap="none" normalizeH="0" baseline="0" dirty="0" smtClean="0">
              <a:ln>
                <a:noFill/>
              </a:ln>
              <a:solidFill>
                <a:schemeClr val="tx1"/>
              </a:solidFill>
              <a:effectLst/>
              <a:latin typeface="+mj-lt"/>
            </a:endParaRPr>
          </a:p>
        </p:txBody>
      </p:sp>
      <p:pic>
        <p:nvPicPr>
          <p:cNvPr id="1027" name="Picture 3" descr="C:\Users\amyles\AppData\Local\Microsoft\Windows\Temporary Internet Files\Content.IE5\D80A7Q52\lgi01a201309241200[1].jpg"/>
          <p:cNvPicPr>
            <a:picLocks noChangeAspect="1" noChangeArrowheads="1"/>
          </p:cNvPicPr>
          <p:nvPr/>
        </p:nvPicPr>
        <p:blipFill>
          <a:blip r:embed="rId3" cstate="print">
            <a:extLst>
              <a:ext uri="{BEBA8EAE-BF5A-486C-A8C5-ECC9F3942E4B}">
                <a14:imgProps xmlns:a14="http://schemas.microsoft.com/office/drawing/2010/main">
                  <a14:imgLayer r:embed="rId4">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2667001" y="1735337"/>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pic>
        <p:nvPicPr>
          <p:cNvPr id="84" name="Picture 3" descr="C:\Users\amyles\AppData\Local\Microsoft\Windows\Temporary Internet Files\Content.IE5\D80A7Q52\lgi01a201309241200[1].jpg"/>
          <p:cNvPicPr>
            <a:picLocks noChangeAspect="1" noChangeArrowheads="1"/>
          </p:cNvPicPr>
          <p:nvPr/>
        </p:nvPicPr>
        <p:blipFill>
          <a:blip r:embed="rId5" cstate="print">
            <a:extLst>
              <a:ext uri="{BEBA8EAE-BF5A-486C-A8C5-ECC9F3942E4B}">
                <a14:imgProps xmlns:a14="http://schemas.microsoft.com/office/drawing/2010/main">
                  <a14:imgLayer r:embed="rId6">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5791201" y="1752600"/>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cxnSp>
        <p:nvCxnSpPr>
          <p:cNvPr id="85" name="Curved Connector 84"/>
          <p:cNvCxnSpPr>
            <a:stCxn id="12" idx="3"/>
            <a:endCxn id="11" idx="1"/>
          </p:cNvCxnSpPr>
          <p:nvPr/>
        </p:nvCxnSpPr>
        <p:spPr bwMode="auto">
          <a:xfrm>
            <a:off x="3352800" y="3390900"/>
            <a:ext cx="2514600" cy="6858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sp>
        <p:nvSpPr>
          <p:cNvPr id="92" name="Rectangle 91"/>
          <p:cNvSpPr/>
          <p:nvPr/>
        </p:nvSpPr>
        <p:spPr bwMode="auto">
          <a:xfrm>
            <a:off x="5867400" y="2362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u="none" strike="noStrike" cap="none" normalizeH="0" baseline="0" dirty="0" smtClean="0">
                <a:ln>
                  <a:noFill/>
                </a:ln>
                <a:solidFill>
                  <a:schemeClr val="tx1"/>
                </a:solidFill>
                <a:effectLst/>
                <a:latin typeface="+mj-lt"/>
                <a:hlinkClick r:id="rId7"/>
              </a:rPr>
              <a:t>July 2016</a:t>
            </a:r>
            <a:r>
              <a:rPr kumimoji="0" lang="en-AU" sz="1400" b="1" i="1" u="none" strike="noStrike" cap="none" normalizeH="0" baseline="0" dirty="0" smtClean="0">
                <a:ln>
                  <a:noFill/>
                </a:ln>
                <a:solidFill>
                  <a:schemeClr val="tx1"/>
                </a:solidFill>
                <a:effectLst/>
                <a:latin typeface="+mj-lt"/>
              </a:rPr>
              <a:t>: </a:t>
            </a:r>
            <a:r>
              <a:rPr lang="en-AU" sz="1400" dirty="0">
                <a:latin typeface="+mj-lt"/>
              </a:rPr>
              <a:t>Review of 3GPP LAA Specification Rel. 13</a:t>
            </a:r>
            <a:endParaRPr kumimoji="0" lang="en-AU" sz="1400" u="none" strike="noStrike" cap="none" normalizeH="0" baseline="0" dirty="0" smtClean="0">
              <a:ln>
                <a:noFill/>
              </a:ln>
              <a:solidFill>
                <a:schemeClr val="tx1"/>
              </a:solidFill>
              <a:effectLst/>
              <a:latin typeface="+mj-lt"/>
            </a:endParaRPr>
          </a:p>
        </p:txBody>
      </p:sp>
      <p:cxnSp>
        <p:nvCxnSpPr>
          <p:cNvPr id="96" name="Curved Connector 95"/>
          <p:cNvCxnSpPr>
            <a:stCxn id="92" idx="1"/>
            <a:endCxn id="12" idx="3"/>
          </p:cNvCxnSpPr>
          <p:nvPr/>
        </p:nvCxnSpPr>
        <p:spPr bwMode="auto">
          <a:xfrm rot="10800000" flipV="1">
            <a:off x="3352800" y="2705100"/>
            <a:ext cx="2514600" cy="6858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99" name="Curved Connector 98"/>
          <p:cNvCxnSpPr>
            <a:stCxn id="36" idx="1"/>
            <a:endCxn id="12" idx="3"/>
          </p:cNvCxnSpPr>
          <p:nvPr/>
        </p:nvCxnSpPr>
        <p:spPr bwMode="auto">
          <a:xfrm rot="10800000">
            <a:off x="3352800" y="3390900"/>
            <a:ext cx="2590800" cy="127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33" name="Curved Connector 32"/>
          <p:cNvCxnSpPr>
            <a:stCxn id="10" idx="3"/>
            <a:endCxn id="92" idx="1"/>
          </p:cNvCxnSpPr>
          <p:nvPr/>
        </p:nvCxnSpPr>
        <p:spPr bwMode="auto">
          <a:xfrm>
            <a:off x="3352800" y="2705100"/>
            <a:ext cx="2514600" cy="127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sp>
        <p:nvSpPr>
          <p:cNvPr id="36" name="Rectangle 35"/>
          <p:cNvSpPr/>
          <p:nvPr/>
        </p:nvSpPr>
        <p:spPr bwMode="auto">
          <a:xfrm>
            <a:off x="5943600" y="30480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8"/>
              </a:rPr>
              <a:t>Nov </a:t>
            </a:r>
            <a:r>
              <a:rPr kumimoji="0" lang="en-AU" sz="1400" b="1" u="none" strike="noStrike" cap="none" normalizeH="0" baseline="0" dirty="0" smtClean="0">
                <a:ln>
                  <a:noFill/>
                </a:ln>
                <a:solidFill>
                  <a:schemeClr val="tx1"/>
                </a:solidFill>
                <a:effectLst/>
                <a:latin typeface="+mj-lt"/>
                <a:hlinkClick r:id="rId8"/>
              </a:rPr>
              <a:t>2016</a:t>
            </a:r>
            <a:r>
              <a:rPr kumimoji="0" lang="en-AU" sz="1400" b="1" i="1" u="none" strike="noStrike" cap="none" normalizeH="0" baseline="0" dirty="0" smtClean="0">
                <a:ln>
                  <a:noFill/>
                </a:ln>
                <a:solidFill>
                  <a:schemeClr val="tx1"/>
                </a:solidFill>
                <a:effectLst/>
                <a:latin typeface="+mj-lt"/>
              </a:rPr>
              <a:t>: </a:t>
            </a:r>
            <a:r>
              <a:rPr kumimoji="0" lang="en-AU" sz="1400" u="none" strike="noStrike" cap="none" normalizeH="0" baseline="0" dirty="0" smtClean="0">
                <a:ln>
                  <a:noFill/>
                </a:ln>
                <a:solidFill>
                  <a:schemeClr val="tx1"/>
                </a:solidFill>
                <a:effectLst/>
                <a:latin typeface="+mj-lt"/>
              </a:rPr>
              <a:t>LS related</a:t>
            </a:r>
            <a:r>
              <a:rPr kumimoji="0" lang="en-AU" sz="1400" u="none" strike="noStrike" cap="none" normalizeH="0" dirty="0" smtClean="0">
                <a:ln>
                  <a:noFill/>
                </a:ln>
                <a:solidFill>
                  <a:schemeClr val="tx1"/>
                </a:solidFill>
                <a:effectLst/>
                <a:latin typeface="+mj-lt"/>
              </a:rPr>
              <a:t> to </a:t>
            </a:r>
            <a:r>
              <a:rPr kumimoji="0" lang="en-AU" sz="1400" u="none" strike="noStrike" cap="none" normalizeH="0" baseline="0" dirty="0" smtClean="0">
                <a:ln>
                  <a:noFill/>
                </a:ln>
                <a:solidFill>
                  <a:schemeClr val="tx1"/>
                </a:solidFill>
                <a:effectLst/>
                <a:latin typeface="+mj-lt"/>
              </a:rPr>
              <a:t>ED issue</a:t>
            </a:r>
            <a:endParaRPr kumimoji="0" lang="en-AU" sz="1400" u="none" strike="noStrike" cap="none" normalizeH="0" baseline="0" dirty="0" smtClean="0">
              <a:ln>
                <a:noFill/>
              </a:ln>
              <a:solidFill>
                <a:schemeClr val="tx1"/>
              </a:solidFill>
              <a:effectLst/>
              <a:latin typeface="+mj-lt"/>
            </a:endParaRPr>
          </a:p>
        </p:txBody>
      </p:sp>
      <p:cxnSp>
        <p:nvCxnSpPr>
          <p:cNvPr id="37" name="Curved Connector 36"/>
          <p:cNvCxnSpPr>
            <a:stCxn id="10" idx="3"/>
            <a:endCxn id="36" idx="1"/>
          </p:cNvCxnSpPr>
          <p:nvPr/>
        </p:nvCxnSpPr>
        <p:spPr bwMode="auto">
          <a:xfrm>
            <a:off x="3352800" y="2705100"/>
            <a:ext cx="2590800" cy="6858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spTree>
    <p:extLst>
      <p:ext uri="{BB962C8B-B14F-4D97-AF65-F5344CB8AC3E}">
        <p14:creationId xmlns:p14="http://schemas.microsoft.com/office/powerpoint/2010/main" val="2173560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most recent “shot” (LS) from 3GPP RAN1 contains responses to 14 outstanding issues</a:t>
            </a:r>
            <a:endParaRPr lang="en-AU" dirty="0"/>
          </a:p>
        </p:txBody>
      </p:sp>
      <p:sp>
        <p:nvSpPr>
          <p:cNvPr id="3" name="Content Placeholder 2"/>
          <p:cNvSpPr>
            <a:spLocks noGrp="1"/>
          </p:cNvSpPr>
          <p:nvPr>
            <p:ph idx="1"/>
          </p:nvPr>
        </p:nvSpPr>
        <p:spPr/>
        <p:txBody>
          <a:bodyPr/>
          <a:lstStyle/>
          <a:p>
            <a:pPr lvl="1"/>
            <a:r>
              <a:rPr lang="en-AU" dirty="0" smtClean="0"/>
              <a:t>The following slides contain a summary of the most recent </a:t>
            </a:r>
            <a:r>
              <a:rPr lang="en-AU" dirty="0" smtClean="0">
                <a:hlinkClick r:id="rId2"/>
              </a:rPr>
              <a:t>Liaison Statement</a:t>
            </a:r>
            <a:r>
              <a:rPr lang="en-AU" dirty="0" smtClean="0"/>
              <a:t> (Nov 2016) from 3GPP RAN1, which contains responses to LS’s from IEEE 802:</a:t>
            </a:r>
          </a:p>
          <a:p>
            <a:pPr lvl="2"/>
            <a:r>
              <a:rPr lang="en-AU" dirty="0">
                <a:hlinkClick r:id="rId3"/>
              </a:rPr>
              <a:t>July 2016</a:t>
            </a:r>
            <a:r>
              <a:rPr lang="en-AU" i="1" dirty="0"/>
              <a:t>: </a:t>
            </a:r>
            <a:r>
              <a:rPr lang="en-AU" dirty="0"/>
              <a:t>Review of 3GPP LAA Specification Rel. </a:t>
            </a:r>
            <a:r>
              <a:rPr lang="en-AU" dirty="0" smtClean="0"/>
              <a:t>13</a:t>
            </a:r>
          </a:p>
          <a:p>
            <a:pPr lvl="2"/>
            <a:r>
              <a:rPr lang="en-AU" dirty="0">
                <a:hlinkClick r:id="rId4"/>
              </a:rPr>
              <a:t>Nov 2016</a:t>
            </a:r>
            <a:r>
              <a:rPr lang="en-AU" i="1" dirty="0"/>
              <a:t>: </a:t>
            </a:r>
            <a:r>
              <a:rPr lang="en-AU" dirty="0"/>
              <a:t>LS related to ED issue</a:t>
            </a:r>
          </a:p>
          <a:p>
            <a:pPr lvl="1"/>
            <a:r>
              <a:rPr lang="en-AU" dirty="0" smtClean="0"/>
              <a:t>For each of the 14 outstanding issues (including a number of sub-issues) the following slides:</a:t>
            </a:r>
          </a:p>
          <a:p>
            <a:pPr lvl="2"/>
            <a:r>
              <a:rPr lang="en-AU" dirty="0" smtClean="0"/>
              <a:t>Summarise IEEE 802 comment</a:t>
            </a:r>
          </a:p>
          <a:p>
            <a:pPr lvl="2"/>
            <a:r>
              <a:rPr lang="en-AU" dirty="0"/>
              <a:t>Summarise </a:t>
            </a:r>
            <a:r>
              <a:rPr lang="en-AU" dirty="0" smtClean="0"/>
              <a:t>3GPP RAN1 response</a:t>
            </a:r>
          </a:p>
          <a:p>
            <a:pPr lvl="2"/>
            <a:r>
              <a:rPr lang="en-AU" dirty="0" smtClean="0"/>
              <a:t>Evaluate whether the issue has been resolved</a:t>
            </a:r>
          </a:p>
          <a:p>
            <a:pPr lvl="3"/>
            <a:r>
              <a:rPr lang="en-AU" dirty="0" smtClean="0"/>
              <a:t>From the perspective of Andrew Myles</a:t>
            </a:r>
          </a:p>
          <a:p>
            <a:pPr lvl="2"/>
            <a:r>
              <a:rPr lang="en-AU" dirty="0" smtClean="0"/>
              <a:t>Identify any known volunteer to lead a deeper review</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a:t>
            </a:fld>
            <a:endParaRPr lang="en-US"/>
          </a:p>
        </p:txBody>
      </p:sp>
    </p:spTree>
    <p:extLst>
      <p:ext uri="{BB962C8B-B14F-4D97-AF65-F5344CB8AC3E}">
        <p14:creationId xmlns:p14="http://schemas.microsoft.com/office/powerpoint/2010/main" val="216276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Some issues are still not resolved, while there is doubt about the resolution of other issues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215573871"/>
              </p:ext>
            </p:extLst>
          </p:nvPr>
        </p:nvGraphicFramePr>
        <p:xfrm>
          <a:off x="228600" y="1965480"/>
          <a:ext cx="8686799" cy="3951120"/>
        </p:xfrm>
        <a:graphic>
          <a:graphicData uri="http://schemas.openxmlformats.org/drawingml/2006/table">
            <a:tbl>
              <a:tblPr firstRow="1" firstCol="1" bandRow="1">
                <a:tableStyleId>{21E4AEA4-8DFA-4A89-87EB-49C32662AFE0}</a:tableStyleId>
              </a:tblPr>
              <a:tblGrid>
                <a:gridCol w="609600"/>
                <a:gridCol w="3127508"/>
                <a:gridCol w="2587492"/>
                <a:gridCol w="990600"/>
                <a:gridCol w="1371599"/>
              </a:tblGrid>
              <a:tr h="95280">
                <a:tc>
                  <a:txBody>
                    <a:bodyPr/>
                    <a:lstStyle/>
                    <a:p>
                      <a:pPr algn="ctr">
                        <a:spcAft>
                          <a:spcPts val="0"/>
                        </a:spcAft>
                      </a:pPr>
                      <a:r>
                        <a:rPr lang="en-AU" sz="1400" dirty="0">
                          <a:effectLst/>
                          <a:latin typeface="+mj-lt"/>
                        </a:rPr>
                        <a:t>Issue</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IEEE 802 comment</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3GPP response</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dirty="0">
                          <a:effectLst/>
                          <a:latin typeface="+mj-lt"/>
                        </a:rPr>
                        <a:t>Issue resolved?</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dirty="0" smtClean="0">
                          <a:effectLst/>
                          <a:latin typeface="+mj-lt"/>
                          <a:ea typeface="Calibri"/>
                          <a:cs typeface="Times New Roman"/>
                        </a:rPr>
                        <a:t>Volunteer?</a:t>
                      </a:r>
                      <a:endParaRPr lang="en-AU" sz="1400" dirty="0">
                        <a:effectLst/>
                        <a:latin typeface="+mj-lt"/>
                        <a:ea typeface="Calibri"/>
                        <a:cs typeface="Times New Roman"/>
                      </a:endParaRPr>
                    </a:p>
                  </a:txBody>
                  <a:tcPr marL="33006" marR="33006" marT="32400" marB="32400"/>
                </a:tc>
              </a:tr>
              <a:tr h="403412">
                <a:tc>
                  <a:txBody>
                    <a:bodyPr/>
                    <a:lstStyle/>
                    <a:p>
                      <a:pPr algn="ctr">
                        <a:spcAft>
                          <a:spcPts val="0"/>
                        </a:spcAft>
                      </a:pPr>
                      <a:r>
                        <a:rPr lang="en-AU" sz="1400" dirty="0">
                          <a:effectLst/>
                          <a:latin typeface="+mj-lt"/>
                        </a:rPr>
                        <a:t>1-1</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Requested that 3GPP RAN1 acknowledge transmission of energy to block channel should be avoided </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Ignored the substance of IEEE 802 argument but stated that they may include a statement (not yet agreed) to suggest such transmissions should be “minimised”</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b="1" dirty="0">
                          <a:solidFill>
                            <a:srgbClr val="FF0000"/>
                          </a:solidFill>
                          <a:effectLst/>
                          <a:latin typeface="+mj-lt"/>
                        </a:rPr>
                        <a:t>No</a:t>
                      </a:r>
                      <a:endParaRPr lang="en-AU" sz="1400" b="1" dirty="0">
                        <a:solidFill>
                          <a:srgbClr val="FF0000"/>
                        </a:solidFill>
                        <a:effectLst/>
                        <a:latin typeface="+mj-lt"/>
                        <a:ea typeface="Calibri"/>
                        <a:cs typeface="Times New Roman"/>
                      </a:endParaRPr>
                    </a:p>
                  </a:txBody>
                  <a:tcPr marL="33006" marR="33006" marT="32400" marB="32400"/>
                </a:tc>
                <a:tc rowSpan="3">
                  <a:txBody>
                    <a:bodyPr/>
                    <a:lstStyle/>
                    <a:p>
                      <a:pPr algn="ctr">
                        <a:spcAft>
                          <a:spcPts val="0"/>
                        </a:spcAft>
                      </a:pPr>
                      <a:r>
                        <a:rPr lang="en-AU" sz="1400" dirty="0" err="1" smtClean="0">
                          <a:effectLst/>
                          <a:latin typeface="+mj-lt"/>
                          <a:ea typeface="Calibri"/>
                          <a:cs typeface="Times New Roman"/>
                        </a:rPr>
                        <a:t>Derham</a:t>
                      </a:r>
                      <a:endParaRPr lang="en-AU" sz="1400" dirty="0">
                        <a:effectLst/>
                        <a:latin typeface="+mj-lt"/>
                        <a:ea typeface="Calibri"/>
                        <a:cs typeface="Times New Roman"/>
                      </a:endParaRPr>
                    </a:p>
                  </a:txBody>
                  <a:tcPr marL="33006" marR="33006" marT="32400" marB="32400"/>
                </a:tc>
              </a:tr>
              <a:tr h="242047">
                <a:tc>
                  <a:txBody>
                    <a:bodyPr/>
                    <a:lstStyle/>
                    <a:p>
                      <a:pPr algn="ctr">
                        <a:spcAft>
                          <a:spcPts val="0"/>
                        </a:spcAft>
                      </a:pPr>
                      <a:r>
                        <a:rPr lang="en-AU" sz="1400" dirty="0">
                          <a:effectLst/>
                          <a:latin typeface="+mj-lt"/>
                        </a:rPr>
                        <a:t>1-2</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Suggested transmission of blocking energy could be avoided by defining multiple sub-frame boundaries</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Stated that later versions of LAA may include this functionality</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b="1" dirty="0">
                          <a:solidFill>
                            <a:srgbClr val="FFC000"/>
                          </a:solidFill>
                          <a:effectLst/>
                          <a:latin typeface="+mj-lt"/>
                        </a:rPr>
                        <a:t>?</a:t>
                      </a:r>
                      <a:endParaRPr lang="en-AU" sz="1400" b="1" dirty="0">
                        <a:solidFill>
                          <a:srgbClr val="FFC000"/>
                        </a:solidFill>
                        <a:effectLst/>
                        <a:latin typeface="+mj-lt"/>
                        <a:ea typeface="Calibri"/>
                        <a:cs typeface="Times New Roman"/>
                      </a:endParaRPr>
                    </a:p>
                  </a:txBody>
                  <a:tcPr marL="33006" marR="33006" marT="32400" marB="32400"/>
                </a:tc>
                <a:tc vMerge="1">
                  <a:txBody>
                    <a:bodyPr/>
                    <a:lstStyle/>
                    <a:p>
                      <a:pPr algn="ctr">
                        <a:spcAft>
                          <a:spcPts val="0"/>
                        </a:spcAft>
                      </a:pPr>
                      <a:endParaRPr lang="en-AU" sz="1400" dirty="0">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a:effectLst/>
                          <a:latin typeface="+mj-lt"/>
                        </a:rPr>
                        <a:t>1-3</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Requested 3GPP RAN1 confirm that HARQ operation is not related to comment 1-1</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b="1" dirty="0">
                          <a:solidFill>
                            <a:srgbClr val="FFC000"/>
                          </a:solidFill>
                          <a:effectLst/>
                          <a:latin typeface="+mj-lt"/>
                        </a:rPr>
                        <a:t>?</a:t>
                      </a:r>
                      <a:endParaRPr lang="en-AU" sz="1400" b="1" dirty="0">
                        <a:solidFill>
                          <a:srgbClr val="FFC000"/>
                        </a:solidFill>
                        <a:effectLst/>
                        <a:latin typeface="+mj-lt"/>
                        <a:ea typeface="Calibri"/>
                        <a:cs typeface="Times New Roman"/>
                      </a:endParaRPr>
                    </a:p>
                  </a:txBody>
                  <a:tcPr marL="33006" marR="33006" marT="32400" marB="32400"/>
                </a:tc>
                <a:tc vMerge="1">
                  <a:txBody>
                    <a:bodyPr/>
                    <a:lstStyle/>
                    <a:p>
                      <a:pPr algn="ctr">
                        <a:spcAft>
                          <a:spcPts val="0"/>
                        </a:spcAft>
                      </a:pPr>
                      <a:endParaRPr lang="en-AU" sz="1400" dirty="0">
                        <a:effectLst/>
                        <a:latin typeface="+mj-lt"/>
                        <a:ea typeface="Calibri"/>
                        <a:cs typeface="Times New Roman"/>
                      </a:endParaRPr>
                    </a:p>
                  </a:txBody>
                  <a:tcPr marL="33006" marR="33006" marT="32400" marB="32400"/>
                </a:tc>
              </a:tr>
              <a:tr h="161365">
                <a:tc>
                  <a:txBody>
                    <a:bodyPr/>
                    <a:lstStyle/>
                    <a:p>
                      <a:pPr algn="ctr">
                        <a:spcAft>
                          <a:spcPts val="0"/>
                        </a:spcAft>
                      </a:pPr>
                      <a:r>
                        <a:rPr lang="en-AU" sz="1400">
                          <a:effectLst/>
                          <a:latin typeface="+mj-lt"/>
                        </a:rPr>
                        <a:t>2</a:t>
                      </a:r>
                      <a:endParaRPr lang="en-AU" sz="140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Requested 3GPP RAN1 impose additional constraints on DRS overheads</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Declined to impose constraints but asserted they were not needed in practice</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b="1" dirty="0">
                          <a:solidFill>
                            <a:srgbClr val="FFC000"/>
                          </a:solidFill>
                          <a:effectLst/>
                          <a:latin typeface="+mj-lt"/>
                        </a:rPr>
                        <a:t>?</a:t>
                      </a:r>
                      <a:endParaRPr lang="en-AU" sz="1400" b="1" dirty="0">
                        <a:solidFill>
                          <a:srgbClr val="FFC000"/>
                        </a:solidFill>
                        <a:effectLst/>
                        <a:latin typeface="+mj-lt"/>
                        <a:ea typeface="Calibri"/>
                        <a:cs typeface="Times New Roman"/>
                      </a:endParaRPr>
                    </a:p>
                  </a:txBody>
                  <a:tcPr marL="33006" marR="33006" marT="32400" marB="32400"/>
                </a:tc>
                <a:tc>
                  <a:txBody>
                    <a:bodyPr/>
                    <a:lstStyle/>
                    <a:p>
                      <a:pPr algn="ctr">
                        <a:spcAft>
                          <a:spcPts val="0"/>
                        </a:spcAft>
                      </a:pPr>
                      <a:r>
                        <a:rPr lang="en-AU" sz="1400" dirty="0" smtClean="0">
                          <a:effectLst/>
                          <a:latin typeface="+mj-lt"/>
                          <a:ea typeface="Calibri"/>
                          <a:cs typeface="Times New Roman"/>
                        </a:rPr>
                        <a:t>?</a:t>
                      </a:r>
                      <a:endParaRPr lang="en-AU" sz="1400" dirty="0">
                        <a:effectLst/>
                        <a:latin typeface="+mj-lt"/>
                        <a:ea typeface="Calibri"/>
                        <a:cs typeface="Times New Roman"/>
                      </a:endParaRPr>
                    </a:p>
                  </a:txBody>
                  <a:tcPr marL="33006" marR="33006" marT="32400" marB="32400"/>
                </a:tc>
              </a:tr>
            </a:tbl>
          </a:graphicData>
        </a:graphic>
      </p:graphicFrame>
    </p:spTree>
    <p:extLst>
      <p:ext uri="{BB962C8B-B14F-4D97-AF65-F5344CB8AC3E}">
        <p14:creationId xmlns:p14="http://schemas.microsoft.com/office/powerpoint/2010/main" val="2791892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Some issues are still not resolved, while there is doubt about the resolution of other issues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944260142"/>
              </p:ext>
            </p:extLst>
          </p:nvPr>
        </p:nvGraphicFramePr>
        <p:xfrm>
          <a:off x="228600" y="1965480"/>
          <a:ext cx="8686799" cy="4526400"/>
        </p:xfrm>
        <a:graphic>
          <a:graphicData uri="http://schemas.openxmlformats.org/drawingml/2006/table">
            <a:tbl>
              <a:tblPr firstRow="1" firstCol="1" bandRow="1">
                <a:tableStyleId>{21E4AEA4-8DFA-4A89-87EB-49C32662AFE0}</a:tableStyleId>
              </a:tblPr>
              <a:tblGrid>
                <a:gridCol w="609600"/>
                <a:gridCol w="3127508"/>
                <a:gridCol w="2587492"/>
                <a:gridCol w="990600"/>
                <a:gridCol w="1371599"/>
              </a:tblGrid>
              <a:tr h="95280">
                <a:tc>
                  <a:txBody>
                    <a:bodyPr/>
                    <a:lstStyle/>
                    <a:p>
                      <a:pPr algn="ctr">
                        <a:spcAft>
                          <a:spcPts val="0"/>
                        </a:spcAft>
                      </a:pPr>
                      <a:r>
                        <a:rPr lang="en-AU" sz="1400" dirty="0">
                          <a:effectLst/>
                          <a:latin typeface="+mj-lt"/>
                        </a:rPr>
                        <a:t>Issue</a:t>
                      </a:r>
                      <a:endParaRPr lang="en-AU" sz="1400" dirty="0">
                        <a:effectLst/>
                        <a:latin typeface="+mj-lt"/>
                        <a:ea typeface="Calibri"/>
                        <a:cs typeface="Times New Roman"/>
                      </a:endParaRPr>
                    </a:p>
                  </a:txBody>
                  <a:tcPr marL="32400" marR="32400" marT="32400" marB="32400"/>
                </a:tc>
                <a:tc>
                  <a:txBody>
                    <a:bodyPr/>
                    <a:lstStyle/>
                    <a:p>
                      <a:pPr>
                        <a:spcAft>
                          <a:spcPts val="0"/>
                        </a:spcAft>
                      </a:pPr>
                      <a:r>
                        <a:rPr lang="en-AU" sz="1400" dirty="0">
                          <a:effectLst/>
                          <a:latin typeface="+mj-lt"/>
                        </a:rPr>
                        <a:t>IEEE 802 comment</a:t>
                      </a:r>
                      <a:endParaRPr lang="en-AU" sz="1400" dirty="0">
                        <a:effectLst/>
                        <a:latin typeface="+mj-lt"/>
                        <a:ea typeface="Calibri"/>
                        <a:cs typeface="Times New Roman"/>
                      </a:endParaRPr>
                    </a:p>
                  </a:txBody>
                  <a:tcPr marL="32400" marR="32400" marT="32400" marB="32400"/>
                </a:tc>
                <a:tc>
                  <a:txBody>
                    <a:bodyPr/>
                    <a:lstStyle/>
                    <a:p>
                      <a:pPr>
                        <a:spcAft>
                          <a:spcPts val="0"/>
                        </a:spcAft>
                      </a:pPr>
                      <a:r>
                        <a:rPr lang="en-AU" sz="1400" dirty="0">
                          <a:effectLst/>
                          <a:latin typeface="+mj-lt"/>
                        </a:rPr>
                        <a:t>3GPP response</a:t>
                      </a:r>
                      <a:endParaRPr lang="en-AU" sz="1400" dirty="0">
                        <a:effectLst/>
                        <a:latin typeface="+mj-lt"/>
                        <a:ea typeface="Calibri"/>
                        <a:cs typeface="Times New Roman"/>
                      </a:endParaRPr>
                    </a:p>
                  </a:txBody>
                  <a:tcPr marL="32400" marR="32400" marT="32400" marB="32400"/>
                </a:tc>
                <a:tc>
                  <a:txBody>
                    <a:bodyPr/>
                    <a:lstStyle/>
                    <a:p>
                      <a:pPr algn="ctr">
                        <a:spcAft>
                          <a:spcPts val="0"/>
                        </a:spcAft>
                      </a:pPr>
                      <a:r>
                        <a:rPr lang="en-AU" sz="1400" dirty="0">
                          <a:effectLst/>
                          <a:latin typeface="+mj-lt"/>
                        </a:rPr>
                        <a:t>Issue resolved?</a:t>
                      </a:r>
                      <a:endParaRPr lang="en-AU" sz="1400" dirty="0">
                        <a:effectLst/>
                        <a:latin typeface="+mj-lt"/>
                        <a:ea typeface="Calibri"/>
                        <a:cs typeface="Times New Roman"/>
                      </a:endParaRPr>
                    </a:p>
                  </a:txBody>
                  <a:tcPr marL="32400" marR="32400" marT="32400" marB="32400"/>
                </a:tc>
                <a:tc>
                  <a:txBody>
                    <a:bodyPr/>
                    <a:lstStyle/>
                    <a:p>
                      <a:pPr algn="ctr">
                        <a:spcAft>
                          <a:spcPts val="0"/>
                        </a:spcAft>
                      </a:pPr>
                      <a:r>
                        <a:rPr lang="en-AU" sz="1400" dirty="0" smtClean="0">
                          <a:effectLst/>
                          <a:latin typeface="+mj-lt"/>
                          <a:ea typeface="Calibri"/>
                          <a:cs typeface="Times New Roman"/>
                        </a:rPr>
                        <a:t>Volunteer?</a:t>
                      </a:r>
                      <a:endParaRPr lang="en-AU" sz="1400" dirty="0">
                        <a:effectLst/>
                        <a:latin typeface="+mj-lt"/>
                        <a:ea typeface="Calibri"/>
                        <a:cs typeface="Times New Roman"/>
                      </a:endParaRPr>
                    </a:p>
                  </a:txBody>
                  <a:tcPr marL="32400" marR="32400" marT="32400" marB="32400"/>
                </a:tc>
              </a:tr>
              <a:tr h="403412">
                <a:tc>
                  <a:txBody>
                    <a:bodyPr/>
                    <a:lstStyle/>
                    <a:p>
                      <a:pPr algn="ctr">
                        <a:spcAft>
                          <a:spcPts val="0"/>
                        </a:spcAft>
                      </a:pPr>
                      <a:r>
                        <a:rPr lang="en-AU" sz="1400" b="1" dirty="0">
                          <a:effectLst/>
                          <a:latin typeface="+mj-lt"/>
                          <a:ea typeface="Calibri"/>
                          <a:cs typeface="Times New Roman"/>
                        </a:rPr>
                        <a:t>3</a:t>
                      </a:r>
                    </a:p>
                  </a:txBody>
                  <a:tcPr marL="32400" marR="32400" marT="32400" marB="32400"/>
                </a:tc>
                <a:tc>
                  <a:txBody>
                    <a:bodyPr/>
                    <a:lstStyle/>
                    <a:p>
                      <a:pPr>
                        <a:spcAft>
                          <a:spcPts val="0"/>
                        </a:spcAft>
                      </a:pPr>
                      <a:r>
                        <a:rPr lang="en-AU" sz="1400" b="0" dirty="0">
                          <a:effectLst/>
                          <a:latin typeface="+mj-lt"/>
                          <a:ea typeface="Calibri"/>
                          <a:cs typeface="Times New Roman"/>
                        </a:rPr>
                        <a:t>Requests 3GPP RAN1 to consider an ED threshold based on a more realistic channel model</a:t>
                      </a:r>
                    </a:p>
                  </a:txBody>
                  <a:tcPr marL="32400" marR="32400" marT="32400" marB="32400"/>
                </a:tc>
                <a:tc>
                  <a:txBody>
                    <a:bodyPr/>
                    <a:lstStyle/>
                    <a:p>
                      <a:pPr>
                        <a:spcAft>
                          <a:spcPts val="0"/>
                        </a:spcAft>
                      </a:pPr>
                      <a:r>
                        <a:rPr lang="en-AU" sz="1400" b="0" dirty="0">
                          <a:effectLst/>
                          <a:latin typeface="+mj-lt"/>
                          <a:ea typeface="Calibri"/>
                          <a:cs typeface="Times New Roman"/>
                        </a:rPr>
                        <a:t>Declined to make any changes based on assertion that current threshold was determined after consensus among 3GPP and IEEE 802 stakeholders. However, noted that the threshold will be evaluated by RAN4 </a:t>
                      </a:r>
                    </a:p>
                  </a:txBody>
                  <a:tcPr marL="32400" marR="32400" marT="32400" marB="32400"/>
                </a:tc>
                <a:tc>
                  <a:txBody>
                    <a:bodyPr/>
                    <a:lstStyle/>
                    <a:p>
                      <a:pPr algn="ctr">
                        <a:spcAft>
                          <a:spcPts val="0"/>
                        </a:spcAft>
                      </a:pPr>
                      <a:r>
                        <a:rPr lang="en-AU" sz="1400" b="1" dirty="0">
                          <a:solidFill>
                            <a:srgbClr val="FF0000"/>
                          </a:solidFill>
                          <a:effectLst/>
                          <a:latin typeface="+mj-lt"/>
                          <a:ea typeface="Calibri"/>
                          <a:cs typeface="Times New Roman"/>
                        </a:rPr>
                        <a:t>No</a:t>
                      </a:r>
                      <a:endParaRPr lang="en-AU" sz="1400" b="1" dirty="0">
                        <a:effectLst/>
                        <a:latin typeface="+mj-lt"/>
                        <a:ea typeface="Calibri"/>
                        <a:cs typeface="Times New Roman"/>
                      </a:endParaRPr>
                    </a:p>
                  </a:txBody>
                  <a:tcPr marL="32400" marR="32400" marT="32400" marB="324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400" kern="1200" dirty="0" err="1" smtClean="0">
                          <a:solidFill>
                            <a:schemeClr val="dk1"/>
                          </a:solidFill>
                          <a:effectLst/>
                          <a:latin typeface="+mn-lt"/>
                          <a:ea typeface="Calibri"/>
                          <a:cs typeface="Times New Roman"/>
                        </a:rPr>
                        <a:t>Derham</a:t>
                      </a:r>
                      <a:endParaRPr lang="en-AU" sz="1400" kern="1200" dirty="0" smtClean="0">
                        <a:solidFill>
                          <a:schemeClr val="dk1"/>
                        </a:solidFill>
                        <a:effectLst/>
                        <a:latin typeface="+mn-lt"/>
                        <a:ea typeface="Calibri"/>
                        <a:cs typeface="Times New Roman"/>
                      </a:endParaRPr>
                    </a:p>
                    <a:p>
                      <a:pPr algn="ctr">
                        <a:spcAft>
                          <a:spcPts val="0"/>
                        </a:spcAft>
                      </a:pPr>
                      <a:endParaRPr lang="en-AU" sz="1400" b="0" dirty="0" smtClean="0">
                        <a:effectLst/>
                        <a:latin typeface="+mj-lt"/>
                        <a:ea typeface="Calibri"/>
                        <a:cs typeface="Times New Roman"/>
                      </a:endParaRPr>
                    </a:p>
                    <a:p>
                      <a:pPr algn="ctr">
                        <a:spcAft>
                          <a:spcPts val="0"/>
                        </a:spcAft>
                      </a:pPr>
                      <a:r>
                        <a:rPr lang="en-AU" sz="1400" b="0" i="1" dirty="0" smtClean="0">
                          <a:effectLst/>
                          <a:latin typeface="+mj-lt"/>
                          <a:ea typeface="Calibri"/>
                          <a:cs typeface="Times New Roman"/>
                        </a:rPr>
                        <a:t>PDED ad hoc</a:t>
                      </a:r>
                      <a:endParaRPr lang="en-AU" sz="1400" b="0" i="1" dirty="0">
                        <a:effectLst/>
                        <a:latin typeface="+mj-lt"/>
                        <a:ea typeface="Calibri"/>
                        <a:cs typeface="Times New Roman"/>
                      </a:endParaRPr>
                    </a:p>
                  </a:txBody>
                  <a:tcPr marL="32400" marR="32400" marT="32400" marB="32400"/>
                </a:tc>
              </a:tr>
              <a:tr h="403412">
                <a:tc>
                  <a:txBody>
                    <a:bodyPr/>
                    <a:lstStyle/>
                    <a:p>
                      <a:pPr algn="ctr">
                        <a:spcAft>
                          <a:spcPts val="0"/>
                        </a:spcAft>
                      </a:pPr>
                      <a:r>
                        <a:rPr lang="en-AU" sz="1400" dirty="0">
                          <a:effectLst/>
                          <a:latin typeface="+mj-lt"/>
                        </a:rPr>
                        <a:t>4</a:t>
                      </a:r>
                      <a:endParaRPr lang="en-AU" sz="1400" dirty="0">
                        <a:effectLst/>
                        <a:latin typeface="+mj-lt"/>
                        <a:ea typeface="Calibri"/>
                        <a:cs typeface="Times New Roman"/>
                      </a:endParaRPr>
                    </a:p>
                  </a:txBody>
                  <a:tcPr marL="32400" marR="32400" marT="32400" marB="32400"/>
                </a:tc>
                <a:tc>
                  <a:txBody>
                    <a:bodyPr/>
                    <a:lstStyle/>
                    <a:p>
                      <a:pPr>
                        <a:spcAft>
                          <a:spcPts val="0"/>
                        </a:spcAft>
                      </a:pPr>
                      <a:r>
                        <a:rPr lang="en-AU" sz="1400" dirty="0">
                          <a:effectLst/>
                          <a:latin typeface="+mj-lt"/>
                        </a:rPr>
                        <a:t>Requested that 3GPP RAN1 align LAA &amp; 802.11 slots to preserve efficiency</a:t>
                      </a:r>
                      <a:endParaRPr lang="en-AU" sz="1400" dirty="0">
                        <a:effectLst/>
                        <a:latin typeface="+mj-lt"/>
                        <a:ea typeface="Calibri"/>
                        <a:cs typeface="Times New Roman"/>
                      </a:endParaRPr>
                    </a:p>
                  </a:txBody>
                  <a:tcPr marL="32400" marR="32400" marT="32400" marB="32400"/>
                </a:tc>
                <a:tc>
                  <a:txBody>
                    <a:bodyPr/>
                    <a:lstStyle/>
                    <a:p>
                      <a:pPr>
                        <a:spcAft>
                          <a:spcPts val="0"/>
                        </a:spcAft>
                      </a:pPr>
                      <a:r>
                        <a:rPr lang="en-AU" sz="1400" dirty="0">
                          <a:effectLst/>
                          <a:latin typeface="+mj-lt"/>
                        </a:rPr>
                        <a:t>Rejected all aspects of the IEEE 802 request. Aside: in doing so, they actually made a good case to require detection and transmission of  IEEE 802.11 preambles and NAVs</a:t>
                      </a:r>
                      <a:endParaRPr lang="en-AU" sz="1400" dirty="0">
                        <a:effectLst/>
                        <a:latin typeface="+mj-lt"/>
                        <a:ea typeface="Calibri"/>
                        <a:cs typeface="Times New Roman"/>
                      </a:endParaRPr>
                    </a:p>
                  </a:txBody>
                  <a:tcPr marL="32400" marR="32400" marT="32400" marB="32400"/>
                </a:tc>
                <a:tc>
                  <a:txBody>
                    <a:bodyPr/>
                    <a:lstStyle/>
                    <a:p>
                      <a:pPr algn="ctr">
                        <a:spcAft>
                          <a:spcPts val="0"/>
                        </a:spcAft>
                      </a:pPr>
                      <a:r>
                        <a:rPr lang="en-AU" sz="1400" b="1" dirty="0">
                          <a:solidFill>
                            <a:srgbClr val="FF0000"/>
                          </a:solidFill>
                          <a:effectLst/>
                          <a:latin typeface="+mj-lt"/>
                        </a:rPr>
                        <a:t>No</a:t>
                      </a:r>
                      <a:endParaRPr lang="en-AU" sz="1400" b="1" dirty="0">
                        <a:solidFill>
                          <a:srgbClr val="FF0000"/>
                        </a:solidFill>
                        <a:effectLst/>
                        <a:latin typeface="+mj-lt"/>
                        <a:ea typeface="Calibri"/>
                        <a:cs typeface="Times New Roman"/>
                      </a:endParaRPr>
                    </a:p>
                  </a:txBody>
                  <a:tcPr marL="32400" marR="32400" marT="32400" marB="32400"/>
                </a:tc>
                <a:tc>
                  <a:txBody>
                    <a:bodyPr/>
                    <a:lstStyle/>
                    <a:p>
                      <a:pPr algn="ctr">
                        <a:spcAft>
                          <a:spcPts val="0"/>
                        </a:spcAft>
                      </a:pPr>
                      <a:r>
                        <a:rPr lang="en-AU" sz="1400" dirty="0" smtClean="0">
                          <a:effectLst/>
                          <a:latin typeface="+mj-lt"/>
                          <a:ea typeface="Calibri"/>
                          <a:cs typeface="Times New Roman"/>
                        </a:rPr>
                        <a:t>Myles</a:t>
                      </a:r>
                      <a:endParaRPr lang="en-AU" sz="1400" dirty="0">
                        <a:effectLst/>
                        <a:latin typeface="+mj-lt"/>
                        <a:ea typeface="Calibri"/>
                        <a:cs typeface="Times New Roman"/>
                      </a:endParaRPr>
                    </a:p>
                  </a:txBody>
                  <a:tcPr marL="32400" marR="32400" marT="32400" marB="32400"/>
                </a:tc>
              </a:tr>
              <a:tr h="242047">
                <a:tc>
                  <a:txBody>
                    <a:bodyPr/>
                    <a:lstStyle/>
                    <a:p>
                      <a:pPr algn="ctr">
                        <a:spcAft>
                          <a:spcPts val="0"/>
                        </a:spcAft>
                      </a:pPr>
                      <a:r>
                        <a:rPr lang="en-AU" sz="1400" dirty="0">
                          <a:effectLst/>
                          <a:latin typeface="+mj-lt"/>
                        </a:rPr>
                        <a:t>5</a:t>
                      </a:r>
                      <a:endParaRPr lang="en-AU" sz="1400" dirty="0">
                        <a:effectLst/>
                        <a:latin typeface="+mj-lt"/>
                        <a:ea typeface="Calibri"/>
                        <a:cs typeface="Times New Roman"/>
                      </a:endParaRPr>
                    </a:p>
                  </a:txBody>
                  <a:tcPr marL="32400" marR="32400" marT="32400" marB="32400"/>
                </a:tc>
                <a:tc>
                  <a:txBody>
                    <a:bodyPr/>
                    <a:lstStyle/>
                    <a:p>
                      <a:pPr>
                        <a:spcAft>
                          <a:spcPts val="0"/>
                        </a:spcAft>
                      </a:pPr>
                      <a:r>
                        <a:rPr lang="en-AU" sz="1400">
                          <a:effectLst/>
                          <a:latin typeface="+mj-lt"/>
                        </a:rPr>
                        <a:t>Suggested resolution of the multi-channel aggregation issue be postponed until coexistence tests can be run</a:t>
                      </a:r>
                      <a:endParaRPr lang="en-AU" sz="1400">
                        <a:effectLst/>
                        <a:latin typeface="+mj-lt"/>
                        <a:ea typeface="Calibri"/>
                        <a:cs typeface="Times New Roman"/>
                      </a:endParaRPr>
                    </a:p>
                  </a:txBody>
                  <a:tcPr marL="32400" marR="32400" marT="32400" marB="32400"/>
                </a:tc>
                <a:tc>
                  <a:txBody>
                    <a:bodyPr/>
                    <a:lstStyle/>
                    <a:p>
                      <a:pPr>
                        <a:spcAft>
                          <a:spcPts val="0"/>
                        </a:spcAft>
                      </a:pPr>
                      <a:r>
                        <a:rPr lang="en-AU" sz="1400" dirty="0">
                          <a:effectLst/>
                          <a:latin typeface="+mj-lt"/>
                        </a:rPr>
                        <a:t>Agreed to wait for IEEE 802 input</a:t>
                      </a:r>
                      <a:endParaRPr lang="en-AU" sz="1400" dirty="0">
                        <a:effectLst/>
                        <a:latin typeface="+mj-lt"/>
                        <a:ea typeface="Calibri"/>
                        <a:cs typeface="Times New Roman"/>
                      </a:endParaRPr>
                    </a:p>
                  </a:txBody>
                  <a:tcPr marL="32400" marR="32400" marT="32400" marB="32400"/>
                </a:tc>
                <a:tc>
                  <a:txBody>
                    <a:bodyPr/>
                    <a:lstStyle/>
                    <a:p>
                      <a:pPr algn="ctr">
                        <a:spcAft>
                          <a:spcPts val="0"/>
                        </a:spcAft>
                      </a:pPr>
                      <a:r>
                        <a:rPr lang="en-AU" sz="1400" b="1" dirty="0">
                          <a:solidFill>
                            <a:srgbClr val="00B050"/>
                          </a:solidFill>
                          <a:effectLst/>
                          <a:latin typeface="+mj-lt"/>
                        </a:rPr>
                        <a:t>Yes</a:t>
                      </a:r>
                      <a:endParaRPr lang="en-AU" sz="1400" b="1" dirty="0">
                        <a:solidFill>
                          <a:srgbClr val="00B050"/>
                        </a:solidFill>
                        <a:effectLst/>
                        <a:latin typeface="+mj-lt"/>
                        <a:ea typeface="Calibri"/>
                        <a:cs typeface="Times New Roman"/>
                      </a:endParaRPr>
                    </a:p>
                  </a:txBody>
                  <a:tcPr marL="32400" marR="32400" marT="32400" marB="32400"/>
                </a:tc>
                <a:tc>
                  <a:txBody>
                    <a:bodyPr/>
                    <a:lstStyle/>
                    <a:p>
                      <a:pPr algn="ctr">
                        <a:spcAft>
                          <a:spcPts val="0"/>
                        </a:spcAft>
                      </a:pPr>
                      <a:r>
                        <a:rPr lang="en-AU" sz="1400" kern="1200" dirty="0" err="1" smtClean="0">
                          <a:solidFill>
                            <a:schemeClr val="dk1"/>
                          </a:solidFill>
                          <a:effectLst/>
                          <a:latin typeface="+mn-lt"/>
                          <a:ea typeface="Calibri"/>
                          <a:cs typeface="Times New Roman"/>
                        </a:rPr>
                        <a:t>Derham</a:t>
                      </a:r>
                      <a:endParaRPr lang="en-AU" sz="1400" dirty="0">
                        <a:effectLst/>
                        <a:latin typeface="+mj-lt"/>
                        <a:ea typeface="Calibri"/>
                        <a:cs typeface="Times New Roman"/>
                      </a:endParaRPr>
                    </a:p>
                  </a:txBody>
                  <a:tcPr marL="32400" marR="32400" marT="32400" marB="32400"/>
                </a:tc>
              </a:tr>
            </a:tbl>
          </a:graphicData>
        </a:graphic>
      </p:graphicFrame>
    </p:spTree>
    <p:extLst>
      <p:ext uri="{BB962C8B-B14F-4D97-AF65-F5344CB8AC3E}">
        <p14:creationId xmlns:p14="http://schemas.microsoft.com/office/powerpoint/2010/main" val="3619494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Some issues are still not resolved, while there is doubt about the resolution of other issues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663134993"/>
              </p:ext>
            </p:extLst>
          </p:nvPr>
        </p:nvGraphicFramePr>
        <p:xfrm>
          <a:off x="228600" y="1965480"/>
          <a:ext cx="8686799" cy="3951120"/>
        </p:xfrm>
        <a:graphic>
          <a:graphicData uri="http://schemas.openxmlformats.org/drawingml/2006/table">
            <a:tbl>
              <a:tblPr firstRow="1" firstCol="1" bandRow="1">
                <a:tableStyleId>{21E4AEA4-8DFA-4A89-87EB-49C32662AFE0}</a:tableStyleId>
              </a:tblPr>
              <a:tblGrid>
                <a:gridCol w="609600"/>
                <a:gridCol w="3127508"/>
                <a:gridCol w="2587492"/>
                <a:gridCol w="990600"/>
                <a:gridCol w="1371599"/>
              </a:tblGrid>
              <a:tr h="95280">
                <a:tc>
                  <a:txBody>
                    <a:bodyPr/>
                    <a:lstStyle/>
                    <a:p>
                      <a:pPr algn="ctr">
                        <a:spcAft>
                          <a:spcPts val="0"/>
                        </a:spcAft>
                      </a:pPr>
                      <a:r>
                        <a:rPr lang="en-AU" sz="1400" dirty="0">
                          <a:effectLst/>
                          <a:latin typeface="+mj-lt"/>
                        </a:rPr>
                        <a:t>Issue</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IEEE 802 comment</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3GPP response</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dirty="0">
                          <a:effectLst/>
                          <a:latin typeface="+mj-lt"/>
                        </a:rPr>
                        <a:t>Issue resolved?</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dirty="0" smtClean="0">
                          <a:effectLst/>
                          <a:latin typeface="+mj-lt"/>
                          <a:ea typeface="Calibri"/>
                          <a:cs typeface="Times New Roman"/>
                        </a:rPr>
                        <a:t>Volunteer?</a:t>
                      </a:r>
                      <a:endParaRPr lang="en-AU" sz="1400" dirty="0">
                        <a:effectLst/>
                        <a:latin typeface="+mj-lt"/>
                        <a:ea typeface="Calibri"/>
                        <a:cs typeface="Times New Roman"/>
                      </a:endParaRPr>
                    </a:p>
                  </a:txBody>
                  <a:tcPr marL="33006" marR="33006" marT="32400" marB="32400"/>
                </a:tc>
              </a:tr>
              <a:tr h="242047">
                <a:tc>
                  <a:txBody>
                    <a:bodyPr/>
                    <a:lstStyle/>
                    <a:p>
                      <a:pPr algn="ctr">
                        <a:spcAft>
                          <a:spcPts val="0"/>
                        </a:spcAft>
                      </a:pPr>
                      <a:r>
                        <a:rPr lang="en-AU" sz="1400" dirty="0">
                          <a:effectLst/>
                          <a:latin typeface="+mj-lt"/>
                        </a:rPr>
                        <a:t>6</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Requested confirmation that it is mandatory to end transmissions at the shortest subframe boundary and further enhancements in LAA </a:t>
                      </a:r>
                      <a:r>
                        <a:rPr lang="en-AU" sz="1400" dirty="0" err="1">
                          <a:effectLst/>
                          <a:latin typeface="+mj-lt"/>
                        </a:rPr>
                        <a:t>Rel</a:t>
                      </a:r>
                      <a:r>
                        <a:rPr lang="en-AU" sz="1400" dirty="0">
                          <a:effectLst/>
                          <a:latin typeface="+mj-lt"/>
                        </a:rPr>
                        <a:t> 14.</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Ignored request in relation to accommodating partial sub-frames of one OFDM symbol duration</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b="1" dirty="0">
                          <a:solidFill>
                            <a:srgbClr val="FFC000"/>
                          </a:solidFill>
                          <a:effectLst/>
                          <a:latin typeface="+mj-lt"/>
                        </a:rPr>
                        <a:t>?</a:t>
                      </a:r>
                      <a:endParaRPr lang="en-AU" sz="1400" b="1" dirty="0">
                        <a:solidFill>
                          <a:srgbClr val="FFC000"/>
                        </a:solidFill>
                        <a:effectLst/>
                        <a:latin typeface="+mj-lt"/>
                        <a:ea typeface="Calibri"/>
                        <a:cs typeface="Times New Roman"/>
                      </a:endParaRPr>
                    </a:p>
                  </a:txBody>
                  <a:tcPr marL="33006" marR="33006" marT="32400" marB="32400"/>
                </a:tc>
                <a:tc>
                  <a:txBody>
                    <a:bodyPr/>
                    <a:lstStyle/>
                    <a:p>
                      <a:pPr algn="ctr">
                        <a:spcAft>
                          <a:spcPts val="0"/>
                        </a:spcAft>
                      </a:pPr>
                      <a:r>
                        <a:rPr lang="en-AU" sz="1400" kern="1200" dirty="0" err="1" smtClean="0">
                          <a:solidFill>
                            <a:schemeClr val="dk1"/>
                          </a:solidFill>
                          <a:effectLst/>
                          <a:latin typeface="+mn-lt"/>
                          <a:ea typeface="Calibri"/>
                          <a:cs typeface="Times New Roman"/>
                        </a:rPr>
                        <a:t>Derham</a:t>
                      </a:r>
                      <a:endParaRPr lang="en-AU" sz="1400" dirty="0">
                        <a:effectLst/>
                        <a:latin typeface="+mj-lt"/>
                        <a:ea typeface="Calibri"/>
                        <a:cs typeface="Times New Roman"/>
                      </a:endParaRPr>
                    </a:p>
                  </a:txBody>
                  <a:tcPr marL="33006" marR="33006" marT="32400" marB="32400"/>
                </a:tc>
              </a:tr>
              <a:tr h="242047">
                <a:tc>
                  <a:txBody>
                    <a:bodyPr/>
                    <a:lstStyle/>
                    <a:p>
                      <a:pPr algn="ctr">
                        <a:spcAft>
                          <a:spcPts val="0"/>
                        </a:spcAft>
                      </a:pPr>
                      <a:r>
                        <a:rPr lang="en-AU" sz="1400" dirty="0">
                          <a:effectLst/>
                          <a:latin typeface="+mj-lt"/>
                        </a:rPr>
                        <a:t>7</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Requested minimum duration be defined in LAA Rel. 13 and a subframe of one OFDM symbol be defined in LAA Rel. 14</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Ignored request in relation to </a:t>
                      </a:r>
                      <a:r>
                        <a:rPr lang="en-AU" sz="1400" dirty="0" err="1">
                          <a:effectLst/>
                          <a:latin typeface="+mj-lt"/>
                        </a:rPr>
                        <a:t>Rel</a:t>
                      </a:r>
                      <a:r>
                        <a:rPr lang="en-AU" sz="1400" dirty="0">
                          <a:effectLst/>
                          <a:latin typeface="+mj-lt"/>
                        </a:rPr>
                        <a:t> 13, but noted some related work is occurring in </a:t>
                      </a:r>
                      <a:r>
                        <a:rPr lang="en-AU" sz="1400" dirty="0" err="1">
                          <a:effectLst/>
                          <a:latin typeface="+mj-lt"/>
                        </a:rPr>
                        <a:t>Rel</a:t>
                      </a:r>
                      <a:r>
                        <a:rPr lang="en-AU" sz="1400" dirty="0">
                          <a:effectLst/>
                          <a:latin typeface="+mj-lt"/>
                        </a:rPr>
                        <a:t> 14</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b="1" dirty="0">
                          <a:solidFill>
                            <a:srgbClr val="FFC000"/>
                          </a:solidFill>
                          <a:effectLst/>
                          <a:latin typeface="+mj-lt"/>
                        </a:rPr>
                        <a:t>?</a:t>
                      </a:r>
                      <a:endParaRPr lang="en-AU" sz="1400" b="1" dirty="0">
                        <a:solidFill>
                          <a:srgbClr val="FFC000"/>
                        </a:solidFill>
                        <a:effectLst/>
                        <a:latin typeface="+mj-lt"/>
                        <a:ea typeface="Calibri"/>
                        <a:cs typeface="Times New Roman"/>
                      </a:endParaRPr>
                    </a:p>
                  </a:txBody>
                  <a:tcPr marL="33006" marR="33006" marT="32400" marB="32400"/>
                </a:tc>
                <a:tc>
                  <a:txBody>
                    <a:bodyPr/>
                    <a:lstStyle/>
                    <a:p>
                      <a:pPr algn="ctr">
                        <a:spcAft>
                          <a:spcPts val="0"/>
                        </a:spcAft>
                      </a:pPr>
                      <a:r>
                        <a:rPr lang="en-AU" sz="1400" kern="1200" dirty="0" err="1" smtClean="0">
                          <a:solidFill>
                            <a:schemeClr val="dk1"/>
                          </a:solidFill>
                          <a:effectLst/>
                          <a:latin typeface="+mn-lt"/>
                          <a:ea typeface="Calibri"/>
                          <a:cs typeface="Times New Roman"/>
                        </a:rPr>
                        <a:t>Derham</a:t>
                      </a:r>
                      <a:endParaRPr lang="en-AU" sz="1400" dirty="0">
                        <a:effectLst/>
                        <a:latin typeface="+mj-lt"/>
                        <a:ea typeface="Calibri"/>
                        <a:cs typeface="Times New Roman"/>
                      </a:endParaRPr>
                    </a:p>
                  </a:txBody>
                  <a:tcPr marL="33006" marR="33006" marT="32400" marB="32400"/>
                </a:tc>
              </a:tr>
              <a:tr h="242047">
                <a:tc>
                  <a:txBody>
                    <a:bodyPr/>
                    <a:lstStyle/>
                    <a:p>
                      <a:pPr algn="ctr">
                        <a:spcAft>
                          <a:spcPts val="0"/>
                        </a:spcAft>
                      </a:pPr>
                      <a:r>
                        <a:rPr lang="en-AU" sz="1400">
                          <a:effectLst/>
                          <a:latin typeface="+mj-lt"/>
                        </a:rPr>
                        <a:t>8</a:t>
                      </a:r>
                      <a:endParaRPr lang="en-AU" sz="1400">
                        <a:effectLst/>
                        <a:latin typeface="+mj-lt"/>
                        <a:ea typeface="Calibri"/>
                        <a:cs typeface="Times New Roman"/>
                      </a:endParaRPr>
                    </a:p>
                  </a:txBody>
                  <a:tcPr marL="33006" marR="33006" marT="32400" marB="32400"/>
                </a:tc>
                <a:tc>
                  <a:txBody>
                    <a:bodyPr/>
                    <a:lstStyle/>
                    <a:p>
                      <a:pPr>
                        <a:spcAft>
                          <a:spcPts val="0"/>
                        </a:spcAft>
                      </a:pPr>
                      <a:r>
                        <a:rPr lang="en-AU" sz="1400">
                          <a:effectLst/>
                          <a:latin typeface="+mj-lt"/>
                        </a:rPr>
                        <a:t>Requested alignment of TxOP rules with those in ETSI BRAN EN 301 893</a:t>
                      </a:r>
                      <a:endParaRPr lang="en-AU" sz="1400">
                        <a:effectLst/>
                        <a:latin typeface="+mj-lt"/>
                        <a:ea typeface="Calibri"/>
                        <a:cs typeface="Times New Roman"/>
                      </a:endParaRPr>
                    </a:p>
                  </a:txBody>
                  <a:tcPr marL="33006" marR="33006" marT="32400" marB="32400"/>
                </a:tc>
                <a:tc>
                  <a:txBody>
                    <a:bodyPr/>
                    <a:lstStyle/>
                    <a:p>
                      <a:pPr>
                        <a:spcAft>
                          <a:spcPts val="0"/>
                        </a:spcAft>
                      </a:pPr>
                      <a:r>
                        <a:rPr lang="en-AU" sz="1400" dirty="0">
                          <a:effectLst/>
                          <a:latin typeface="+mj-lt"/>
                        </a:rPr>
                        <a:t>Rejected request on the basis there is no need to follow ETSI BRAN rules outside Europe </a:t>
                      </a:r>
                      <a:endParaRPr lang="en-AU" sz="1400" dirty="0">
                        <a:effectLst/>
                        <a:latin typeface="+mj-lt"/>
                        <a:ea typeface="Calibri"/>
                        <a:cs typeface="Times New Roman"/>
                      </a:endParaRPr>
                    </a:p>
                  </a:txBody>
                  <a:tcPr marL="33006" marR="33006" marT="32400" marB="32400"/>
                </a:tc>
                <a:tc>
                  <a:txBody>
                    <a:bodyPr/>
                    <a:lstStyle/>
                    <a:p>
                      <a:pPr algn="ctr">
                        <a:spcAft>
                          <a:spcPts val="0"/>
                        </a:spcAft>
                      </a:pPr>
                      <a:r>
                        <a:rPr lang="en-AU" sz="1400" b="1">
                          <a:solidFill>
                            <a:srgbClr val="FFC000"/>
                          </a:solidFill>
                          <a:effectLst/>
                          <a:latin typeface="+mj-lt"/>
                        </a:rPr>
                        <a:t>?</a:t>
                      </a:r>
                      <a:endParaRPr lang="en-AU" sz="1400" b="1">
                        <a:solidFill>
                          <a:srgbClr val="FFC000"/>
                        </a:solidFill>
                        <a:effectLst/>
                        <a:latin typeface="+mj-lt"/>
                        <a:ea typeface="Calibri"/>
                        <a:cs typeface="Times New Roman"/>
                      </a:endParaRPr>
                    </a:p>
                  </a:txBody>
                  <a:tcPr marL="33006" marR="33006" marT="32400" marB="32400"/>
                </a:tc>
                <a:tc>
                  <a:txBody>
                    <a:bodyPr/>
                    <a:lstStyle/>
                    <a:p>
                      <a:pPr algn="ctr">
                        <a:spcAft>
                          <a:spcPts val="0"/>
                        </a:spcAft>
                      </a:pPr>
                      <a:r>
                        <a:rPr lang="en-AU" sz="1400" kern="1200" dirty="0" err="1" smtClean="0">
                          <a:solidFill>
                            <a:schemeClr val="dk1"/>
                          </a:solidFill>
                          <a:effectLst/>
                          <a:latin typeface="+mn-lt"/>
                          <a:ea typeface="Calibri"/>
                          <a:cs typeface="Times New Roman"/>
                        </a:rPr>
                        <a:t>Derham</a:t>
                      </a:r>
                      <a:endParaRPr lang="en-AU" sz="1400" dirty="0">
                        <a:effectLst/>
                        <a:latin typeface="+mj-lt"/>
                        <a:ea typeface="Calibri"/>
                        <a:cs typeface="Times New Roman"/>
                      </a:endParaRPr>
                    </a:p>
                  </a:txBody>
                  <a:tcPr marL="33006" marR="33006" marT="32400" marB="32400"/>
                </a:tc>
              </a:tr>
              <a:tr h="322729">
                <a:tc>
                  <a:txBody>
                    <a:bodyPr/>
                    <a:lstStyle/>
                    <a:p>
                      <a:pPr algn="ctr">
                        <a:spcAft>
                          <a:spcPts val="0"/>
                        </a:spcAft>
                      </a:pPr>
                      <a:r>
                        <a:rPr lang="en-AU" sz="1400">
                          <a:effectLst/>
                          <a:latin typeface="+mj-lt"/>
                        </a:rPr>
                        <a:t>9 </a:t>
                      </a:r>
                      <a:endParaRPr lang="en-AU" sz="1400">
                        <a:effectLst/>
                        <a:latin typeface="+mj-lt"/>
                        <a:ea typeface="Calibri"/>
                        <a:cs typeface="Times New Roman"/>
                      </a:endParaRPr>
                    </a:p>
                  </a:txBody>
                  <a:tcPr marL="33006" marR="33006" marT="32400" marB="32400"/>
                </a:tc>
                <a:tc>
                  <a:txBody>
                    <a:bodyPr/>
                    <a:lstStyle/>
                    <a:p>
                      <a:pPr>
                        <a:spcAft>
                          <a:spcPts val="0"/>
                        </a:spcAft>
                      </a:pPr>
                      <a:r>
                        <a:rPr lang="en-AU" sz="1400">
                          <a:effectLst/>
                          <a:latin typeface="+mj-lt"/>
                        </a:rPr>
                        <a:t>Suggested resolution of the channel access contention window issue be postponed until further tests and simulations have been completed</a:t>
                      </a:r>
                      <a:endParaRPr lang="en-AU" sz="1400">
                        <a:effectLst/>
                        <a:latin typeface="+mj-lt"/>
                        <a:ea typeface="Calibri"/>
                        <a:cs typeface="Times New Roman"/>
                      </a:endParaRPr>
                    </a:p>
                  </a:txBody>
                  <a:tcPr marL="33006" marR="33006" marT="32400" marB="32400"/>
                </a:tc>
                <a:tc>
                  <a:txBody>
                    <a:bodyPr/>
                    <a:lstStyle/>
                    <a:p>
                      <a:pPr>
                        <a:spcAft>
                          <a:spcPts val="0"/>
                        </a:spcAft>
                      </a:pPr>
                      <a:r>
                        <a:rPr lang="en-AU" sz="1400">
                          <a:effectLst/>
                          <a:latin typeface="+mj-lt"/>
                        </a:rPr>
                        <a:t>Responded to various elements of IEEE 802 response</a:t>
                      </a:r>
                      <a:endParaRPr lang="en-AU" sz="1400">
                        <a:effectLst/>
                        <a:latin typeface="+mj-lt"/>
                        <a:ea typeface="Calibri"/>
                        <a:cs typeface="Times New Roman"/>
                      </a:endParaRPr>
                    </a:p>
                  </a:txBody>
                  <a:tcPr marL="33006" marR="33006" marT="32400" marB="32400"/>
                </a:tc>
                <a:tc>
                  <a:txBody>
                    <a:bodyPr/>
                    <a:lstStyle/>
                    <a:p>
                      <a:pPr algn="ctr">
                        <a:spcAft>
                          <a:spcPts val="0"/>
                        </a:spcAft>
                      </a:pPr>
                      <a:r>
                        <a:rPr lang="en-AU" sz="1400" b="1" dirty="0">
                          <a:solidFill>
                            <a:srgbClr val="FFC000"/>
                          </a:solidFill>
                          <a:effectLst/>
                          <a:latin typeface="+mj-lt"/>
                        </a:rPr>
                        <a:t>?</a:t>
                      </a:r>
                      <a:endParaRPr lang="en-AU" sz="1400" b="1" dirty="0">
                        <a:solidFill>
                          <a:srgbClr val="FFC000"/>
                        </a:solidFill>
                        <a:effectLst/>
                        <a:latin typeface="+mj-lt"/>
                        <a:ea typeface="Calibri"/>
                        <a:cs typeface="Times New Roman"/>
                      </a:endParaRPr>
                    </a:p>
                  </a:txBody>
                  <a:tcPr marL="33006" marR="33006" marT="32400" marB="32400"/>
                </a:tc>
                <a:tc>
                  <a:txBody>
                    <a:bodyPr/>
                    <a:lstStyle/>
                    <a:p>
                      <a:pPr algn="ctr">
                        <a:spcAft>
                          <a:spcPts val="0"/>
                        </a:spcAft>
                      </a:pPr>
                      <a:r>
                        <a:rPr lang="en-AU" sz="1400" dirty="0" smtClean="0">
                          <a:effectLst/>
                          <a:latin typeface="+mj-lt"/>
                          <a:ea typeface="Calibri"/>
                          <a:cs typeface="Times New Roman"/>
                        </a:rPr>
                        <a:t>?</a:t>
                      </a:r>
                      <a:endParaRPr lang="en-AU" sz="1400" dirty="0">
                        <a:effectLst/>
                        <a:latin typeface="+mj-lt"/>
                        <a:ea typeface="Calibri"/>
                        <a:cs typeface="Times New Roman"/>
                      </a:endParaRPr>
                    </a:p>
                  </a:txBody>
                  <a:tcPr marL="33006" marR="33006" marT="32400" marB="32400"/>
                </a:tc>
              </a:tr>
            </a:tbl>
          </a:graphicData>
        </a:graphic>
      </p:graphicFrame>
    </p:spTree>
    <p:extLst>
      <p:ext uri="{BB962C8B-B14F-4D97-AF65-F5344CB8AC3E}">
        <p14:creationId xmlns:p14="http://schemas.microsoft.com/office/powerpoint/2010/main" val="361949415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1559</Words>
  <Application>Microsoft Office PowerPoint</Application>
  <PresentationFormat>On-screen Show (4:3)</PresentationFormat>
  <Paragraphs>238</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A summary of most recent LS from 3GPP RAN/RAN1 and proposed process for review</vt:lpstr>
      <vt:lpstr>802.19 WG needs to decide on how to deal with latest and future LS’s from 3GPP RAN1</vt:lpstr>
      <vt:lpstr>IEEE 802 and 3GPP RAN/RAN1 have been playing “LS ping pong” for more than two years …</vt:lpstr>
      <vt:lpstr>… IEEE 802 and 3GPP RAN/RAN1 have been playing “LS ping pong” for more than two years …</vt:lpstr>
      <vt:lpstr>… IEEE 802 and 3GPP RAN/RAN1 have been playing “LS ping pong” for more than two years</vt:lpstr>
      <vt:lpstr>The most recent “shot” (LS) from 3GPP RAN1 contains responses to 14 outstanding issues</vt:lpstr>
      <vt:lpstr>Some issues are still not resolved, while there is doubt about the resolution of other issues</vt:lpstr>
      <vt:lpstr>Some issues are still not resolved, while there is doubt about the resolution of other issues</vt:lpstr>
      <vt:lpstr>Some issues are still not resolved, while there is doubt about the resolution of other issues</vt:lpstr>
      <vt:lpstr>Some issues are still not resolved, while there is doubt about the resolution of other issues</vt:lpstr>
      <vt:lpstr>Some issues are still not resolved, while there is doubt about the resolution of other issues</vt:lpstr>
      <vt:lpstr>More volunteers are required to spread the load analysing the 3GPP RAN1 responses</vt:lpstr>
      <vt:lpstr>We also probably need to decide on a revised schedule for any response to 3GPP RAN1 </vt:lpstr>
      <vt:lpstr>Stepping back … is “LS ping pong” the best way to work with 3GPP RAN1 on LAA and eLAA?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2017-01-13T04:44:17Z</dcterms:modified>
</cp:coreProperties>
</file>