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373" r:id="rId2"/>
    <p:sldId id="374" r:id="rId3"/>
    <p:sldId id="375" r:id="rId4"/>
    <p:sldId id="378" r:id="rId5"/>
    <p:sldId id="379" r:id="rId6"/>
    <p:sldId id="380" r:id="rId7"/>
    <p:sldId id="382" r:id="rId8"/>
    <p:sldId id="381" r:id="rId9"/>
    <p:sldId id="383" r:id="rId10"/>
    <p:sldId id="384" r:id="rId11"/>
    <p:sldId id="376" r:id="rId12"/>
    <p:sldId id="385" r:id="rId13"/>
    <p:sldId id="386"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537" autoAdjust="0"/>
  </p:normalViewPr>
  <p:slideViewPr>
    <p:cSldViewPr>
      <p:cViewPr>
        <p:scale>
          <a:sx n="75" d="100"/>
          <a:sy n="75" d="100"/>
        </p:scale>
        <p:origin x="1032" y="5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a:t>
            </a:r>
            <a:r>
              <a:rPr kumimoji="0" lang="en-GB" sz="192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016</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Date Placeholder 3"/>
          <p:cNvSpPr txBox="1">
            <a:spLocks/>
          </p:cNvSpPr>
          <p:nvPr userDrawn="1"/>
        </p:nvSpPr>
        <p:spPr bwMode="auto">
          <a:xfrm>
            <a:off x="729828" y="276184"/>
            <a:ext cx="2489221" cy="33257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January 2017</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On The Inter Vehicle </a:t>
            </a:r>
            <a:r>
              <a:rPr lang="en-US" dirty="0" smtClean="0"/>
              <a:t>Channel Loss at 2.4GHz</a:t>
            </a:r>
            <a:endParaRPr lang="en-GB" dirty="0"/>
          </a:p>
        </p:txBody>
      </p:sp>
      <p:sp>
        <p:nvSpPr>
          <p:cNvPr id="8" name="Rectangle 2"/>
          <p:cNvSpPr txBox="1">
            <a:spLocks noChangeArrowheads="1"/>
          </p:cNvSpPr>
          <p:nvPr/>
        </p:nvSpPr>
        <p:spPr bwMode="auto">
          <a:xfrm>
            <a:off x="731520" y="19388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a:t>
            </a:r>
            <a:r>
              <a:rPr lang="en-GB" sz="2133" b="0" kern="0" dirty="0" smtClean="0"/>
              <a:t>16/1/2017</a:t>
            </a:r>
            <a:endParaRPr lang="en-GB" sz="2133"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1158140463"/>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4127"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283888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0" y="731523"/>
            <a:ext cx="9753600" cy="716277"/>
          </a:xfrm>
        </p:spPr>
        <p:txBody>
          <a:bodyPr>
            <a:normAutofit fontScale="90000"/>
          </a:bodyPr>
          <a:lstStyle/>
          <a:p>
            <a:r>
              <a:rPr kumimoji="1" lang="en-US" altLang="ja-JP" dirty="0" smtClean="0"/>
              <a:t>Measurement Results – </a:t>
            </a:r>
            <a:br>
              <a:rPr kumimoji="1" lang="en-US" altLang="ja-JP" dirty="0" smtClean="0"/>
            </a:br>
            <a:r>
              <a:rPr kumimoji="1" lang="en-US" altLang="ja-JP" dirty="0" smtClean="0"/>
              <a:t>Analysis of Vehicle </a:t>
            </a:r>
            <a:r>
              <a:rPr kumimoji="1" lang="en-US" altLang="ja-JP" i="1" dirty="0" smtClean="0"/>
              <a:t>B</a:t>
            </a:r>
            <a:r>
              <a:rPr kumimoji="1" lang="en-US" altLang="ja-JP" dirty="0" smtClean="0"/>
              <a:t> Contribution</a:t>
            </a:r>
            <a:endParaRPr kumimoji="1" lang="ja-JP" altLang="en-US" dirty="0"/>
          </a:p>
        </p:txBody>
      </p:sp>
      <p:pic>
        <p:nvPicPr>
          <p:cNvPr id="3" name="Picture 2"/>
          <p:cNvPicPr>
            <a:picLocks noChangeAspect="1"/>
          </p:cNvPicPr>
          <p:nvPr/>
        </p:nvPicPr>
        <p:blipFill>
          <a:blip r:embed="rId2"/>
          <a:stretch>
            <a:fillRect/>
          </a:stretch>
        </p:blipFill>
        <p:spPr>
          <a:xfrm>
            <a:off x="1378800" y="1576800"/>
            <a:ext cx="6998400" cy="5248800"/>
          </a:xfrm>
          <a:prstGeom prst="rect">
            <a:avLst/>
          </a:prstGeom>
        </p:spPr>
      </p:pic>
      <p:sp>
        <p:nvSpPr>
          <p:cNvPr id="8" name="Oval 7"/>
          <p:cNvSpPr/>
          <p:nvPr/>
        </p:nvSpPr>
        <p:spPr bwMode="auto">
          <a:xfrm>
            <a:off x="5727706" y="4800600"/>
            <a:ext cx="762000" cy="1778000"/>
          </a:xfrm>
          <a:prstGeom prst="ellipse">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200120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6" name="Footer Placeholder 5"/>
          <p:cNvSpPr>
            <a:spLocks noGrp="1"/>
          </p:cNvSpPr>
          <p:nvPr>
            <p:ph type="ftr" idx="16"/>
          </p:nvPr>
        </p:nvSpPr>
        <p:spPr/>
        <p:txBody>
          <a:bodyPr/>
          <a:lstStyle/>
          <a:p>
            <a:r>
              <a:rPr lang="en-GB" dirty="0" smtClean="0"/>
              <a:t>Igal Kotzer, General Motors</a:t>
            </a:r>
            <a:endParaRPr lang="en-GB"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smtClean="0"/>
              <a:t>The channel insertion loss between vehicles was measured</a:t>
            </a:r>
          </a:p>
          <a:p>
            <a:r>
              <a:rPr kumimoji="1" lang="en-US" altLang="ja-JP" dirty="0" smtClean="0"/>
              <a:t>Generally, the loss between two adjacent vehicles is a little bit higher than the FSPL (~50dB @ 3m, 2.4GHz)</a:t>
            </a:r>
          </a:p>
          <a:p>
            <a:r>
              <a:rPr kumimoji="1" lang="en-US" altLang="ja-JP" dirty="0" smtClean="0"/>
              <a:t>For some antenna locations the insertion loss is lower than the FSPL, due to the unique radiation pattern caused by the vehicle’s metal body</a:t>
            </a:r>
          </a:p>
          <a:p>
            <a:r>
              <a:rPr kumimoji="1" lang="en-US" altLang="ja-JP" dirty="0" smtClean="0"/>
              <a:t>In this nomadic test we measured about 10% of the channels with insertion loss of close to only -40dB</a:t>
            </a:r>
          </a:p>
          <a:p>
            <a:r>
              <a:rPr kumimoji="1" lang="en-US" altLang="ja-JP" dirty="0" smtClean="0"/>
              <a:t>Combined with [1] (Intra vehicle WiFi channel measurements), the receiving SNR would be &lt;20dB in at least 10% of the channels, and a </a:t>
            </a:r>
            <a:r>
              <a:rPr kumimoji="1" lang="en-US" altLang="ja-JP" i="1" u="sng" dirty="0" smtClean="0"/>
              <a:t>vacant</a:t>
            </a:r>
            <a:r>
              <a:rPr kumimoji="1" lang="en-US" altLang="ja-JP" dirty="0" smtClean="0"/>
              <a:t> vehicle</a:t>
            </a:r>
            <a:endParaRPr kumimoji="1" lang="en-US" altLang="ja-JP" dirty="0" smtClean="0"/>
          </a:p>
        </p:txBody>
      </p:sp>
      <p:sp>
        <p:nvSpPr>
          <p:cNvPr id="10" name="タイトル 1"/>
          <p:cNvSpPr>
            <a:spLocks noGrp="1"/>
          </p:cNvSpPr>
          <p:nvPr>
            <p:ph type="title"/>
          </p:nvPr>
        </p:nvSpPr>
        <p:spPr>
          <a:xfrm>
            <a:off x="731520" y="731523"/>
            <a:ext cx="8288868" cy="716277"/>
          </a:xfrm>
        </p:spPr>
        <p:txBody>
          <a:bodyPr/>
          <a:lstStyle/>
          <a:p>
            <a:r>
              <a:rPr kumimoji="1" lang="en-US" altLang="ja-JP" dirty="0" smtClean="0"/>
              <a:t>Discussion</a:t>
            </a:r>
            <a:endParaRPr kumimoji="1" lang="ja-JP" altLang="en-US" dirty="0"/>
          </a:p>
        </p:txBody>
      </p:sp>
    </p:spTree>
    <p:extLst>
      <p:ext uri="{BB962C8B-B14F-4D97-AF65-F5344CB8AC3E}">
        <p14:creationId xmlns:p14="http://schemas.microsoft.com/office/powerpoint/2010/main" val="3956270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6" name="Footer Placeholder 5"/>
          <p:cNvSpPr>
            <a:spLocks noGrp="1"/>
          </p:cNvSpPr>
          <p:nvPr>
            <p:ph type="ftr" idx="16"/>
          </p:nvPr>
        </p:nvSpPr>
        <p:spPr/>
        <p:txBody>
          <a:bodyPr/>
          <a:lstStyle/>
          <a:p>
            <a:r>
              <a:rPr lang="en-GB" dirty="0" smtClean="0"/>
              <a:t>Igal Kotzer, General Motors</a:t>
            </a:r>
            <a:endParaRPr lang="en-GB"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smtClean="0"/>
              <a:t>Repeat the vehicle to vehicle measurement campaign while the vehicles are moving one relative to the other</a:t>
            </a:r>
          </a:p>
          <a:p>
            <a:r>
              <a:rPr kumimoji="1" lang="en-US" altLang="ja-JP" dirty="0" smtClean="0"/>
              <a:t>Repeat [1] in the case of passengers in the vehicle</a:t>
            </a:r>
            <a:endParaRPr kumimoji="1" lang="en-US" altLang="ja-JP" dirty="0" smtClean="0"/>
          </a:p>
        </p:txBody>
      </p:sp>
      <p:sp>
        <p:nvSpPr>
          <p:cNvPr id="10" name="タイトル 1"/>
          <p:cNvSpPr>
            <a:spLocks noGrp="1"/>
          </p:cNvSpPr>
          <p:nvPr>
            <p:ph type="title"/>
          </p:nvPr>
        </p:nvSpPr>
        <p:spPr>
          <a:xfrm>
            <a:off x="731520" y="731523"/>
            <a:ext cx="8288868" cy="716277"/>
          </a:xfrm>
        </p:spPr>
        <p:txBody>
          <a:bodyPr/>
          <a:lstStyle/>
          <a:p>
            <a:r>
              <a:rPr kumimoji="1" lang="en-US" altLang="ja-JP" dirty="0" smtClean="0"/>
              <a:t>Suggestions for Future Work</a:t>
            </a:r>
            <a:endParaRPr kumimoji="1" lang="ja-JP" altLang="en-US" dirty="0"/>
          </a:p>
        </p:txBody>
      </p:sp>
    </p:spTree>
    <p:extLst>
      <p:ext uri="{BB962C8B-B14F-4D97-AF65-F5344CB8AC3E}">
        <p14:creationId xmlns:p14="http://schemas.microsoft.com/office/powerpoint/2010/main" val="873211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6" name="Footer Placeholder 5"/>
          <p:cNvSpPr>
            <a:spLocks noGrp="1"/>
          </p:cNvSpPr>
          <p:nvPr>
            <p:ph type="ftr" idx="16"/>
          </p:nvPr>
        </p:nvSpPr>
        <p:spPr/>
        <p:txBody>
          <a:bodyPr/>
          <a:lstStyle/>
          <a:p>
            <a:r>
              <a:rPr lang="en-GB" dirty="0" smtClean="0"/>
              <a:t>Igal Kotzer, General Motors</a:t>
            </a:r>
            <a:endParaRPr lang="en-GB" dirty="0"/>
          </a:p>
        </p:txBody>
      </p:sp>
      <p:sp>
        <p:nvSpPr>
          <p:cNvPr id="9" name="コンテンツ プレースホルダー 2"/>
          <p:cNvSpPr>
            <a:spLocks noGrp="1"/>
          </p:cNvSpPr>
          <p:nvPr>
            <p:ph idx="1"/>
          </p:nvPr>
        </p:nvSpPr>
        <p:spPr>
          <a:xfrm>
            <a:off x="731520" y="1600200"/>
            <a:ext cx="8288868" cy="5257800"/>
          </a:xfrm>
        </p:spPr>
        <p:txBody>
          <a:bodyPr/>
          <a:lstStyle/>
          <a:p>
            <a:pPr marL="0" indent="0">
              <a:buNone/>
            </a:pPr>
            <a:r>
              <a:rPr kumimoji="1" lang="en-US" altLang="ja-JP" dirty="0" smtClean="0"/>
              <a:t>[1]	</a:t>
            </a:r>
            <a:r>
              <a:rPr lang="en-GB" i="1" dirty="0" smtClean="0"/>
              <a:t>On </a:t>
            </a:r>
            <a:r>
              <a:rPr lang="en-GB" i="1" dirty="0"/>
              <a:t>The Intra-Vehicle Channel </a:t>
            </a:r>
            <a:r>
              <a:rPr lang="en-GB" i="1" dirty="0" smtClean="0"/>
              <a:t>Mode</a:t>
            </a:r>
            <a:r>
              <a:rPr lang="en-GB" dirty="0" smtClean="0"/>
              <a:t>, IEEE 19-15/0084r0</a:t>
            </a:r>
            <a:endParaRPr kumimoji="1" lang="en-US" altLang="ja-JP" dirty="0" smtClean="0"/>
          </a:p>
        </p:txBody>
      </p:sp>
      <p:sp>
        <p:nvSpPr>
          <p:cNvPr id="10" name="タイトル 1"/>
          <p:cNvSpPr>
            <a:spLocks noGrp="1"/>
          </p:cNvSpPr>
          <p:nvPr>
            <p:ph type="title"/>
          </p:nvPr>
        </p:nvSpPr>
        <p:spPr>
          <a:xfrm>
            <a:off x="731520" y="731523"/>
            <a:ext cx="8288868" cy="716277"/>
          </a:xfrm>
        </p:spPr>
        <p:txBody>
          <a:bodyPr/>
          <a:lstStyle/>
          <a:p>
            <a:r>
              <a:rPr kumimoji="1" lang="en-US" altLang="ja-JP" dirty="0" smtClean="0"/>
              <a:t>References</a:t>
            </a:r>
            <a:endParaRPr kumimoji="1" lang="ja-JP" altLang="en-US" dirty="0"/>
          </a:p>
        </p:txBody>
      </p:sp>
    </p:spTree>
    <p:extLst>
      <p:ext uri="{BB962C8B-B14F-4D97-AF65-F5344CB8AC3E}">
        <p14:creationId xmlns:p14="http://schemas.microsoft.com/office/powerpoint/2010/main" val="4293993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Purpose</a:t>
            </a:r>
            <a:endParaRPr kumimoji="1" lang="ja-JP" altLang="en-US"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smtClean="0"/>
              <a:t>In this submission measurement results of the 2x2 RF channel links are presented. </a:t>
            </a:r>
          </a:p>
          <a:p>
            <a:r>
              <a:rPr kumimoji="1" lang="en-US" altLang="ja-JP" dirty="0" smtClean="0"/>
              <a:t>The measurements are taken at 2.4GHz, two transmitting antennas and two receiving antennas, and at various locations inside the vehicles. </a:t>
            </a:r>
            <a:endParaRPr kumimoji="1" lang="en-US" altLang="ja-JP" dirty="0"/>
          </a:p>
        </p:txBody>
      </p:sp>
    </p:spTree>
    <p:extLst>
      <p:ext uri="{BB962C8B-B14F-4D97-AF65-F5344CB8AC3E}">
        <p14:creationId xmlns:p14="http://schemas.microsoft.com/office/powerpoint/2010/main" val="123502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smtClean="0"/>
              <a:t>Measurement Setup – Vehicle Layout</a:t>
            </a:r>
            <a:endParaRPr kumimoji="1" lang="ja-JP" altLang="en-US" dirty="0"/>
          </a:p>
        </p:txBody>
      </p:sp>
      <p:pic>
        <p:nvPicPr>
          <p:cNvPr id="5122" name="Picture 2" descr="Top view of the Chevrolet Corvette Z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2558" y="3373601"/>
            <a:ext cx="4118916" cy="190499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Top view of the Chevrolet Corvette Z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03048" y="3388841"/>
            <a:ext cx="4118916" cy="190499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Top view of the Chevrolet Corvette Z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98654" y="3388842"/>
            <a:ext cx="4118916" cy="19049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645920" y="1615440"/>
            <a:ext cx="457200" cy="48276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solidFill>
                  <a:schemeClr val="accent6"/>
                </a:solidFill>
              </a:rPr>
              <a:t>A</a:t>
            </a:r>
            <a:endParaRPr lang="en-US" dirty="0">
              <a:solidFill>
                <a:schemeClr val="accent6"/>
              </a:solidFill>
            </a:endParaRPr>
          </a:p>
        </p:txBody>
      </p:sp>
      <p:sp>
        <p:nvSpPr>
          <p:cNvPr id="19" name="TextBox 18"/>
          <p:cNvSpPr txBox="1"/>
          <p:nvPr/>
        </p:nvSpPr>
        <p:spPr>
          <a:xfrm>
            <a:off x="4516121" y="1615440"/>
            <a:ext cx="457200" cy="48276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a:solidFill>
                  <a:schemeClr val="accent6"/>
                </a:solidFill>
              </a:rPr>
              <a:t>B</a:t>
            </a:r>
            <a:endParaRPr lang="en-US" dirty="0">
              <a:solidFill>
                <a:schemeClr val="accent6"/>
              </a:solidFill>
            </a:endParaRPr>
          </a:p>
        </p:txBody>
      </p:sp>
      <p:sp>
        <p:nvSpPr>
          <p:cNvPr id="20" name="TextBox 19"/>
          <p:cNvSpPr txBox="1"/>
          <p:nvPr/>
        </p:nvSpPr>
        <p:spPr>
          <a:xfrm>
            <a:off x="7429512" y="1615439"/>
            <a:ext cx="457200" cy="48276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solidFill>
                  <a:schemeClr val="accent6"/>
                </a:solidFill>
              </a:rPr>
              <a:t>C</a:t>
            </a:r>
            <a:endParaRPr lang="en-US" dirty="0">
              <a:solidFill>
                <a:schemeClr val="accent6"/>
              </a:solidFill>
            </a:endParaRPr>
          </a:p>
        </p:txBody>
      </p:sp>
      <p:sp>
        <p:nvSpPr>
          <p:cNvPr id="8" name="Oval 7"/>
          <p:cNvSpPr/>
          <p:nvPr/>
        </p:nvSpPr>
        <p:spPr bwMode="auto">
          <a:xfrm>
            <a:off x="1645920" y="3505200"/>
            <a:ext cx="457200" cy="457200"/>
          </a:xfrm>
          <a:prstGeom prst="ellipse">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rPr>
              <a:t>1</a:t>
            </a:r>
            <a:endPar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endParaRPr>
          </a:p>
        </p:txBody>
      </p:sp>
      <p:sp>
        <p:nvSpPr>
          <p:cNvPr id="22" name="Oval 21"/>
          <p:cNvSpPr/>
          <p:nvPr/>
        </p:nvSpPr>
        <p:spPr bwMode="auto">
          <a:xfrm>
            <a:off x="1645920" y="3962400"/>
            <a:ext cx="457200" cy="457200"/>
          </a:xfrm>
          <a:prstGeom prst="ellipse">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rPr>
              <a:t>2</a:t>
            </a:r>
            <a:endPar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endParaRPr>
          </a:p>
        </p:txBody>
      </p:sp>
      <p:sp>
        <p:nvSpPr>
          <p:cNvPr id="23" name="Oval 22"/>
          <p:cNvSpPr/>
          <p:nvPr/>
        </p:nvSpPr>
        <p:spPr bwMode="auto">
          <a:xfrm>
            <a:off x="1630680" y="5349240"/>
            <a:ext cx="457200" cy="457200"/>
          </a:xfrm>
          <a:prstGeom prst="ellipse">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rPr>
              <a:t>3</a:t>
            </a:r>
            <a:endPar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endParaRPr>
          </a:p>
        </p:txBody>
      </p:sp>
      <p:sp>
        <p:nvSpPr>
          <p:cNvPr id="24" name="Oval 23"/>
          <p:cNvSpPr/>
          <p:nvPr/>
        </p:nvSpPr>
        <p:spPr bwMode="auto">
          <a:xfrm>
            <a:off x="1645920" y="4572000"/>
            <a:ext cx="457200" cy="457200"/>
          </a:xfrm>
          <a:prstGeom prst="ellipse">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rPr>
              <a:t>4</a:t>
            </a:r>
            <a:endParaRPr kumimoji="0" lang="en-US" sz="1600" b="0" i="0" u="none" strike="noStrike" cap="none" normalizeH="0" baseline="0" dirty="0" smtClean="0">
              <a:ln>
                <a:noFill/>
              </a:ln>
              <a:solidFill>
                <a:schemeClr val="accent1">
                  <a:lumMod val="50000"/>
                </a:schemeClr>
              </a:solidFill>
              <a:effectLst/>
              <a:latin typeface="Times New Roman" pitchFamily="16" charset="0"/>
              <a:ea typeface="MS Gothic" charset="-128"/>
            </a:endParaRPr>
          </a:p>
        </p:txBody>
      </p:sp>
    </p:spTree>
    <p:extLst>
      <p:ext uri="{BB962C8B-B14F-4D97-AF65-F5344CB8AC3E}">
        <p14:creationId xmlns:p14="http://schemas.microsoft.com/office/powerpoint/2010/main" val="3102901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381000" y="731523"/>
            <a:ext cx="9067800" cy="716277"/>
          </a:xfrm>
        </p:spPr>
        <p:txBody>
          <a:bodyPr>
            <a:normAutofit/>
          </a:bodyPr>
          <a:lstStyle/>
          <a:p>
            <a:r>
              <a:rPr kumimoji="1" lang="en-US" altLang="ja-JP" dirty="0" smtClean="0"/>
              <a:t>Measurement Setup – Vehicle Layout (2)</a:t>
            </a:r>
            <a:endParaRPr kumimoji="1" lang="ja-JP" altLang="en-US" dirty="0"/>
          </a:p>
        </p:txBody>
      </p:sp>
      <p:sp>
        <p:nvSpPr>
          <p:cNvPr id="3" name="TextBox 2"/>
          <p:cNvSpPr txBox="1"/>
          <p:nvPr/>
        </p:nvSpPr>
        <p:spPr>
          <a:xfrm>
            <a:off x="762000" y="1676400"/>
            <a:ext cx="8349827" cy="360618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3 vehicles parked side by side (vehicles A, B and C)</a:t>
            </a:r>
          </a:p>
          <a:p>
            <a:pPr marL="457200" indent="-457200">
              <a:buFont typeface="Arial" panose="020B0604020202020204" pitchFamily="34" charset="0"/>
              <a:buChar char="•"/>
            </a:pPr>
            <a:r>
              <a:rPr lang="en-US" dirty="0" smtClean="0">
                <a:solidFill>
                  <a:schemeClr val="tx1"/>
                </a:solidFill>
              </a:rPr>
              <a:t>The distance between two adjacent vehicles is ~3m (~12ft)</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Antennas – two monopole antennas spaced 7cm apart</a:t>
            </a:r>
          </a:p>
          <a:p>
            <a:pPr marL="457200" indent="-457200">
              <a:buFont typeface="Arial" panose="020B0604020202020204" pitchFamily="34" charset="0"/>
              <a:buChar char="•"/>
            </a:pPr>
            <a:r>
              <a:rPr lang="en-US" dirty="0" smtClean="0">
                <a:solidFill>
                  <a:schemeClr val="tx1"/>
                </a:solidFill>
              </a:rPr>
              <a:t>Antenna locations:</a:t>
            </a:r>
          </a:p>
          <a:p>
            <a:pPr marL="1242572" lvl="1" indent="-457200">
              <a:buFont typeface="Arial" panose="020B0604020202020204" pitchFamily="34" charset="0"/>
              <a:buChar char="•"/>
            </a:pPr>
            <a:r>
              <a:rPr lang="en-US" dirty="0" smtClean="0">
                <a:solidFill>
                  <a:schemeClr val="tx1"/>
                </a:solidFill>
              </a:rPr>
              <a:t>1: middle of the dash board</a:t>
            </a:r>
          </a:p>
          <a:p>
            <a:pPr marL="1242572" lvl="1" indent="-457200">
              <a:buFont typeface="Arial" panose="020B0604020202020204" pitchFamily="34" charset="0"/>
              <a:buChar char="•"/>
            </a:pPr>
            <a:r>
              <a:rPr lang="en-US" dirty="0" smtClean="0">
                <a:solidFill>
                  <a:schemeClr val="tx1"/>
                </a:solidFill>
              </a:rPr>
              <a:t>2: middle of the vehicle, below hand break</a:t>
            </a:r>
          </a:p>
          <a:p>
            <a:pPr marL="1242572" lvl="1" indent="-457200">
              <a:buFont typeface="Arial" panose="020B0604020202020204" pitchFamily="34" charset="0"/>
              <a:buChar char="•"/>
            </a:pPr>
            <a:r>
              <a:rPr lang="en-US" dirty="0" smtClean="0">
                <a:solidFill>
                  <a:schemeClr val="tx1"/>
                </a:solidFill>
              </a:rPr>
              <a:t>3: rear shelf</a:t>
            </a:r>
          </a:p>
          <a:p>
            <a:pPr marL="1242572" lvl="1" indent="-457200">
              <a:buFont typeface="Arial" panose="020B0604020202020204" pitchFamily="34" charset="0"/>
              <a:buChar char="•"/>
            </a:pPr>
            <a:r>
              <a:rPr lang="en-US" dirty="0" smtClean="0">
                <a:solidFill>
                  <a:schemeClr val="tx1"/>
                </a:solidFill>
              </a:rPr>
              <a:t>4: center of the vehicle’s ceiling</a:t>
            </a:r>
            <a:endParaRPr lang="en-US" dirty="0">
              <a:solidFill>
                <a:schemeClr val="tx1"/>
              </a:solidFill>
            </a:endParaRPr>
          </a:p>
        </p:txBody>
      </p:sp>
    </p:spTree>
    <p:extLst>
      <p:ext uri="{BB962C8B-B14F-4D97-AF65-F5344CB8AC3E}">
        <p14:creationId xmlns:p14="http://schemas.microsoft.com/office/powerpoint/2010/main" val="1137442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381000" y="731523"/>
            <a:ext cx="9067800" cy="716277"/>
          </a:xfrm>
        </p:spPr>
        <p:txBody>
          <a:bodyPr>
            <a:normAutofit/>
          </a:bodyPr>
          <a:lstStyle/>
          <a:p>
            <a:r>
              <a:rPr kumimoji="1" lang="en-US" altLang="ja-JP" dirty="0" smtClean="0"/>
              <a:t>Measurement Methodology</a:t>
            </a:r>
            <a:endParaRPr kumimoji="1" lang="ja-JP" altLang="en-US" dirty="0"/>
          </a:p>
        </p:txBody>
      </p:sp>
      <p:sp>
        <p:nvSpPr>
          <p:cNvPr id="3" name="TextBox 2"/>
          <p:cNvSpPr txBox="1"/>
          <p:nvPr/>
        </p:nvSpPr>
        <p:spPr>
          <a:xfrm>
            <a:off x="762000" y="1676400"/>
            <a:ext cx="8349827" cy="1654043"/>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 network analyzer measuring S12</a:t>
            </a:r>
          </a:p>
          <a:p>
            <a:pPr marL="457200" indent="-457200">
              <a:buFont typeface="Arial" panose="020B0604020202020204" pitchFamily="34" charset="0"/>
              <a:buChar char="•"/>
            </a:pPr>
            <a:r>
              <a:rPr lang="en-US" dirty="0" smtClean="0">
                <a:solidFill>
                  <a:schemeClr val="tx1"/>
                </a:solidFill>
              </a:rPr>
              <a:t>Frequency range 2.4GHz – 2.5GHz</a:t>
            </a:r>
          </a:p>
          <a:p>
            <a:pPr marL="457200" indent="-457200">
              <a:buFont typeface="Arial" panose="020B0604020202020204" pitchFamily="34" charset="0"/>
              <a:buChar char="•"/>
            </a:pPr>
            <a:r>
              <a:rPr lang="en-US" dirty="0" smtClean="0">
                <a:solidFill>
                  <a:schemeClr val="tx1"/>
                </a:solidFill>
              </a:rPr>
              <a:t>IF bandwidth 10KHz</a:t>
            </a:r>
          </a:p>
          <a:p>
            <a:endParaRPr lang="en-US" dirty="0">
              <a:solidFill>
                <a:schemeClr val="tx1"/>
              </a:solidFill>
            </a:endParaRPr>
          </a:p>
        </p:txBody>
      </p:sp>
      <p:pic>
        <p:nvPicPr>
          <p:cNvPr id="6148" name="Picture 4" descr="Image result for fieldfox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304" y="5009225"/>
            <a:ext cx="2444326" cy="18332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a:stretch>
            <a:fillRect/>
          </a:stretch>
        </p:blipFill>
        <p:spPr>
          <a:xfrm rot="16200000">
            <a:off x="3484034" y="3651925"/>
            <a:ext cx="1676400" cy="1257300"/>
          </a:xfrm>
          <a:prstGeom prst="rect">
            <a:avLst/>
          </a:prstGeom>
        </p:spPr>
      </p:pic>
      <p:pic>
        <p:nvPicPr>
          <p:cNvPr id="10" name="Picture 9"/>
          <p:cNvPicPr>
            <a:picLocks noChangeAspect="1"/>
          </p:cNvPicPr>
          <p:nvPr/>
        </p:nvPicPr>
        <p:blipFill>
          <a:blip r:embed="rId3"/>
          <a:stretch>
            <a:fillRect/>
          </a:stretch>
        </p:blipFill>
        <p:spPr>
          <a:xfrm rot="16200000">
            <a:off x="4476750" y="3637975"/>
            <a:ext cx="1676400" cy="1257300"/>
          </a:xfrm>
          <a:prstGeom prst="rect">
            <a:avLst/>
          </a:prstGeom>
        </p:spPr>
      </p:pic>
      <p:cxnSp>
        <p:nvCxnSpPr>
          <p:cNvPr id="12" name="Straight Connector 11"/>
          <p:cNvCxnSpPr/>
          <p:nvPr/>
        </p:nvCxnSpPr>
        <p:spPr bwMode="auto">
          <a:xfrm>
            <a:off x="4343400" y="4876800"/>
            <a:ext cx="342900" cy="29266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bwMode="auto">
          <a:xfrm flipH="1">
            <a:off x="5032166" y="4876800"/>
            <a:ext cx="311148" cy="29266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6154" name="Picture 10" descr="Image result for wifi antenna symb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5575" y="3253461"/>
            <a:ext cx="377825" cy="3778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0" descr="Image result for wifi antenna symb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1868" y="3253461"/>
            <a:ext cx="377825" cy="37782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descr="Image result for wifi antenna symb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0882" y="3276600"/>
            <a:ext cx="377825" cy="37782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0" descr="Image result for wifi antenna symb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7175" y="3276600"/>
            <a:ext cx="377825" cy="37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465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381000" y="731523"/>
            <a:ext cx="9067800" cy="716277"/>
          </a:xfrm>
        </p:spPr>
        <p:txBody>
          <a:bodyPr>
            <a:normAutofit/>
          </a:bodyPr>
          <a:lstStyle/>
          <a:p>
            <a:r>
              <a:rPr kumimoji="1" lang="en-US" altLang="ja-JP" dirty="0" smtClean="0"/>
              <a:t>Measurement Results - Examples</a:t>
            </a:r>
            <a:endParaRPr kumimoji="1" lang="ja-JP" altLang="en-US" dirty="0"/>
          </a:p>
        </p:txBody>
      </p:sp>
      <p:pic>
        <p:nvPicPr>
          <p:cNvPr id="2" name="Picture 1"/>
          <p:cNvPicPr>
            <a:picLocks noChangeAspect="1"/>
          </p:cNvPicPr>
          <p:nvPr/>
        </p:nvPicPr>
        <p:blipFill>
          <a:blip r:embed="rId2"/>
          <a:stretch>
            <a:fillRect/>
          </a:stretch>
        </p:blipFill>
        <p:spPr>
          <a:xfrm>
            <a:off x="1386000" y="1447200"/>
            <a:ext cx="7060800" cy="5295600"/>
          </a:xfrm>
          <a:prstGeom prst="rect">
            <a:avLst/>
          </a:prstGeom>
        </p:spPr>
      </p:pic>
    </p:spTree>
    <p:extLst>
      <p:ext uri="{BB962C8B-B14F-4D97-AF65-F5344CB8AC3E}">
        <p14:creationId xmlns:p14="http://schemas.microsoft.com/office/powerpoint/2010/main" val="1849404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381000" y="731523"/>
            <a:ext cx="9067800" cy="716277"/>
          </a:xfrm>
        </p:spPr>
        <p:txBody>
          <a:bodyPr>
            <a:normAutofit/>
          </a:bodyPr>
          <a:lstStyle/>
          <a:p>
            <a:r>
              <a:rPr kumimoji="1" lang="en-US" altLang="ja-JP" dirty="0" smtClean="0"/>
              <a:t>Measurement Results – Examples (2)</a:t>
            </a:r>
            <a:endParaRPr kumimoji="1" lang="ja-JP" altLang="en-US" dirty="0"/>
          </a:p>
        </p:txBody>
      </p:sp>
      <p:pic>
        <p:nvPicPr>
          <p:cNvPr id="2" name="Picture 1"/>
          <p:cNvPicPr>
            <a:picLocks noChangeAspect="1"/>
          </p:cNvPicPr>
          <p:nvPr/>
        </p:nvPicPr>
        <p:blipFill>
          <a:blip r:embed="rId2"/>
          <a:stretch>
            <a:fillRect/>
          </a:stretch>
        </p:blipFill>
        <p:spPr>
          <a:xfrm>
            <a:off x="1384500" y="1447800"/>
            <a:ext cx="7060800" cy="5295600"/>
          </a:xfrm>
          <a:prstGeom prst="rect">
            <a:avLst/>
          </a:prstGeom>
        </p:spPr>
      </p:pic>
    </p:spTree>
    <p:extLst>
      <p:ext uri="{BB962C8B-B14F-4D97-AF65-F5344CB8AC3E}">
        <p14:creationId xmlns:p14="http://schemas.microsoft.com/office/powerpoint/2010/main" val="2573194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381000" y="731523"/>
            <a:ext cx="9067800" cy="716277"/>
          </a:xfrm>
        </p:spPr>
        <p:txBody>
          <a:bodyPr>
            <a:normAutofit/>
          </a:bodyPr>
          <a:lstStyle/>
          <a:p>
            <a:r>
              <a:rPr kumimoji="1" lang="en-US" altLang="ja-JP" dirty="0" smtClean="0"/>
              <a:t>Measurement Results – Examples (3)</a:t>
            </a:r>
            <a:endParaRPr kumimoji="1" lang="ja-JP" altLang="en-US" dirty="0"/>
          </a:p>
        </p:txBody>
      </p:sp>
      <p:pic>
        <p:nvPicPr>
          <p:cNvPr id="3" name="Picture 2"/>
          <p:cNvPicPr>
            <a:picLocks noChangeAspect="1"/>
          </p:cNvPicPr>
          <p:nvPr/>
        </p:nvPicPr>
        <p:blipFill>
          <a:blip r:embed="rId2"/>
          <a:stretch>
            <a:fillRect/>
          </a:stretch>
        </p:blipFill>
        <p:spPr>
          <a:xfrm>
            <a:off x="1384300" y="1447800"/>
            <a:ext cx="7061200" cy="5295900"/>
          </a:xfrm>
          <a:prstGeom prst="rect">
            <a:avLst/>
          </a:prstGeom>
        </p:spPr>
      </p:pic>
    </p:spTree>
    <p:extLst>
      <p:ext uri="{BB962C8B-B14F-4D97-AF65-F5344CB8AC3E}">
        <p14:creationId xmlns:p14="http://schemas.microsoft.com/office/powerpoint/2010/main" val="1613961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0" y="731523"/>
            <a:ext cx="9753600" cy="716277"/>
          </a:xfrm>
        </p:spPr>
        <p:txBody>
          <a:bodyPr>
            <a:normAutofit fontScale="90000"/>
          </a:bodyPr>
          <a:lstStyle/>
          <a:p>
            <a:r>
              <a:rPr kumimoji="1" lang="en-US" altLang="ja-JP" dirty="0" smtClean="0"/>
              <a:t>Measurement Results – </a:t>
            </a:r>
            <a:br>
              <a:rPr kumimoji="1" lang="en-US" altLang="ja-JP" dirty="0" smtClean="0"/>
            </a:br>
            <a:r>
              <a:rPr kumimoji="1" lang="en-US" altLang="ja-JP" dirty="0" smtClean="0"/>
              <a:t>Analysis of Vehicles </a:t>
            </a:r>
            <a:r>
              <a:rPr kumimoji="1" lang="en-US" altLang="ja-JP" i="1" dirty="0" smtClean="0"/>
              <a:t>B</a:t>
            </a:r>
            <a:r>
              <a:rPr kumimoji="1" lang="en-US" altLang="ja-JP" dirty="0" smtClean="0"/>
              <a:t> and </a:t>
            </a:r>
            <a:r>
              <a:rPr kumimoji="1" lang="en-US" altLang="ja-JP" i="1" dirty="0" smtClean="0"/>
              <a:t>C</a:t>
            </a:r>
            <a:r>
              <a:rPr kumimoji="1" lang="en-US" altLang="ja-JP" dirty="0" smtClean="0"/>
              <a:t> Contribution</a:t>
            </a:r>
            <a:endParaRPr kumimoji="1" lang="ja-JP" altLang="en-US" dirty="0"/>
          </a:p>
        </p:txBody>
      </p:sp>
      <p:pic>
        <p:nvPicPr>
          <p:cNvPr id="5" name="Picture 4"/>
          <p:cNvPicPr>
            <a:picLocks noChangeAspect="1"/>
          </p:cNvPicPr>
          <p:nvPr/>
        </p:nvPicPr>
        <p:blipFill>
          <a:blip r:embed="rId2"/>
          <a:stretch>
            <a:fillRect/>
          </a:stretch>
        </p:blipFill>
        <p:spPr>
          <a:xfrm>
            <a:off x="1376961" y="1577975"/>
            <a:ext cx="6999677" cy="5249758"/>
          </a:xfrm>
          <a:prstGeom prst="rect">
            <a:avLst/>
          </a:prstGeom>
        </p:spPr>
      </p:pic>
      <p:sp>
        <p:nvSpPr>
          <p:cNvPr id="8" name="Oval 7"/>
          <p:cNvSpPr/>
          <p:nvPr/>
        </p:nvSpPr>
        <p:spPr bwMode="auto">
          <a:xfrm>
            <a:off x="5791200" y="4699001"/>
            <a:ext cx="762000" cy="1778000"/>
          </a:xfrm>
          <a:prstGeom prst="ellipse">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722617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479</Words>
  <Application>Microsoft Office PowerPoint</Application>
  <PresentationFormat>Custom</PresentationFormat>
  <Paragraphs>71</Paragraphs>
  <Slides>13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Microsoft Word 97 - 2003 Document</vt:lpstr>
      <vt:lpstr>On The Inter Vehicle Channel Loss at 2.4GHz</vt:lpstr>
      <vt:lpstr>Purpose</vt:lpstr>
      <vt:lpstr>Measurement Setup – Vehicle Layout</vt:lpstr>
      <vt:lpstr>Measurement Setup – Vehicle Layout (2)</vt:lpstr>
      <vt:lpstr>Measurement Methodology</vt:lpstr>
      <vt:lpstr>Measurement Results - Examples</vt:lpstr>
      <vt:lpstr>Measurement Results – Examples (2)</vt:lpstr>
      <vt:lpstr>Measurement Results – Examples (3)</vt:lpstr>
      <vt:lpstr>Measurement Results –  Analysis of Vehicles B and C Contribution</vt:lpstr>
      <vt:lpstr>Measurement Results –  Analysis of Vehicle B Contribution</vt:lpstr>
      <vt:lpstr>Discussion</vt:lpstr>
      <vt:lpstr>Suggestions for Future Work</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2017-01-17T14:35:18Z</dcterms:modified>
</cp:coreProperties>
</file>