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8"/>
  </p:notesMasterIdLst>
  <p:handoutMasterIdLst>
    <p:handoutMasterId r:id="rId9"/>
  </p:handoutMasterIdLst>
  <p:sldIdLst>
    <p:sldId id="256" r:id="rId2"/>
    <p:sldId id="317" r:id="rId3"/>
    <p:sldId id="323" r:id="rId4"/>
    <p:sldId id="324" r:id="rId5"/>
    <p:sldId id="320" r:id="rId6"/>
    <p:sldId id="321" r:id="rId7"/>
  </p:sldIdLst>
  <p:sldSz cx="9753600" cy="7315200"/>
  <p:notesSz cx="6934200" cy="9280525"/>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xmlns="">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xmlns="">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9933"/>
    <a:srgbClr val="FF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4" autoAdjust="0"/>
    <p:restoredTop sz="94660"/>
  </p:normalViewPr>
  <p:slideViewPr>
    <p:cSldViewPr>
      <p:cViewPr>
        <p:scale>
          <a:sx n="90" d="100"/>
          <a:sy n="90" d="100"/>
        </p:scale>
        <p:origin x="-854" y="-178"/>
      </p:cViewPr>
      <p:guideLst>
        <p:guide orient="horz" pos="2304"/>
        <p:guide pos="3072"/>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2" d="100"/>
          <a:sy n="52" d="100"/>
        </p:scale>
        <p:origin x="-1572" y="-10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3/16/2017</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5700" y="701675"/>
            <a:ext cx="462121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731520" y="731523"/>
            <a:ext cx="8288868" cy="716277"/>
          </a:xfrm>
        </p:spPr>
        <p:txBody>
          <a:bodyPr/>
          <a:lstStyle/>
          <a:p>
            <a:r>
              <a:rPr lang="en-US"/>
              <a:t>Click to edit Master title style</a:t>
            </a:r>
            <a:endParaRPr lang="en-GB"/>
          </a:p>
        </p:txBody>
      </p:sp>
      <p:sp>
        <p:nvSpPr>
          <p:cNvPr id="3" name="Content Placeholder 2"/>
          <p:cNvSpPr>
            <a:spLocks noGrp="1"/>
          </p:cNvSpPr>
          <p:nvPr>
            <p:ph idx="1"/>
          </p:nvPr>
        </p:nvSpPr>
        <p:spPr>
          <a:xfrm>
            <a:off x="731520" y="1600200"/>
            <a:ext cx="8288868" cy="5257800"/>
          </a:xfrm>
        </p:spPr>
        <p:txBody>
          <a:bodyPr/>
          <a:lstStyle>
            <a:lvl1pPr>
              <a:buFont typeface="Arial" panose="020B0604020202020204" pitchFamily="34" charset="0"/>
              <a:buChar char="•"/>
              <a:defRPr sz="2400"/>
            </a:lvl1pPr>
            <a:lvl2pPr marL="853463" indent="-365770">
              <a:buFont typeface="Courier New" panose="02070309020205020404" pitchFamily="49" charset="0"/>
              <a:buChar char="o"/>
              <a:defRPr sz="2000"/>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a:t>Click to edit Master text styles</a:t>
            </a:r>
          </a:p>
          <a:p>
            <a:pPr lvl="1"/>
            <a:r>
              <a:rPr lang="en-US" dirty="0"/>
              <a:t>Second level</a:t>
            </a:r>
          </a:p>
          <a:p>
            <a:pPr lvl="2"/>
            <a:r>
              <a:rPr lang="en-US" dirty="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a:t>Naotaka Sato, Sony</a:t>
            </a:r>
            <a:endParaRPr lang="en-GB" dirty="0"/>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altLang="ja-JP"/>
              <a:t>March 2017</a:t>
            </a:r>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altLang="ja-JP"/>
              <a:t>March 2017</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a:t>Naotaka Sato, Sony</a:t>
            </a:r>
            <a:endParaRPr lang="en-GB" dirty="0"/>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rPr>
              <a:t>doc.: IEEE </a:t>
            </a: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802.19-17/0037r1</a:t>
            </a:r>
            <a:endParaRPr kumimoji="0" lang="en-GB" sz="192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50" r:id="rId1"/>
  </p:sldLayoutIdLst>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mentor.ieee.org/802.19/dcn/15/19-15-0029-05-0CUB-draft-cub-csd.docx" TargetMode="External"/><Relationship Id="rId2" Type="http://schemas.openxmlformats.org/officeDocument/2006/relationships/hyperlink" Target="https://mentor.ieee.org/802.19/dcn/15/19-15-0028-08-0CUB-draft-cub-par.docx" TargetMode="Externa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hyperlink" Target="https://join.me/app" TargetMode="External"/><Relationship Id="rId2" Type="http://schemas.openxmlformats.org/officeDocument/2006/relationships/hyperlink" Target="https://join.me/ieeesawg802.19"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43373" y="355601"/>
            <a:ext cx="2457015" cy="291254"/>
          </a:xfrm>
        </p:spPr>
        <p:txBody>
          <a:bodyPr/>
          <a:lstStyle/>
          <a:p>
            <a:r>
              <a:rPr lang="en-US" altLang="ja-JP"/>
              <a:t>March 2017</a:t>
            </a:r>
            <a:endParaRPr lang="en-GB" altLang="ja-JP" dirty="0"/>
          </a:p>
        </p:txBody>
      </p:sp>
      <p:sp>
        <p:nvSpPr>
          <p:cNvPr id="7" name="Footer Placeholder 4"/>
          <p:cNvSpPr>
            <a:spLocks noGrp="1"/>
          </p:cNvSpPr>
          <p:nvPr>
            <p:ph type="ftr" idx="14"/>
          </p:nvPr>
        </p:nvSpPr>
        <p:spPr>
          <a:xfrm>
            <a:off x="5867407" y="6907108"/>
            <a:ext cx="3244420" cy="193040"/>
          </a:xfrm>
        </p:spPr>
        <p:txBody>
          <a:bodyPr/>
          <a:lstStyle/>
          <a:p>
            <a:r>
              <a:rPr lang="en-US" altLang="ja-JP"/>
              <a:t>Naotaka Sato, Sony</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31520" y="731520"/>
            <a:ext cx="8290560" cy="1137920"/>
          </a:xfrm>
          <a:ln/>
        </p:spPr>
        <p:txBody>
          <a:bodyPr>
            <a:norm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dirty="0"/>
              <a:t>March 2017 TG1a Closing Report</a:t>
            </a:r>
          </a:p>
        </p:txBody>
      </p:sp>
      <p:sp>
        <p:nvSpPr>
          <p:cNvPr id="3074" name="Rectangle 2"/>
          <p:cNvSpPr>
            <a:spLocks noGrp="1" noChangeArrowheads="1"/>
          </p:cNvSpPr>
          <p:nvPr>
            <p:ph type="body" idx="1"/>
          </p:nvPr>
        </p:nvSpPr>
        <p:spPr>
          <a:xfrm>
            <a:off x="731520" y="1786466"/>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133" dirty="0"/>
              <a:t>Date:</a:t>
            </a:r>
            <a:r>
              <a:rPr lang="en-GB" sz="2133" b="0" dirty="0"/>
              <a:t> 2017-03-14</a:t>
            </a:r>
          </a:p>
        </p:txBody>
      </p:sp>
      <p:graphicFrame>
        <p:nvGraphicFramePr>
          <p:cNvPr id="3075" name="Object 3"/>
          <p:cNvGraphicFramePr>
            <a:graphicFrameLocks noChangeAspect="1"/>
          </p:cNvGraphicFramePr>
          <p:nvPr>
            <p:extLst>
              <p:ext uri="{D42A27DB-BD31-4B8C-83A1-F6EECF244321}">
                <p14:modId xmlns:p14="http://schemas.microsoft.com/office/powerpoint/2010/main" val="2269262773"/>
              </p:ext>
            </p:extLst>
          </p:nvPr>
        </p:nvGraphicFramePr>
        <p:xfrm>
          <a:off x="542925" y="2438400"/>
          <a:ext cx="8410575" cy="2581275"/>
        </p:xfrm>
        <a:graphic>
          <a:graphicData uri="http://schemas.openxmlformats.org/presentationml/2006/ole">
            <mc:AlternateContent xmlns:mc="http://schemas.openxmlformats.org/markup-compatibility/2006">
              <mc:Choice xmlns:v="urn:schemas-microsoft-com:vml" Requires="v">
                <p:oleObj spid="_x0000_s3289" name="Document" r:id="rId4" imgW="8249468" imgH="2538421" progId="Word.Document.8">
                  <p:embed/>
                </p:oleObj>
              </mc:Choice>
              <mc:Fallback>
                <p:oleObj name="Document" r:id="rId4" imgW="8249468" imgH="2538421" progId="Word.Document.8">
                  <p:embed/>
                  <p:pic>
                    <p:nvPicPr>
                      <p:cNvPr id="0" name="Picture 3"/>
                      <p:cNvPicPr>
                        <a:picLocks noChangeAspect="1" noChangeArrowheads="1"/>
                      </p:cNvPicPr>
                      <p:nvPr/>
                    </p:nvPicPr>
                    <p:blipFill>
                      <a:blip r:embed="rId5"/>
                      <a:srcRect/>
                      <a:stretch>
                        <a:fillRect/>
                      </a:stretch>
                    </p:blipFill>
                    <p:spPr bwMode="auto">
                      <a:xfrm>
                        <a:off x="542925" y="2438400"/>
                        <a:ext cx="8410575" cy="258127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68960" y="2069253"/>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133" dirty="0">
                <a:solidFill>
                  <a:srgbClr val="000000"/>
                </a:solidFill>
                <a:latin typeface="Calibri" panose="020F0502020204030204" pitchFamily="34" charset="0"/>
              </a:rPr>
              <a:t>Authors:</a:t>
            </a: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dirty="0"/>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Abstract</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a:t>This is TG1a closing report from March 2017 IEEE 802.19 meeting in Vancouver, BC, Canada.</a:t>
            </a:r>
            <a:endParaRPr kumimoji="1" lang="ja-JP" altLang="en-US" dirty="0"/>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フッター プレースホルダー 4"/>
          <p:cNvSpPr>
            <a:spLocks noGrp="1"/>
          </p:cNvSpPr>
          <p:nvPr>
            <p:ph type="ftr" idx="14"/>
          </p:nvPr>
        </p:nvSpPr>
        <p:spPr/>
        <p:txBody>
          <a:bodyPr/>
          <a:lstStyle/>
          <a:p>
            <a:r>
              <a:rPr lang="en-GB"/>
              <a:t>Naotaka Sato, Sony</a:t>
            </a:r>
            <a:endParaRPr lang="en-GB" dirty="0"/>
          </a:p>
        </p:txBody>
      </p:sp>
      <p:sp>
        <p:nvSpPr>
          <p:cNvPr id="6" name="日付プレースホルダー 5"/>
          <p:cNvSpPr>
            <a:spLocks noGrp="1"/>
          </p:cNvSpPr>
          <p:nvPr>
            <p:ph type="dt" idx="15"/>
          </p:nvPr>
        </p:nvSpPr>
        <p:spPr/>
        <p:txBody>
          <a:bodyPr/>
          <a:lstStyle/>
          <a:p>
            <a:r>
              <a:rPr lang="en-US" altLang="ja-JP"/>
              <a:t>March 2017</a:t>
            </a:r>
            <a:endParaRPr lang="en-GB" dirty="0"/>
          </a:p>
        </p:txBody>
      </p:sp>
    </p:spTree>
    <p:extLst>
      <p:ext uri="{BB962C8B-B14F-4D97-AF65-F5344CB8AC3E}">
        <p14:creationId xmlns:p14="http://schemas.microsoft.com/office/powerpoint/2010/main" val="11069707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Results of the week</a:t>
            </a:r>
            <a:endParaRPr kumimoji="1" lang="ja-JP" altLang="en-US" dirty="0"/>
          </a:p>
        </p:txBody>
      </p:sp>
      <p:sp>
        <p:nvSpPr>
          <p:cNvPr id="3" name="コンテンツ プレースホルダー 2"/>
          <p:cNvSpPr>
            <a:spLocks noGrp="1"/>
          </p:cNvSpPr>
          <p:nvPr>
            <p:ph idx="1"/>
          </p:nvPr>
        </p:nvSpPr>
        <p:spPr/>
        <p:txBody>
          <a:bodyPr>
            <a:normAutofit fontScale="62500" lnSpcReduction="20000"/>
          </a:bodyPr>
          <a:lstStyle/>
          <a:p>
            <a:r>
              <a:rPr kumimoji="1" lang="en-US" altLang="ja-JP" dirty="0"/>
              <a:t>Approved meeting minutes</a:t>
            </a:r>
          </a:p>
          <a:p>
            <a:endParaRPr kumimoji="1" lang="en-US" altLang="ja-JP" dirty="0"/>
          </a:p>
          <a:p>
            <a:r>
              <a:rPr kumimoji="1" lang="en-US" altLang="ja-JP" dirty="0"/>
              <a:t>Information of sponsor ballot was reviewed</a:t>
            </a:r>
          </a:p>
          <a:p>
            <a:pPr lvl="1"/>
            <a:r>
              <a:rPr lang="en-US" dirty="0"/>
              <a:t>1</a:t>
            </a:r>
            <a:r>
              <a:rPr lang="en-US" baseline="30000" dirty="0"/>
              <a:t>st</a:t>
            </a:r>
            <a:r>
              <a:rPr lang="en-US" dirty="0"/>
              <a:t> Working Group Letter Ballot on Draft 1.0 completed on January 6</a:t>
            </a:r>
          </a:p>
          <a:p>
            <a:pPr lvl="2"/>
            <a:r>
              <a:rPr lang="en-US" dirty="0"/>
              <a:t>Results</a:t>
            </a:r>
          </a:p>
          <a:p>
            <a:pPr lvl="3"/>
            <a:r>
              <a:rPr lang="en-US" dirty="0"/>
              <a:t>Yes:                       17</a:t>
            </a:r>
          </a:p>
          <a:p>
            <a:pPr lvl="3"/>
            <a:r>
              <a:rPr lang="en-US" dirty="0"/>
              <a:t>No:                       0</a:t>
            </a:r>
          </a:p>
          <a:p>
            <a:pPr lvl="3"/>
            <a:r>
              <a:rPr lang="en-US" dirty="0"/>
              <a:t>Abstain:               4</a:t>
            </a:r>
          </a:p>
          <a:p>
            <a:pPr lvl="2"/>
            <a:r>
              <a:rPr lang="en-US" dirty="0"/>
              <a:t>Return ratio 63%</a:t>
            </a:r>
          </a:p>
          <a:p>
            <a:pPr lvl="2"/>
            <a:r>
              <a:rPr lang="en-US" dirty="0"/>
              <a:t>WG Letter Ballot Passes</a:t>
            </a:r>
          </a:p>
          <a:p>
            <a:pPr lvl="2"/>
            <a:r>
              <a:rPr lang="en-US" b="1" dirty="0"/>
              <a:t>Total 13 comments were received</a:t>
            </a:r>
            <a:endParaRPr lang="en-US" dirty="0"/>
          </a:p>
          <a:p>
            <a:pPr lvl="2"/>
            <a:r>
              <a:rPr lang="en-US" dirty="0"/>
              <a:t>Technical:  10</a:t>
            </a:r>
          </a:p>
          <a:p>
            <a:pPr lvl="2"/>
            <a:r>
              <a:rPr lang="en-US" dirty="0"/>
              <a:t>Editorial: </a:t>
            </a:r>
            <a:r>
              <a:rPr lang="en-US" dirty="0" smtClean="0"/>
              <a:t>3</a:t>
            </a:r>
            <a:r>
              <a:rPr lang="en-US" dirty="0"/>
              <a:t> </a:t>
            </a:r>
          </a:p>
          <a:p>
            <a:pPr lvl="1"/>
            <a:r>
              <a:rPr lang="en-US" dirty="0"/>
              <a:t>2</a:t>
            </a:r>
            <a:r>
              <a:rPr lang="en-US" baseline="30000" dirty="0"/>
              <a:t>nd</a:t>
            </a:r>
            <a:r>
              <a:rPr lang="en-US" dirty="0"/>
              <a:t> Working Group Letter Ballot on Draft 2.0 completed on February 9</a:t>
            </a:r>
          </a:p>
          <a:p>
            <a:pPr lvl="2"/>
            <a:r>
              <a:rPr lang="en-US" dirty="0"/>
              <a:t>Results</a:t>
            </a:r>
          </a:p>
          <a:p>
            <a:pPr lvl="3"/>
            <a:r>
              <a:rPr lang="en-US" dirty="0"/>
              <a:t>Yes:                       20</a:t>
            </a:r>
          </a:p>
          <a:p>
            <a:pPr lvl="3"/>
            <a:r>
              <a:rPr lang="en-US" dirty="0"/>
              <a:t>No:                       0</a:t>
            </a:r>
          </a:p>
          <a:p>
            <a:pPr lvl="3"/>
            <a:r>
              <a:rPr lang="en-US" dirty="0"/>
              <a:t>Abstain:               2</a:t>
            </a:r>
          </a:p>
          <a:p>
            <a:pPr lvl="2"/>
            <a:r>
              <a:rPr lang="en-US" dirty="0"/>
              <a:t>Ballot Passes</a:t>
            </a:r>
          </a:p>
          <a:p>
            <a:pPr lvl="2"/>
            <a:r>
              <a:rPr lang="en-US" b="1" dirty="0"/>
              <a:t>Total 0 comments were received</a:t>
            </a:r>
            <a:endParaRPr lang="en-US" dirty="0"/>
          </a:p>
          <a:p>
            <a:pPr lvl="1"/>
            <a:endParaRPr kumimoji="1" lang="en-US" altLang="ja-JP" dirty="0"/>
          </a:p>
          <a:p>
            <a:r>
              <a:rPr kumimoji="1" lang="en-US" altLang="ja-JP" dirty="0"/>
              <a:t>Project time line was reviewed</a:t>
            </a:r>
          </a:p>
          <a:p>
            <a:pPr lvl="1"/>
            <a:r>
              <a:rPr kumimoji="1" lang="en-US" altLang="ja-JP" dirty="0"/>
              <a:t>Update to DCN 19-15/0096r2</a:t>
            </a:r>
          </a:p>
        </p:txBody>
      </p:sp>
      <p:sp>
        <p:nvSpPr>
          <p:cNvPr id="4" name="スライド番号プレースホルダー 3"/>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
        <p:nvSpPr>
          <p:cNvPr id="5" name="フッター プレースホルダー 4"/>
          <p:cNvSpPr>
            <a:spLocks noGrp="1"/>
          </p:cNvSpPr>
          <p:nvPr>
            <p:ph type="ftr" idx="14"/>
          </p:nvPr>
        </p:nvSpPr>
        <p:spPr/>
        <p:txBody>
          <a:bodyPr/>
          <a:lstStyle/>
          <a:p>
            <a:r>
              <a:rPr lang="en-GB"/>
              <a:t>Naotaka Sato, Sony</a:t>
            </a:r>
            <a:endParaRPr lang="en-GB" dirty="0"/>
          </a:p>
        </p:txBody>
      </p:sp>
      <p:sp>
        <p:nvSpPr>
          <p:cNvPr id="6" name="日付プレースホルダー 5"/>
          <p:cNvSpPr>
            <a:spLocks noGrp="1"/>
          </p:cNvSpPr>
          <p:nvPr>
            <p:ph type="dt" idx="15"/>
          </p:nvPr>
        </p:nvSpPr>
        <p:spPr/>
        <p:txBody>
          <a:bodyPr/>
          <a:lstStyle/>
          <a:p>
            <a:r>
              <a:rPr lang="en-US" altLang="ja-JP"/>
              <a:t>March 2017</a:t>
            </a:r>
            <a:endParaRPr lang="en-GB" dirty="0"/>
          </a:p>
        </p:txBody>
      </p:sp>
    </p:spTree>
    <p:extLst>
      <p:ext uri="{BB962C8B-B14F-4D97-AF65-F5344CB8AC3E}">
        <p14:creationId xmlns:p14="http://schemas.microsoft.com/office/powerpoint/2010/main" val="10735017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SG" dirty="0" smtClean="0"/>
              <a:t>Motion</a:t>
            </a:r>
            <a:endParaRPr lang="en-US" dirty="0"/>
          </a:p>
        </p:txBody>
      </p:sp>
      <p:sp>
        <p:nvSpPr>
          <p:cNvPr id="3" name="Content Placeholder 2"/>
          <p:cNvSpPr>
            <a:spLocks noGrp="1"/>
          </p:cNvSpPr>
          <p:nvPr>
            <p:ph idx="1"/>
          </p:nvPr>
        </p:nvSpPr>
        <p:spPr/>
        <p:txBody>
          <a:bodyPr/>
          <a:lstStyle/>
          <a:p>
            <a:pPr marL="0" indent="0">
              <a:buNone/>
            </a:pPr>
            <a:r>
              <a:rPr lang="en-US" dirty="0"/>
              <a:t>Motion to </a:t>
            </a:r>
            <a:r>
              <a:rPr lang="en-US" dirty="0" smtClean="0"/>
              <a:t>confirm the PAR of P802.19.1a </a:t>
            </a:r>
            <a:r>
              <a:rPr lang="en-US" dirty="0"/>
              <a:t>Amendment to IEEE Standard 802.19.1-2014</a:t>
            </a:r>
            <a:r>
              <a:rPr lang="en-US" dirty="0" smtClean="0"/>
              <a:t> as in </a:t>
            </a:r>
          </a:p>
          <a:p>
            <a:pPr marL="0" indent="0">
              <a:buNone/>
            </a:pPr>
            <a:r>
              <a:rPr lang="en-US" dirty="0" smtClean="0">
                <a:hlinkClick r:id="rId2"/>
              </a:rPr>
              <a:t>https</a:t>
            </a:r>
            <a:r>
              <a:rPr lang="en-US" dirty="0">
                <a:hlinkClick r:id="rId2"/>
              </a:rPr>
              <a:t>://</a:t>
            </a:r>
            <a:r>
              <a:rPr lang="en-US" dirty="0" smtClean="0">
                <a:hlinkClick r:id="rId2"/>
              </a:rPr>
              <a:t>mentor.ieee.org/802.19/dcn/15/19-15-0028-08-0CUB-draft-cub-par.docx</a:t>
            </a:r>
            <a:r>
              <a:rPr lang="en-US" dirty="0"/>
              <a:t> </a:t>
            </a:r>
            <a:r>
              <a:rPr lang="en-US" dirty="0" smtClean="0"/>
              <a:t>and the </a:t>
            </a:r>
            <a:r>
              <a:rPr lang="en-US" dirty="0"/>
              <a:t>CSD </a:t>
            </a:r>
            <a:r>
              <a:rPr lang="en-US" dirty="0" smtClean="0"/>
              <a:t>as in </a:t>
            </a:r>
            <a:r>
              <a:rPr lang="en-US" u="sng" dirty="0">
                <a:hlinkClick r:id="rId3"/>
              </a:rPr>
              <a:t>https://mentor.ieee.org/802.19/dcn/15/19-15-0029-05-0CUB-draft-cub-csd.docx</a:t>
            </a:r>
            <a:endParaRPr lang="en-US" dirty="0"/>
          </a:p>
          <a:p>
            <a:r>
              <a:rPr lang="en-US" dirty="0"/>
              <a:t>Move:</a:t>
            </a:r>
          </a:p>
          <a:p>
            <a:r>
              <a:rPr lang="en-US" dirty="0"/>
              <a:t>Second:</a:t>
            </a:r>
          </a:p>
          <a:p>
            <a:r>
              <a:rPr lang="en-US" dirty="0"/>
              <a:t>Y N A</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Naotaka Sato, Sony</a:t>
            </a:r>
            <a:endParaRPr lang="en-GB" dirty="0"/>
          </a:p>
        </p:txBody>
      </p:sp>
      <p:sp>
        <p:nvSpPr>
          <p:cNvPr id="6" name="Date Placeholder 5"/>
          <p:cNvSpPr>
            <a:spLocks noGrp="1"/>
          </p:cNvSpPr>
          <p:nvPr>
            <p:ph type="dt" idx="15"/>
          </p:nvPr>
        </p:nvSpPr>
        <p:spPr/>
        <p:txBody>
          <a:bodyPr/>
          <a:lstStyle/>
          <a:p>
            <a:r>
              <a:rPr lang="en-US" altLang="ja-JP" smtClean="0"/>
              <a:t>March 2017</a:t>
            </a:r>
            <a:endParaRPr lang="en-GB" dirty="0"/>
          </a:p>
        </p:txBody>
      </p:sp>
    </p:spTree>
    <p:extLst>
      <p:ext uri="{BB962C8B-B14F-4D97-AF65-F5344CB8AC3E}">
        <p14:creationId xmlns:p14="http://schemas.microsoft.com/office/powerpoint/2010/main" val="7266474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No Conference calls</a:t>
            </a:r>
            <a:endParaRPr kumimoji="1" lang="ja-JP" altLang="en-US" dirty="0"/>
          </a:p>
        </p:txBody>
      </p:sp>
      <p:graphicFrame>
        <p:nvGraphicFramePr>
          <p:cNvPr id="7" name="コンテンツ プレースホルダー 6"/>
          <p:cNvGraphicFramePr>
            <a:graphicFrameLocks noGrp="1"/>
          </p:cNvGraphicFramePr>
          <p:nvPr>
            <p:ph idx="1"/>
            <p:extLst>
              <p:ext uri="{D42A27DB-BD31-4B8C-83A1-F6EECF244321}">
                <p14:modId xmlns:p14="http://schemas.microsoft.com/office/powerpoint/2010/main" val="201800839"/>
              </p:ext>
            </p:extLst>
          </p:nvPr>
        </p:nvGraphicFramePr>
        <p:xfrm>
          <a:off x="457201" y="1600200"/>
          <a:ext cx="8791571" cy="767080"/>
        </p:xfrm>
        <a:graphic>
          <a:graphicData uri="http://schemas.openxmlformats.org/drawingml/2006/table">
            <a:tbl>
              <a:tblPr firstRow="1" bandRow="1">
                <a:tableStyleId>{5C22544A-7EE6-4342-B048-85BDC9FD1C3A}</a:tableStyleId>
              </a:tblPr>
              <a:tblGrid>
                <a:gridCol w="1295399">
                  <a:extLst>
                    <a:ext uri="{9D8B030D-6E8A-4147-A177-3AD203B41FA5}">
                      <a16:colId xmlns:a16="http://schemas.microsoft.com/office/drawing/2014/main" xmlns="" val="20000"/>
                    </a:ext>
                  </a:extLst>
                </a:gridCol>
                <a:gridCol w="1219200">
                  <a:extLst>
                    <a:ext uri="{9D8B030D-6E8A-4147-A177-3AD203B41FA5}">
                      <a16:colId xmlns:a16="http://schemas.microsoft.com/office/drawing/2014/main" xmlns="" val="20001"/>
                    </a:ext>
                  </a:extLst>
                </a:gridCol>
                <a:gridCol w="2209800">
                  <a:extLst>
                    <a:ext uri="{9D8B030D-6E8A-4147-A177-3AD203B41FA5}">
                      <a16:colId xmlns:a16="http://schemas.microsoft.com/office/drawing/2014/main" xmlns="" val="20002"/>
                    </a:ext>
                  </a:extLst>
                </a:gridCol>
                <a:gridCol w="2286000">
                  <a:extLst>
                    <a:ext uri="{9D8B030D-6E8A-4147-A177-3AD203B41FA5}">
                      <a16:colId xmlns:a16="http://schemas.microsoft.com/office/drawing/2014/main" xmlns="" val="20003"/>
                    </a:ext>
                  </a:extLst>
                </a:gridCol>
                <a:gridCol w="1781172">
                  <a:extLst>
                    <a:ext uri="{9D8B030D-6E8A-4147-A177-3AD203B41FA5}">
                      <a16:colId xmlns:a16="http://schemas.microsoft.com/office/drawing/2014/main" xmlns="" val="20004"/>
                    </a:ext>
                  </a:extLst>
                </a:gridCol>
              </a:tblGrid>
              <a:tr h="370840">
                <a:tc>
                  <a:txBody>
                    <a:bodyPr/>
                    <a:lstStyle/>
                    <a:p>
                      <a:r>
                        <a:rPr kumimoji="1" lang="en-US" altLang="ja-JP" sz="2000" dirty="0">
                          <a:latin typeface="Calibri" panose="020F0502020204030204" pitchFamily="34" charset="0"/>
                        </a:rPr>
                        <a:t>Day</a:t>
                      </a:r>
                      <a:endParaRPr kumimoji="1" lang="ja-JP" altLang="en-US" sz="2000" dirty="0">
                        <a:latin typeface="Calibri" panose="020F0502020204030204" pitchFamily="34" charset="0"/>
                      </a:endParaRPr>
                    </a:p>
                  </a:txBody>
                  <a:tcPr/>
                </a:tc>
                <a:tc>
                  <a:txBody>
                    <a:bodyPr/>
                    <a:lstStyle/>
                    <a:p>
                      <a:r>
                        <a:rPr kumimoji="1" lang="en-US" altLang="ja-JP" sz="2000" dirty="0">
                          <a:latin typeface="Calibri" panose="020F0502020204030204" pitchFamily="34" charset="0"/>
                        </a:rPr>
                        <a:t>Date</a:t>
                      </a:r>
                      <a:endParaRPr kumimoji="1" lang="ja-JP" altLang="en-US" sz="2000" dirty="0">
                        <a:latin typeface="Calibri" panose="020F0502020204030204" pitchFamily="34" charset="0"/>
                      </a:endParaRPr>
                    </a:p>
                  </a:txBody>
                  <a:tcPr/>
                </a:tc>
                <a:tc>
                  <a:txBody>
                    <a:bodyPr/>
                    <a:lstStyle/>
                    <a:p>
                      <a:r>
                        <a:rPr kumimoji="1" lang="en-US" altLang="ja-JP" sz="2000" dirty="0">
                          <a:latin typeface="Calibri" panose="020F0502020204030204" pitchFamily="34" charset="0"/>
                        </a:rPr>
                        <a:t>Start</a:t>
                      </a:r>
                      <a:r>
                        <a:rPr kumimoji="1" lang="en-US" altLang="ja-JP" sz="2000" baseline="0" dirty="0">
                          <a:latin typeface="Calibri" panose="020F0502020204030204" pitchFamily="34" charset="0"/>
                        </a:rPr>
                        <a:t> Time</a:t>
                      </a:r>
                      <a:endParaRPr kumimoji="1" lang="ja-JP" altLang="en-US" sz="2000" dirty="0">
                        <a:latin typeface="Calibri" panose="020F0502020204030204" pitchFamily="34" charset="0"/>
                      </a:endParaRPr>
                    </a:p>
                  </a:txBody>
                  <a:tcPr/>
                </a:tc>
                <a:tc>
                  <a:txBody>
                    <a:bodyPr/>
                    <a:lstStyle/>
                    <a:p>
                      <a:r>
                        <a:rPr kumimoji="1" lang="en-US" altLang="ja-JP" sz="2000" dirty="0">
                          <a:latin typeface="Calibri" panose="020F0502020204030204" pitchFamily="34" charset="0"/>
                        </a:rPr>
                        <a:t>End</a:t>
                      </a:r>
                      <a:r>
                        <a:rPr kumimoji="1" lang="en-US" altLang="ja-JP" sz="2000" baseline="0" dirty="0">
                          <a:latin typeface="Calibri" panose="020F0502020204030204" pitchFamily="34" charset="0"/>
                        </a:rPr>
                        <a:t> Time</a:t>
                      </a:r>
                      <a:endParaRPr kumimoji="1" lang="ja-JP" altLang="en-US" sz="2000" dirty="0">
                        <a:latin typeface="Calibri" panose="020F0502020204030204" pitchFamily="34" charset="0"/>
                      </a:endParaRPr>
                    </a:p>
                  </a:txBody>
                  <a:tcPr/>
                </a:tc>
                <a:tc>
                  <a:txBody>
                    <a:bodyPr/>
                    <a:lstStyle/>
                    <a:p>
                      <a:r>
                        <a:rPr kumimoji="1" lang="en-US" altLang="ja-JP" sz="2000" dirty="0">
                          <a:latin typeface="Calibri" panose="020F0502020204030204" pitchFamily="34" charset="0"/>
                        </a:rPr>
                        <a:t>Call Host</a:t>
                      </a:r>
                      <a:endParaRPr kumimoji="1" lang="ja-JP" altLang="en-US" sz="2000" dirty="0">
                        <a:latin typeface="Calibri" panose="020F0502020204030204" pitchFamily="34" charset="0"/>
                      </a:endParaRPr>
                    </a:p>
                  </a:txBody>
                  <a:tcPr/>
                </a:tc>
                <a:extLst>
                  <a:ext uri="{0D108BD9-81ED-4DB2-BD59-A6C34878D82A}">
                    <a16:rowId xmlns:a16="http://schemas.microsoft.com/office/drawing/2014/main" xmlns="" val="10000"/>
                  </a:ext>
                </a:extLst>
              </a:tr>
              <a:tr h="370840">
                <a:tc>
                  <a:txBody>
                    <a:bodyPr/>
                    <a:lstStyle/>
                    <a:p>
                      <a:r>
                        <a:rPr kumimoji="1" lang="en-US" altLang="ja-JP" sz="1800" dirty="0">
                          <a:latin typeface="Calibri" panose="020F0502020204030204" pitchFamily="34" charset="0"/>
                        </a:rPr>
                        <a:t>Wednesday</a:t>
                      </a:r>
                      <a:endParaRPr kumimoji="1" lang="ja-JP" altLang="en-US" sz="1800" dirty="0">
                        <a:latin typeface="Calibri" panose="020F0502020204030204" pitchFamily="34" charset="0"/>
                      </a:endParaRPr>
                    </a:p>
                  </a:txBody>
                  <a:tcPr/>
                </a:tc>
                <a:tc>
                  <a:txBody>
                    <a:bodyPr/>
                    <a:lstStyle/>
                    <a:p>
                      <a:r>
                        <a:rPr kumimoji="1" lang="en-US" altLang="ja-JP" sz="1800" baseline="0" dirty="0">
                          <a:latin typeface="Calibri" panose="020F0502020204030204" pitchFamily="34" charset="0"/>
                        </a:rPr>
                        <a:t>xxx. xx</a:t>
                      </a:r>
                    </a:p>
                  </a:txBody>
                  <a:tcPr/>
                </a:tc>
                <a:tc>
                  <a:txBody>
                    <a:bodyPr/>
                    <a:lstStyle/>
                    <a:p>
                      <a:r>
                        <a:rPr kumimoji="1" lang="en-US" altLang="ja-JP" sz="1800" dirty="0">
                          <a:latin typeface="Calibri" panose="020F0502020204030204" pitchFamily="34" charset="0"/>
                        </a:rPr>
                        <a:t>2:00AM</a:t>
                      </a:r>
                      <a:r>
                        <a:rPr kumimoji="1" lang="en-US" altLang="ja-JP" sz="1800" baseline="0" dirty="0">
                          <a:latin typeface="Calibri" panose="020F0502020204030204" pitchFamily="34" charset="0"/>
                        </a:rPr>
                        <a:t> EDT</a:t>
                      </a:r>
                      <a:endParaRPr kumimoji="1" lang="ja-JP" altLang="en-US" sz="1800" dirty="0">
                        <a:latin typeface="Calibri" panose="020F0502020204030204" pitchFamily="34" charset="0"/>
                      </a:endParaRPr>
                    </a:p>
                  </a:txBody>
                  <a:tcPr/>
                </a:tc>
                <a:tc>
                  <a:txBody>
                    <a:bodyPr/>
                    <a:lstStyle/>
                    <a:p>
                      <a:r>
                        <a:rPr kumimoji="1" lang="en-US" altLang="ja-JP" sz="1800" dirty="0">
                          <a:latin typeface="Calibri" panose="020F0502020204030204" pitchFamily="34" charset="0"/>
                        </a:rPr>
                        <a:t>3:00AM</a:t>
                      </a:r>
                      <a:r>
                        <a:rPr kumimoji="1" lang="en-US" altLang="ja-JP" sz="1800" baseline="0" dirty="0">
                          <a:latin typeface="Calibri" panose="020F0502020204030204" pitchFamily="34" charset="0"/>
                        </a:rPr>
                        <a:t> EDT</a:t>
                      </a:r>
                      <a:endParaRPr kumimoji="1" lang="ja-JP" altLang="en-US" sz="1800" dirty="0">
                        <a:latin typeface="Calibri" panose="020F0502020204030204" pitchFamily="34" charset="0"/>
                      </a:endParaRPr>
                    </a:p>
                  </a:txBody>
                  <a:tcPr/>
                </a:tc>
                <a:tc>
                  <a:txBody>
                    <a:bodyPr/>
                    <a:lstStyle/>
                    <a:p>
                      <a:r>
                        <a:rPr kumimoji="1" lang="en-US" altLang="ja-JP" sz="1800" dirty="0" err="1">
                          <a:latin typeface="Calibri" panose="020F0502020204030204" pitchFamily="34" charset="0"/>
                        </a:rPr>
                        <a:t>Naotaka</a:t>
                      </a:r>
                      <a:r>
                        <a:rPr kumimoji="1" lang="en-US" altLang="ja-JP" sz="1800" dirty="0">
                          <a:latin typeface="Calibri" panose="020F0502020204030204" pitchFamily="34" charset="0"/>
                        </a:rPr>
                        <a:t> Sato</a:t>
                      </a:r>
                      <a:endParaRPr kumimoji="1" lang="ja-JP" altLang="en-US" sz="1800" dirty="0">
                        <a:latin typeface="Calibri" panose="020F0502020204030204" pitchFamily="34" charset="0"/>
                      </a:endParaRPr>
                    </a:p>
                  </a:txBody>
                  <a:tcPr/>
                </a:tc>
                <a:extLst>
                  <a:ext uri="{0D108BD9-81ED-4DB2-BD59-A6C34878D82A}">
                    <a16:rowId xmlns:a16="http://schemas.microsoft.com/office/drawing/2014/main" xmlns="" val="10001"/>
                  </a:ext>
                </a:extLst>
              </a:tr>
            </a:tbl>
          </a:graphicData>
        </a:graphic>
      </p:graphicFrame>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フッター プレースホルダー 4"/>
          <p:cNvSpPr>
            <a:spLocks noGrp="1"/>
          </p:cNvSpPr>
          <p:nvPr>
            <p:ph type="ftr" idx="14"/>
          </p:nvPr>
        </p:nvSpPr>
        <p:spPr/>
        <p:txBody>
          <a:bodyPr/>
          <a:lstStyle/>
          <a:p>
            <a:r>
              <a:rPr lang="en-GB"/>
              <a:t>Naotaka Sato, Sony</a:t>
            </a:r>
            <a:endParaRPr lang="en-GB" dirty="0"/>
          </a:p>
        </p:txBody>
      </p:sp>
      <p:sp>
        <p:nvSpPr>
          <p:cNvPr id="6" name="日付プレースホルダー 5"/>
          <p:cNvSpPr>
            <a:spLocks noGrp="1"/>
          </p:cNvSpPr>
          <p:nvPr>
            <p:ph type="dt" idx="15"/>
          </p:nvPr>
        </p:nvSpPr>
        <p:spPr/>
        <p:txBody>
          <a:bodyPr/>
          <a:lstStyle/>
          <a:p>
            <a:r>
              <a:rPr lang="en-US" altLang="ja-JP"/>
              <a:t>March 2017</a:t>
            </a:r>
            <a:endParaRPr lang="en-GB" dirty="0"/>
          </a:p>
        </p:txBody>
      </p:sp>
      <p:sp>
        <p:nvSpPr>
          <p:cNvPr id="8" name="コンテンツ プレースホルダー 2"/>
          <p:cNvSpPr txBox="1">
            <a:spLocks/>
          </p:cNvSpPr>
          <p:nvPr/>
        </p:nvSpPr>
        <p:spPr bwMode="auto">
          <a:xfrm>
            <a:off x="731520" y="2895600"/>
            <a:ext cx="8288868" cy="39624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000">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r>
              <a:rPr kumimoji="1" lang="en-US" altLang="ja-JP" dirty="0"/>
              <a:t>Meeting Logistics</a:t>
            </a:r>
          </a:p>
          <a:p>
            <a:pPr lvl="1"/>
            <a:r>
              <a:rPr kumimoji="1" lang="en-US" altLang="ja-JP" dirty="0"/>
              <a:t>Use “Join Me”</a:t>
            </a:r>
          </a:p>
          <a:p>
            <a:pPr lvl="2"/>
            <a:r>
              <a:rPr lang="en-US" altLang="ja-JP" sz="1800" dirty="0"/>
              <a:t>Join the meeting: </a:t>
            </a:r>
            <a:r>
              <a:rPr lang="en-US" altLang="ja-JP" sz="1800" dirty="0">
                <a:hlinkClick r:id="rId2"/>
              </a:rPr>
              <a:t>https://join.me/ieeesawg802.19</a:t>
            </a:r>
            <a:r>
              <a:rPr lang="en-US" altLang="ja-JP" sz="1800" dirty="0"/>
              <a:t> </a:t>
            </a:r>
            <a:br>
              <a:rPr lang="en-US" altLang="ja-JP" sz="1800" dirty="0"/>
            </a:br>
            <a:r>
              <a:rPr lang="en-US" altLang="ja-JP" sz="1800" dirty="0"/>
              <a:t/>
            </a:r>
            <a:br>
              <a:rPr lang="en-US" altLang="ja-JP" sz="1800" dirty="0"/>
            </a:br>
            <a:r>
              <a:rPr lang="en-US" altLang="ja-JP" sz="1800" dirty="0"/>
              <a:t>On a computer, use any browser. Nothing to download. </a:t>
            </a:r>
            <a:br>
              <a:rPr lang="en-US" altLang="ja-JP" sz="1800" dirty="0"/>
            </a:br>
            <a:r>
              <a:rPr lang="en-US" altLang="ja-JP" sz="1800" dirty="0"/>
              <a:t>On a phone or tablet, launch the </a:t>
            </a:r>
            <a:r>
              <a:rPr lang="en-US" altLang="ja-JP" sz="1800" dirty="0">
                <a:hlinkClick r:id="rId3"/>
              </a:rPr>
              <a:t>join.me app</a:t>
            </a:r>
            <a:r>
              <a:rPr lang="en-US" altLang="ja-JP" sz="1800" dirty="0"/>
              <a:t> and enter meeting code:ieeesawg802.19 </a:t>
            </a:r>
            <a:br>
              <a:rPr lang="en-US" altLang="ja-JP" sz="1800" dirty="0"/>
            </a:br>
            <a:r>
              <a:rPr lang="en-US" altLang="ja-JP" sz="1800" dirty="0"/>
              <a:t/>
            </a:r>
            <a:br>
              <a:rPr lang="en-US" altLang="ja-JP" sz="1800" dirty="0"/>
            </a:br>
            <a:r>
              <a:rPr lang="en-US" altLang="ja-JP" sz="1800" dirty="0"/>
              <a:t>Join the audio conference: </a:t>
            </a:r>
            <a:br>
              <a:rPr lang="en-US" altLang="ja-JP" sz="1800" dirty="0"/>
            </a:br>
            <a:r>
              <a:rPr lang="en-US" altLang="ja-JP" sz="1800" dirty="0"/>
              <a:t>Dial a phone number and enter access code, or connect via internet. </a:t>
            </a:r>
            <a:br>
              <a:rPr lang="en-US" altLang="ja-JP" sz="1800" dirty="0"/>
            </a:br>
            <a:endParaRPr kumimoji="1" lang="en-US" altLang="ja-JP" sz="1800" dirty="0"/>
          </a:p>
          <a:p>
            <a:pPr lvl="1"/>
            <a:r>
              <a:rPr kumimoji="1" lang="en-US" altLang="ja-JP" dirty="0"/>
              <a:t>The chair will send out a notification to IEEE 802.19 reflector in advance of the meeting</a:t>
            </a:r>
          </a:p>
          <a:p>
            <a:endParaRPr kumimoji="1" lang="en-US" altLang="ja-JP" kern="0" dirty="0"/>
          </a:p>
          <a:p>
            <a:endParaRPr kumimoji="1" lang="en-US" altLang="ja-JP" kern="0" dirty="0"/>
          </a:p>
        </p:txBody>
      </p:sp>
    </p:spTree>
    <p:extLst>
      <p:ext uri="{BB962C8B-B14F-4D97-AF65-F5344CB8AC3E}">
        <p14:creationId xmlns:p14="http://schemas.microsoft.com/office/powerpoint/2010/main" val="37621355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May 2017 meeting Objectives</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a:t>Start to resolve comments from Sponsor Ballot</a:t>
            </a:r>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フッター プレースホルダー 4"/>
          <p:cNvSpPr>
            <a:spLocks noGrp="1"/>
          </p:cNvSpPr>
          <p:nvPr>
            <p:ph type="ftr" idx="14"/>
          </p:nvPr>
        </p:nvSpPr>
        <p:spPr/>
        <p:txBody>
          <a:bodyPr/>
          <a:lstStyle/>
          <a:p>
            <a:r>
              <a:rPr lang="en-GB"/>
              <a:t>Naotaka Sato, Sony</a:t>
            </a:r>
            <a:endParaRPr lang="en-GB" dirty="0"/>
          </a:p>
        </p:txBody>
      </p:sp>
      <p:sp>
        <p:nvSpPr>
          <p:cNvPr id="6" name="日付プレースホルダー 5"/>
          <p:cNvSpPr>
            <a:spLocks noGrp="1"/>
          </p:cNvSpPr>
          <p:nvPr>
            <p:ph type="dt" idx="15"/>
          </p:nvPr>
        </p:nvSpPr>
        <p:spPr/>
        <p:txBody>
          <a:bodyPr/>
          <a:lstStyle/>
          <a:p>
            <a:r>
              <a:rPr lang="en-US" altLang="ja-JP"/>
              <a:t>March 2017</a:t>
            </a:r>
            <a:endParaRPr lang="en-GB" dirty="0"/>
          </a:p>
        </p:txBody>
      </p:sp>
    </p:spTree>
    <p:extLst>
      <p:ext uri="{BB962C8B-B14F-4D97-AF65-F5344CB8AC3E}">
        <p14:creationId xmlns:p14="http://schemas.microsoft.com/office/powerpoint/2010/main" val="3623717648"/>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xmlns=""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6351</TotalTime>
  <Words>260</Words>
  <Application>Microsoft Office PowerPoint</Application>
  <PresentationFormat>Custom</PresentationFormat>
  <Paragraphs>75</Paragraphs>
  <Slides>6</Slides>
  <Notes>1</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6</vt:i4>
      </vt:variant>
    </vt:vector>
  </HeadingPairs>
  <TitlesOfParts>
    <vt:vector size="8" baseType="lpstr">
      <vt:lpstr>Office Theme</vt:lpstr>
      <vt:lpstr>Document</vt:lpstr>
      <vt:lpstr>March 2017 TG1a Closing Report</vt:lpstr>
      <vt:lpstr>Abstract</vt:lpstr>
      <vt:lpstr>Results of the week</vt:lpstr>
      <vt:lpstr>Motion</vt:lpstr>
      <vt:lpstr>No Conference calls</vt:lpstr>
      <vt:lpstr>May 2017 meeting Objectives</vt:lpstr>
    </vt:vector>
  </TitlesOfParts>
  <Company>Qualcomm Incorporated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Chen SUN</cp:lastModifiedBy>
  <cp:revision>246</cp:revision>
  <cp:lastPrinted>2014-11-08T20:15:38Z</cp:lastPrinted>
  <dcterms:created xsi:type="dcterms:W3CDTF">2014-10-30T17:06:39Z</dcterms:created>
  <dcterms:modified xsi:type="dcterms:W3CDTF">2017-03-15T21:51:24Z</dcterms:modified>
</cp:coreProperties>
</file>