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9"/>
  </p:notesMasterIdLst>
  <p:handoutMasterIdLst>
    <p:handoutMasterId r:id="rId10"/>
  </p:handoutMasterIdLst>
  <p:sldIdLst>
    <p:sldId id="373" r:id="rId2"/>
    <p:sldId id="374" r:id="rId3"/>
    <p:sldId id="375" r:id="rId4"/>
    <p:sldId id="376" r:id="rId5"/>
    <p:sldId id="377" r:id="rId6"/>
    <p:sldId id="379" r:id="rId7"/>
    <p:sldId id="380" r:id="rId8"/>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537" autoAdjust="0"/>
  </p:normalViewPr>
  <p:slideViewPr>
    <p:cSldViewPr>
      <p:cViewPr varScale="1">
        <p:scale>
          <a:sx n="62" d="100"/>
          <a:sy n="62" d="100"/>
        </p:scale>
        <p:origin x="1452" y="6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6"/>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802.19-17/0</a:t>
            </a:r>
            <a:r>
              <a:rPr kumimoji="0" lang="en-GB" sz="192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040</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
        <p:nvSpPr>
          <p:cNvPr id="11" name="Date Placeholder 3"/>
          <p:cNvSpPr txBox="1">
            <a:spLocks/>
          </p:cNvSpPr>
          <p:nvPr userDrawn="1"/>
        </p:nvSpPr>
        <p:spPr bwMode="auto">
          <a:xfrm>
            <a:off x="729828" y="276184"/>
            <a:ext cx="2489221" cy="332571"/>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March 2017</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dirty="0" smtClean="0"/>
              <a:t>A Proposal for a Recommended Practice Framework</a:t>
            </a:r>
            <a:endParaRPr lang="en-GB" dirty="0"/>
          </a:p>
        </p:txBody>
      </p:sp>
      <p:graphicFrame>
        <p:nvGraphicFramePr>
          <p:cNvPr id="9" name="Object 3"/>
          <p:cNvGraphicFramePr>
            <a:graphicFrameLocks noChangeAspect="1"/>
          </p:cNvGraphicFramePr>
          <p:nvPr>
            <p:extLst>
              <p:ext uri="{D42A27DB-BD31-4B8C-83A1-F6EECF244321}">
                <p14:modId xmlns:p14="http://schemas.microsoft.com/office/powerpoint/2010/main" val="1158140463"/>
              </p:ext>
            </p:extLst>
          </p:nvPr>
        </p:nvGraphicFramePr>
        <p:xfrm>
          <a:off x="609600" y="2979738"/>
          <a:ext cx="8196263" cy="2524125"/>
        </p:xfrm>
        <a:graphic>
          <a:graphicData uri="http://schemas.openxmlformats.org/presentationml/2006/ole">
            <mc:AlternateContent xmlns:mc="http://schemas.openxmlformats.org/markup-compatibility/2006">
              <mc:Choice xmlns:v="urn:schemas-microsoft-com:vml" Requires="v">
                <p:oleObj spid="_x0000_s4134" name="Document" r:id="rId4" imgW="8253286" imgH="2537736" progId="Word.Document.8">
                  <p:embed/>
                </p:oleObj>
              </mc:Choice>
              <mc:Fallback>
                <p:oleObj name="Document" r:id="rId4" imgW="8253286" imgH="2537736" progId="Word.Document.8">
                  <p:embed/>
                  <p:pic>
                    <p:nvPicPr>
                      <p:cNvPr id="0" name=""/>
                      <p:cNvPicPr>
                        <a:picLocks noChangeAspect="1" noChangeArrowheads="1"/>
                      </p:cNvPicPr>
                      <p:nvPr/>
                    </p:nvPicPr>
                    <p:blipFill>
                      <a:blip r:embed="rId5"/>
                      <a:srcRect/>
                      <a:stretch>
                        <a:fillRect/>
                      </a:stretch>
                    </p:blipFill>
                    <p:spPr bwMode="auto">
                      <a:xfrm>
                        <a:off x="609600" y="2979738"/>
                        <a:ext cx="8196263" cy="25241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 name="Rectangle 4"/>
          <p:cNvSpPr>
            <a:spLocks noChangeArrowheads="1"/>
          </p:cNvSpPr>
          <p:nvPr/>
        </p:nvSpPr>
        <p:spPr bwMode="auto">
          <a:xfrm>
            <a:off x="568960" y="2383578"/>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1" name="Group 10"/>
          <p:cNvGrpSpPr/>
          <p:nvPr/>
        </p:nvGrpSpPr>
        <p:grpSpPr>
          <a:xfrm>
            <a:off x="609600" y="6138102"/>
            <a:ext cx="8534400" cy="694109"/>
            <a:chOff x="571500" y="5449669"/>
            <a:chExt cx="8001000" cy="650727"/>
          </a:xfrm>
        </p:grpSpPr>
        <p:sp>
          <p:nvSpPr>
            <p:cNvPr id="12" name="TextBox 11"/>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3" name="Rectangle 12"/>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extLst>
      <p:ext uri="{BB962C8B-B14F-4D97-AF65-F5344CB8AC3E}">
        <p14:creationId xmlns:p14="http://schemas.microsoft.com/office/powerpoint/2010/main" val="2283888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6" name="Footer Placeholder 5"/>
          <p:cNvSpPr>
            <a:spLocks noGrp="1"/>
          </p:cNvSpPr>
          <p:nvPr>
            <p:ph type="ftr" idx="16"/>
          </p:nvPr>
        </p:nvSpPr>
        <p:spPr/>
        <p:txBody>
          <a:bodyPr/>
          <a:lstStyle/>
          <a:p>
            <a:r>
              <a:rPr lang="en-GB" smtClean="0"/>
              <a:t>Igal Kotzer, General Motors</a:t>
            </a:r>
            <a:endParaRPr lang="en-GB" dirty="0"/>
          </a:p>
        </p:txBody>
      </p:sp>
      <p:sp>
        <p:nvSpPr>
          <p:cNvPr id="7" name="タイトル 1"/>
          <p:cNvSpPr>
            <a:spLocks noGrp="1"/>
          </p:cNvSpPr>
          <p:nvPr>
            <p:ph type="title"/>
          </p:nvPr>
        </p:nvSpPr>
        <p:spPr>
          <a:xfrm>
            <a:off x="731520" y="731523"/>
            <a:ext cx="8288868" cy="716277"/>
          </a:xfrm>
        </p:spPr>
        <p:txBody>
          <a:bodyPr/>
          <a:lstStyle/>
          <a:p>
            <a:r>
              <a:rPr kumimoji="1" lang="en-US" altLang="ja-JP" dirty="0" smtClean="0"/>
              <a:t>Purpose</a:t>
            </a:r>
            <a:endParaRPr kumimoji="1" lang="ja-JP" altLang="en-US" dirty="0"/>
          </a:p>
        </p:txBody>
      </p:sp>
      <p:sp>
        <p:nvSpPr>
          <p:cNvPr id="9" name="コンテンツ プレースホルダー 2"/>
          <p:cNvSpPr>
            <a:spLocks noGrp="1"/>
          </p:cNvSpPr>
          <p:nvPr>
            <p:ph idx="1"/>
          </p:nvPr>
        </p:nvSpPr>
        <p:spPr>
          <a:xfrm>
            <a:off x="731520" y="1600200"/>
            <a:ext cx="8288868" cy="5257800"/>
          </a:xfrm>
        </p:spPr>
        <p:txBody>
          <a:bodyPr/>
          <a:lstStyle/>
          <a:p>
            <a:r>
              <a:rPr kumimoji="1" lang="en-US" altLang="ja-JP" dirty="0" smtClean="0"/>
              <a:t>This submission presents a proposed framework for the recommended practice</a:t>
            </a:r>
          </a:p>
          <a:p>
            <a:r>
              <a:rPr kumimoji="1" lang="en-US" altLang="ja-JP" dirty="0" smtClean="0"/>
              <a:t>It is intended to divide the work into sections, making it easier for the group to follow up on each of the efforts </a:t>
            </a:r>
          </a:p>
        </p:txBody>
      </p:sp>
    </p:spTree>
    <p:extLst>
      <p:ext uri="{BB962C8B-B14F-4D97-AF65-F5344CB8AC3E}">
        <p14:creationId xmlns:p14="http://schemas.microsoft.com/office/powerpoint/2010/main" val="1235024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Level Division</a:t>
            </a:r>
            <a:endParaRPr lang="en-US" dirty="0"/>
          </a:p>
        </p:txBody>
      </p:sp>
      <p:sp>
        <p:nvSpPr>
          <p:cNvPr id="3" name="Content Placeholder 2"/>
          <p:cNvSpPr>
            <a:spLocks noGrp="1"/>
          </p:cNvSpPr>
          <p:nvPr>
            <p:ph idx="1"/>
          </p:nvPr>
        </p:nvSpPr>
        <p:spPr/>
        <p:txBody>
          <a:bodyPr/>
          <a:lstStyle/>
          <a:p>
            <a:r>
              <a:rPr lang="en-US" dirty="0" smtClean="0"/>
              <a:t>In the high level there will be (at least) two efforts:</a:t>
            </a:r>
          </a:p>
          <a:p>
            <a:pPr lvl="1"/>
            <a:r>
              <a:rPr lang="en-US" dirty="0" smtClean="0"/>
              <a:t>A “</a:t>
            </a:r>
            <a:r>
              <a:rPr lang="en-US" b="1" dirty="0" smtClean="0"/>
              <a:t>non-collaborative</a:t>
            </a:r>
            <a:r>
              <a:rPr lang="en-US" dirty="0" smtClean="0"/>
              <a:t>”</a:t>
            </a:r>
            <a:r>
              <a:rPr lang="en-US" b="1" dirty="0" smtClean="0"/>
              <a:t> </a:t>
            </a:r>
            <a:r>
              <a:rPr lang="en-US" dirty="0" smtClean="0"/>
              <a:t>effort</a:t>
            </a:r>
            <a:br>
              <a:rPr lang="en-US" dirty="0" smtClean="0"/>
            </a:br>
            <a:r>
              <a:rPr lang="en-US" dirty="0" smtClean="0"/>
              <a:t>Encapsulates all coexistence methods that do not rely on vehicle to vehicle or in vehicle devices collaboration.</a:t>
            </a:r>
            <a:br>
              <a:rPr lang="en-US" dirty="0" smtClean="0"/>
            </a:br>
            <a:r>
              <a:rPr lang="en-US" dirty="0" smtClean="0"/>
              <a:t>These type of methods shall be denoted as “1”.</a:t>
            </a:r>
          </a:p>
          <a:p>
            <a:pPr lvl="1"/>
            <a:endParaRPr lang="en-US" dirty="0" smtClean="0"/>
          </a:p>
          <a:p>
            <a:pPr lvl="1"/>
            <a:r>
              <a:rPr lang="en-US" dirty="0" smtClean="0"/>
              <a:t>A “</a:t>
            </a:r>
            <a:r>
              <a:rPr lang="en-US" b="1" dirty="0" smtClean="0"/>
              <a:t>collaborative</a:t>
            </a:r>
            <a:r>
              <a:rPr lang="en-US" dirty="0" smtClean="0"/>
              <a:t>” effort</a:t>
            </a:r>
            <a:br>
              <a:rPr lang="en-US" dirty="0" smtClean="0"/>
            </a:br>
            <a:r>
              <a:rPr lang="en-US" dirty="0" smtClean="0"/>
              <a:t>Encapsulates all coexistence methods that are based on vehicle to vehicle or in vehicle devices collaboration.</a:t>
            </a:r>
            <a:br>
              <a:rPr lang="en-US" dirty="0" smtClean="0"/>
            </a:br>
            <a:r>
              <a:rPr lang="en-US" dirty="0"/>
              <a:t>These type of methods shall be denoted as </a:t>
            </a:r>
            <a:r>
              <a:rPr lang="en-US" dirty="0" smtClean="0"/>
              <a:t>“2”.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6"/>
          </p:nvPr>
        </p:nvSpPr>
        <p:spPr/>
        <p:txBody>
          <a:bodyPr/>
          <a:lstStyle/>
          <a:p>
            <a:r>
              <a:rPr lang="en-GB" smtClean="0"/>
              <a:t>Igal Kotzer, General Motors</a:t>
            </a:r>
            <a:endParaRPr lang="en-GB" dirty="0"/>
          </a:p>
        </p:txBody>
      </p:sp>
    </p:spTree>
    <p:extLst>
      <p:ext uri="{BB962C8B-B14F-4D97-AF65-F5344CB8AC3E}">
        <p14:creationId xmlns:p14="http://schemas.microsoft.com/office/powerpoint/2010/main" val="9681610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“Non-Collaborative” Methods</a:t>
            </a:r>
            <a:endParaRPr lang="en-US" dirty="0"/>
          </a:p>
        </p:txBody>
      </p:sp>
      <p:sp>
        <p:nvSpPr>
          <p:cNvPr id="3" name="Content Placeholder 2"/>
          <p:cNvSpPr>
            <a:spLocks noGrp="1"/>
          </p:cNvSpPr>
          <p:nvPr>
            <p:ph idx="1"/>
          </p:nvPr>
        </p:nvSpPr>
        <p:spPr/>
        <p:txBody>
          <a:bodyPr/>
          <a:lstStyle/>
          <a:p>
            <a:r>
              <a:rPr lang="en-US" dirty="0" smtClean="0"/>
              <a:t>Under the “non-collaborative” methods the following coexistence mechanisms are proposed:</a:t>
            </a:r>
          </a:p>
          <a:p>
            <a:pPr lvl="1"/>
            <a:r>
              <a:rPr lang="en-US" dirty="0" smtClean="0"/>
              <a:t>A method to assign channel / power / peak throughput etc. based on a predefined set of rules and type of content being transmitted.</a:t>
            </a:r>
            <a:br>
              <a:rPr lang="en-US" dirty="0" smtClean="0"/>
            </a:br>
            <a:r>
              <a:rPr lang="en-US" dirty="0" smtClean="0"/>
              <a:t>This method shall be denoted as “A”.</a:t>
            </a:r>
          </a:p>
          <a:p>
            <a:pPr marL="487693" lvl="1" indent="0">
              <a:buNone/>
            </a:pPr>
            <a:endParaRPr lang="en-US" dirty="0" smtClean="0"/>
          </a:p>
          <a:p>
            <a:pPr lvl="1"/>
            <a:r>
              <a:rPr lang="en-US" dirty="0" smtClean="0"/>
              <a:t>A method of adjusting parameters in the existing standards </a:t>
            </a:r>
            <a:br>
              <a:rPr lang="en-US" dirty="0" smtClean="0"/>
            </a:br>
            <a:r>
              <a:rPr lang="en-US" dirty="0"/>
              <a:t>This method shall be denoted as </a:t>
            </a:r>
            <a:r>
              <a:rPr lang="en-US" dirty="0" smtClean="0"/>
              <a:t>“B”.</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6"/>
          </p:nvPr>
        </p:nvSpPr>
        <p:spPr/>
        <p:txBody>
          <a:bodyPr/>
          <a:lstStyle/>
          <a:p>
            <a:r>
              <a:rPr lang="en-GB" smtClean="0"/>
              <a:t>Igal Kotzer, General Motors</a:t>
            </a:r>
            <a:endParaRPr lang="en-GB" dirty="0"/>
          </a:p>
        </p:txBody>
      </p:sp>
    </p:spTree>
    <p:extLst>
      <p:ext uri="{BB962C8B-B14F-4D97-AF65-F5344CB8AC3E}">
        <p14:creationId xmlns:p14="http://schemas.microsoft.com/office/powerpoint/2010/main" val="2851260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“Collaborative” Methods</a:t>
            </a:r>
            <a:endParaRPr lang="en-US" dirty="0"/>
          </a:p>
        </p:txBody>
      </p:sp>
      <p:sp>
        <p:nvSpPr>
          <p:cNvPr id="3" name="Content Placeholder 2"/>
          <p:cNvSpPr>
            <a:spLocks noGrp="1"/>
          </p:cNvSpPr>
          <p:nvPr>
            <p:ph idx="1"/>
          </p:nvPr>
        </p:nvSpPr>
        <p:spPr/>
        <p:txBody>
          <a:bodyPr/>
          <a:lstStyle/>
          <a:p>
            <a:r>
              <a:rPr lang="en-US" dirty="0"/>
              <a:t>Under the </a:t>
            </a:r>
            <a:r>
              <a:rPr lang="en-US" dirty="0" smtClean="0"/>
              <a:t>“collaborative</a:t>
            </a:r>
            <a:r>
              <a:rPr lang="en-US" dirty="0"/>
              <a:t>” methods the following coexistence </a:t>
            </a:r>
            <a:r>
              <a:rPr lang="en-US" dirty="0" smtClean="0"/>
              <a:t>mechanism(s) </a:t>
            </a:r>
            <a:r>
              <a:rPr lang="en-US" dirty="0"/>
              <a:t>are proposed:</a:t>
            </a:r>
          </a:p>
          <a:p>
            <a:pPr lvl="1"/>
            <a:r>
              <a:rPr lang="en-US" dirty="0" smtClean="0"/>
              <a:t>Inter AP collaboration to adjust </a:t>
            </a:r>
            <a:r>
              <a:rPr lang="en-US" dirty="0" err="1" smtClean="0"/>
              <a:t>Tx</a:t>
            </a:r>
            <a:r>
              <a:rPr lang="en-US" dirty="0" smtClean="0"/>
              <a:t> power / channel / peak throughput etc.</a:t>
            </a:r>
            <a:br>
              <a:rPr lang="en-US" dirty="0" smtClean="0"/>
            </a:br>
            <a:r>
              <a:rPr lang="en-US" dirty="0"/>
              <a:t>This method shall be denoted as “A”.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6"/>
          </p:nvPr>
        </p:nvSpPr>
        <p:spPr/>
        <p:txBody>
          <a:bodyPr/>
          <a:lstStyle/>
          <a:p>
            <a:r>
              <a:rPr lang="en-GB" smtClean="0"/>
              <a:t>Igal Kotzer, General Motors</a:t>
            </a:r>
            <a:endParaRPr lang="en-GB" dirty="0"/>
          </a:p>
        </p:txBody>
      </p:sp>
    </p:spTree>
    <p:extLst>
      <p:ext uri="{BB962C8B-B14F-4D97-AF65-F5344CB8AC3E}">
        <p14:creationId xmlns:p14="http://schemas.microsoft.com/office/powerpoint/2010/main" val="6620507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 addressing</a:t>
            </a:r>
            <a:endParaRPr lang="en-US" dirty="0"/>
          </a:p>
        </p:txBody>
      </p:sp>
      <p:sp>
        <p:nvSpPr>
          <p:cNvPr id="3" name="Content Placeholder 2"/>
          <p:cNvSpPr>
            <a:spLocks noGrp="1"/>
          </p:cNvSpPr>
          <p:nvPr>
            <p:ph idx="1"/>
          </p:nvPr>
        </p:nvSpPr>
        <p:spPr/>
        <p:txBody>
          <a:bodyPr/>
          <a:lstStyle/>
          <a:p>
            <a:r>
              <a:rPr lang="en-US" dirty="0" smtClean="0"/>
              <a:t>When referring to a specific method a combination of the effort path and the method should be used.</a:t>
            </a:r>
          </a:p>
          <a:p>
            <a:pPr lvl="1"/>
            <a:r>
              <a:rPr lang="en-US" dirty="0" smtClean="0"/>
              <a:t>For example: 1A shall denote the method of assigning </a:t>
            </a:r>
            <a:r>
              <a:rPr lang="en-US" dirty="0"/>
              <a:t>channel / power / peak throughput etc. based on a predefined set of rules and type of content being </a:t>
            </a:r>
            <a:r>
              <a:rPr lang="en-US" dirty="0" smtClean="0"/>
              <a:t>transmitted under the non-collaborative path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6"/>
          </p:nvPr>
        </p:nvSpPr>
        <p:spPr/>
        <p:txBody>
          <a:bodyPr/>
          <a:lstStyle/>
          <a:p>
            <a:r>
              <a:rPr lang="en-GB" smtClean="0"/>
              <a:t>Igal Kotzer, General Motors</a:t>
            </a:r>
            <a:endParaRPr lang="en-GB" dirty="0"/>
          </a:p>
        </p:txBody>
      </p:sp>
    </p:spTree>
    <p:extLst>
      <p:ext uri="{BB962C8B-B14F-4D97-AF65-F5344CB8AC3E}">
        <p14:creationId xmlns:p14="http://schemas.microsoft.com/office/powerpoint/2010/main" val="38338273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Description</a:t>
            </a:r>
            <a:endParaRPr lang="en-US" dirty="0"/>
          </a:p>
        </p:txBody>
      </p:sp>
      <p:sp>
        <p:nvSpPr>
          <p:cNvPr id="3" name="Content Placeholder 2"/>
          <p:cNvSpPr>
            <a:spLocks noGrp="1"/>
          </p:cNvSpPr>
          <p:nvPr>
            <p:ph idx="1"/>
          </p:nvPr>
        </p:nvSpPr>
        <p:spPr/>
        <p:txBody>
          <a:bodyPr/>
          <a:lstStyle/>
          <a:p>
            <a:r>
              <a:rPr lang="en-US" dirty="0" smtClean="0"/>
              <a:t>The recommended practice should have a set of scenarios to serve as a testbed for evaluating the various proposed solution methods</a:t>
            </a:r>
          </a:p>
          <a:p>
            <a:r>
              <a:rPr lang="en-US" dirty="0" smtClean="0"/>
              <a:t>It is proposed that each scenario should include:</a:t>
            </a:r>
          </a:p>
          <a:p>
            <a:pPr lvl="1"/>
            <a:r>
              <a:rPr lang="en-US" dirty="0" smtClean="0"/>
              <a:t>The number of BT devices, the number of in-vehicle APs and the number of APs external to the vehicle</a:t>
            </a:r>
          </a:p>
          <a:p>
            <a:pPr lvl="1"/>
            <a:r>
              <a:rPr lang="en-US" dirty="0" smtClean="0"/>
              <a:t>The spatial topology of the BT/WLAN devices</a:t>
            </a:r>
          </a:p>
          <a:p>
            <a:pPr lvl="1"/>
            <a:r>
              <a:rPr lang="en-US" dirty="0" smtClean="0"/>
              <a:t>Relevant PHY/MAC parameters for each of the devices</a:t>
            </a:r>
          </a:p>
          <a:p>
            <a:pPr lvl="1"/>
            <a:r>
              <a:rPr lang="en-US" dirty="0" smtClean="0"/>
              <a:t>Content data type for each of the devices</a:t>
            </a:r>
          </a:p>
          <a:p>
            <a:pPr lvl="1"/>
            <a:r>
              <a:rPr lang="en-US" dirty="0" smtClean="0"/>
              <a:t>Target KPIs / preferred performance indicators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6"/>
          </p:nvPr>
        </p:nvSpPr>
        <p:spPr/>
        <p:txBody>
          <a:bodyPr/>
          <a:lstStyle/>
          <a:p>
            <a:r>
              <a:rPr lang="en-GB" smtClean="0"/>
              <a:t>Igal Kotzer, General Motors</a:t>
            </a:r>
            <a:endParaRPr lang="en-GB" dirty="0"/>
          </a:p>
        </p:txBody>
      </p:sp>
    </p:spTree>
    <p:extLst>
      <p:ext uri="{BB962C8B-B14F-4D97-AF65-F5344CB8AC3E}">
        <p14:creationId xmlns:p14="http://schemas.microsoft.com/office/powerpoint/2010/main" val="20451952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393</Words>
  <Application>Microsoft Office PowerPoint</Application>
  <PresentationFormat>Custom</PresentationFormat>
  <Paragraphs>44</Paragraphs>
  <Slides>7</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A Proposal for a Recommended Practice Framework</vt:lpstr>
      <vt:lpstr>Purpose</vt:lpstr>
      <vt:lpstr>High Level Division</vt:lpstr>
      <vt:lpstr>“Non-Collaborative” Methods</vt:lpstr>
      <vt:lpstr>“Collaborative” Methods</vt:lpstr>
      <vt:lpstr>Method addressing</vt:lpstr>
      <vt:lpstr>Scenario Description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2016-09-14T01:15:47Z</dcterms:created>
  <dcterms:modified xsi:type="dcterms:W3CDTF">2017-03-16T15:19:50Z</dcterms:modified>
</cp:coreProperties>
</file>