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0" r:id="rId3"/>
    <p:sldId id="271" r:id="rId4"/>
    <p:sldId id="272" r:id="rId5"/>
    <p:sldId id="273" r:id="rId6"/>
    <p:sldId id="279" r:id="rId7"/>
    <p:sldId id="288" r:id="rId8"/>
    <p:sldId id="274" r:id="rId9"/>
    <p:sldId id="285" r:id="rId10"/>
    <p:sldId id="286" r:id="rId11"/>
    <p:sldId id="287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00"/>
    <a:srgbClr val="B2B2B2"/>
    <a:srgbClr val="FF99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69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802.19-16/0110r0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802.19-16/0110r0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81172" y="363379"/>
            <a:ext cx="31643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802.19-17/0044r1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Communications/R1-152183.zip" TargetMode="External"/><Relationship Id="rId3" Type="http://schemas.openxmlformats.org/officeDocument/2006/relationships/hyperlink" Target="http://grouper.ieee.org/groups/802/Communications/IEEE_802_3GPP_outreach_18JUL2014_rev01.pdf" TargetMode="External"/><Relationship Id="rId7" Type="http://schemas.openxmlformats.org/officeDocument/2006/relationships/hyperlink" Target="http://grouper.ieee.org/groups/802/Communications/15_01/15_0202_Liaison_802LMSC_3GPP_TSG.pdf" TargetMode="External"/><Relationship Id="rId12" Type="http://schemas.microsoft.com/office/2007/relationships/hdphoto" Target="../media/hdphoto1.wdp"/><Relationship Id="rId2" Type="http://schemas.openxmlformats.org/officeDocument/2006/relationships/hyperlink" Target="http://grouper.ieee.org/groups/802/Communications/RP-140999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grouper.ieee.org/groups/802/Communications/15_03/RP-150454.zip" TargetMode="External"/><Relationship Id="rId11" Type="http://schemas.openxmlformats.org/officeDocument/2006/relationships/image" Target="../media/image1.jpeg"/><Relationship Id="rId5" Type="http://schemas.openxmlformats.org/officeDocument/2006/relationships/hyperlink" Target="http://grouper.ieee.org/groups/802/Communications/14_11/IEEE-802-3GPP-liaison-communication-08NOV2014.pdf" TargetMode="External"/><Relationship Id="rId10" Type="http://schemas.openxmlformats.org/officeDocument/2006/relationships/hyperlink" Target="http://grouper.ieee.org/groups/802/Communications/802_to_3GPP_liaison_18May_2015.pdf" TargetMode="External"/><Relationship Id="rId4" Type="http://schemas.openxmlformats.org/officeDocument/2006/relationships/hyperlink" Target="http://grouper.ieee.org/groups/802/Communications/RP-141712.zip" TargetMode="External"/><Relationship Id="rId9" Type="http://schemas.openxmlformats.org/officeDocument/2006/relationships/hyperlink" Target="http://grouper.ieee.org/groups/802/Communications/R1-152182.zip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9/dcn/15/19-15-0069-07-0000-ieee-802-submission-to-3gpp-laa-workshop.pptx" TargetMode="External"/><Relationship Id="rId7" Type="http://schemas.openxmlformats.org/officeDocument/2006/relationships/hyperlink" Target="http://grouper.ieee.org/groups/802/Communications/16_06/R1-166040.zip" TargetMode="External"/><Relationship Id="rId12" Type="http://schemas.openxmlformats.org/officeDocument/2006/relationships/hyperlink" Target="http://grouper.ieee.org/groups/802/Communications/16_06/RP-161228.zip" TargetMode="External"/><Relationship Id="rId2" Type="http://schemas.openxmlformats.org/officeDocument/2006/relationships/hyperlink" Target="http://grouper.ieee.org/groups/802/Communications/RP-151115.zip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grouper.ieee.org/groups/802/Communications/16_05/802_to_3GPP_22May_2016_Liaison_r00.pdf" TargetMode="External"/><Relationship Id="rId11" Type="http://schemas.microsoft.com/office/2007/relationships/hdphoto" Target="../media/hdphoto1.wdp"/><Relationship Id="rId5" Type="http://schemas.openxmlformats.org/officeDocument/2006/relationships/hyperlink" Target="https://mentor.ieee.org/802.19/dcn/16/19-16-0037-09-0000-laa-comments.pdf" TargetMode="External"/><Relationship Id="rId10" Type="http://schemas.openxmlformats.org/officeDocument/2006/relationships/image" Target="../media/image1.jpeg"/><Relationship Id="rId4" Type="http://schemas.openxmlformats.org/officeDocument/2006/relationships/hyperlink" Target="http://grouper.ieee.org/groups/802/Communications/RP-151095.zip" TargetMode="External"/><Relationship Id="rId9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6/ec-16-0203-00-00EC-802-to-3gpp-ran1-liaison-14nov2016.pdf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grouper.ieee.org/groups/802/Communications/16_08/802_to_3GPP_01AUG_2016_Liaison_r01.pdf" TargetMode="External"/><Relationship Id="rId2" Type="http://schemas.openxmlformats.org/officeDocument/2006/relationships/hyperlink" Target="http://grouper.ieee.org/groups/802/Communications/16_11/R1-1613770.zip" TargetMode="Externa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1.jpeg"/><Relationship Id="rId10" Type="http://schemas.openxmlformats.org/officeDocument/2006/relationships/hyperlink" Target="https://mentor.ieee.org/802-ec/dcn/17/ec-17-0064-00-00EC-802-to-3gpp-ran-ran1-ran4-liaison-statement.pdf" TargetMode="External"/><Relationship Id="rId4" Type="http://schemas.microsoft.com/office/2007/relationships/hdphoto" Target="../media/hdphoto2.wdp"/><Relationship Id="rId9" Type="http://schemas.openxmlformats.org/officeDocument/2006/relationships/hyperlink" Target="https://mentor.ieee.org/802-ec/dcn/17/ec-17-0065-00-00EC-802-to-3gpp-ran-ran1-liaison-statement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 summary of draft LS from 3GPP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response to IEEE 802 LS in March 2-017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 May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Some issues are still not resolved, but others are resolved or heading in that direction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52802"/>
              </p:ext>
            </p:extLst>
          </p:nvPr>
        </p:nvGraphicFramePr>
        <p:xfrm>
          <a:off x="228600" y="1965480"/>
          <a:ext cx="8686802" cy="37530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723900"/>
                <a:gridCol w="2324100"/>
                <a:gridCol w="4724401"/>
                <a:gridCol w="914401"/>
              </a:tblGrid>
              <a:tr h="95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Issue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IEEE 802 comment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Draft 3GPP response</a:t>
                      </a: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Issue resolved?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effectLst/>
                        </a:rPr>
                        <a:t>Requested 3GPP RAN4 test for coexistence</a:t>
                      </a:r>
                      <a:r>
                        <a:rPr lang="en-AU" sz="1400" kern="1200" baseline="0" dirty="0" smtClean="0">
                          <a:effectLst/>
                        </a:rPr>
                        <a:t> with medium to high loads</a:t>
                      </a:r>
                      <a:endParaRPr lang="en-AU" sz="1400" kern="1200" dirty="0" smtClean="0">
                        <a:effectLst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 smtClean="0"/>
                        <a:t>Declines</a:t>
                      </a:r>
                      <a:r>
                        <a:rPr lang="en-AU" sz="1400" baseline="0" dirty="0" smtClean="0"/>
                        <a:t> the request on basis there is no evidence there are any </a:t>
                      </a:r>
                      <a:r>
                        <a:rPr lang="en-AU" sz="1400" baseline="0" dirty="0" smtClean="0">
                          <a:effectLst/>
                        </a:rPr>
                        <a:t>issues </a:t>
                      </a:r>
                      <a:r>
                        <a:rPr lang="en-AU" sz="1400" kern="1200" baseline="0" dirty="0" smtClean="0">
                          <a:effectLst/>
                        </a:rPr>
                        <a:t>medium to high loads</a:t>
                      </a:r>
                      <a:endParaRPr lang="en-AU" sz="1400" dirty="0" smtClean="0"/>
                    </a:p>
                    <a:p>
                      <a:endParaRPr lang="en-AU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FF6600"/>
                          </a:solidFill>
                          <a:effectLst/>
                          <a:sym typeface="Wingdings"/>
                        </a:rPr>
                        <a:t></a:t>
                      </a:r>
                      <a:endParaRPr lang="en-AU" sz="1400" b="1" dirty="0">
                        <a:solidFill>
                          <a:srgbClr val="FF66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33006" marR="33006" marT="32400" marB="3240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i="1" kern="1200" dirty="0" smtClean="0">
                          <a:effectLst/>
                        </a:rPr>
                        <a:t>No action required</a:t>
                      </a:r>
                    </a:p>
                  </a:txBody>
                  <a:tcPr marL="33006" marR="33006" marT="32400" marB="32400"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00B05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11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i="1" kern="1200" dirty="0" smtClean="0">
                          <a:effectLst/>
                        </a:rPr>
                        <a:t>No action required</a:t>
                      </a:r>
                    </a:p>
                  </a:txBody>
                  <a:tcPr marL="33006" marR="33006" marT="32400" marB="32400"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00B05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12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effectLst/>
                        </a:rPr>
                        <a:t>Requested LAA monitor channel to maintain</a:t>
                      </a:r>
                      <a:r>
                        <a:rPr lang="en-AU" sz="1400" kern="1200" baseline="0" dirty="0" smtClean="0">
                          <a:effectLst/>
                        </a:rPr>
                        <a:t> synchronisation</a:t>
                      </a:r>
                      <a:endParaRPr lang="en-AU" sz="1400" kern="1200" dirty="0" smtClean="0">
                        <a:effectLst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 smtClean="0"/>
                        <a:t>Notes that while the exact details are up to implementation, an eNB is reasonably expected to actively monitor the medium</a:t>
                      </a:r>
                      <a:endParaRPr lang="en-AU" sz="1400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00B05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13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i="1" dirty="0" smtClean="0">
                          <a:effectLst/>
                        </a:rPr>
                        <a:t>See IEEE</a:t>
                      </a:r>
                      <a:r>
                        <a:rPr lang="en-AU" sz="1400" i="1" baseline="0" dirty="0" smtClean="0">
                          <a:effectLst/>
                        </a:rPr>
                        <a:t> 802.11 PDED discussion</a:t>
                      </a:r>
                      <a:endParaRPr lang="en-AU" sz="14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FF0000"/>
                          </a:solidFill>
                          <a:effectLst/>
                          <a:sym typeface="Wingdings"/>
                        </a:rPr>
                        <a:t></a:t>
                      </a: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14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effectLst/>
                        </a:rPr>
                        <a:t>Noted</a:t>
                      </a:r>
                      <a:r>
                        <a:rPr lang="en-AU" sz="1400" kern="1200" baseline="0" dirty="0" smtClean="0">
                          <a:effectLst/>
                        </a:rPr>
                        <a:t> no response to request for continued dialog </a:t>
                      </a:r>
                      <a:endParaRPr lang="en-AU" sz="1400" kern="1200" dirty="0" smtClean="0">
                        <a:effectLst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182563" indent="-182563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 that they welcome communication and continued dialog with IEEE 802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 that 3GPP RAN may discuss any further response in upcoming plenary meetings</a:t>
                      </a:r>
                      <a:endParaRPr lang="en-AU" sz="1400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00B05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79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Should IEEE 802 focus on resolving the important open issues with ETSI BRAN rather than 3GPP?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There are three important issues for which there is </a:t>
            </a:r>
            <a:r>
              <a:rPr lang="en-AU" dirty="0"/>
              <a:t>significant </a:t>
            </a:r>
            <a:r>
              <a:rPr lang="en-AU" dirty="0" smtClean="0"/>
              <a:t> disagreement and no obvious path to consensus</a:t>
            </a:r>
          </a:p>
          <a:p>
            <a:pPr lvl="2"/>
            <a:r>
              <a:rPr lang="en-AU" dirty="0" smtClean="0"/>
              <a:t>Issue 1: Blocking energy issues</a:t>
            </a:r>
          </a:p>
          <a:p>
            <a:pPr lvl="2"/>
            <a:r>
              <a:rPr lang="en-AU" dirty="0" smtClean="0"/>
              <a:t>Issues 3 &amp; 13: ED/PD issues</a:t>
            </a:r>
          </a:p>
          <a:p>
            <a:pPr lvl="1"/>
            <a:r>
              <a:rPr lang="en-AU" dirty="0" smtClean="0"/>
              <a:t>It is interesting to note that both of these issues are probably within scope for the next ETSI BRAN revision of EN 301 893</a:t>
            </a:r>
          </a:p>
          <a:p>
            <a:pPr lvl="1"/>
            <a:r>
              <a:rPr lang="en-AU" dirty="0" smtClean="0"/>
              <a:t>Should IEEE 802 transition to working with ETSI BRAN (essentially the regulator in Europe, but with global impact) rather than 3GPP RAN1/RAN4?</a:t>
            </a:r>
          </a:p>
          <a:p>
            <a:pPr lvl="2"/>
            <a:r>
              <a:rPr lang="en-AU" dirty="0" smtClean="0"/>
              <a:t>There is probably more chance of success with ETSI BRAN (some) rather than 3GPP RAN1/RAN4 (almost none)</a:t>
            </a:r>
          </a:p>
          <a:p>
            <a:pPr lvl="2"/>
            <a:r>
              <a:rPr lang="en-AU" dirty="0" smtClean="0"/>
              <a:t>Any agreement within ETSI BRAN is enforceable, unlike agreements with 3GPP RAN1/RAN4 (noting that 3GPP broke the fundamental agreements with IEEE 802 from the original LAA Workshop in September 2015)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08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802.19 WG needs to decide on how to deal with latest and future LS’s from 3GPP RAN1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Executive summary</a:t>
            </a:r>
          </a:p>
          <a:p>
            <a:pPr lvl="1"/>
            <a:r>
              <a:rPr lang="en-AU" dirty="0" smtClean="0"/>
              <a:t>IEEE 802 and 3GPP RAN/RAN1 have been playing “LS ping pong” for more almost three years</a:t>
            </a:r>
          </a:p>
          <a:p>
            <a:pPr lvl="1"/>
            <a:r>
              <a:rPr lang="en-AU" dirty="0"/>
              <a:t>The next “shots” (LSs) from 3GPP RAN1 are still in draft </a:t>
            </a:r>
            <a:r>
              <a:rPr lang="en-AU" dirty="0" smtClean="0"/>
              <a:t>form</a:t>
            </a:r>
          </a:p>
          <a:p>
            <a:pPr lvl="2"/>
            <a:r>
              <a:rPr lang="en-AU" dirty="0" smtClean="0"/>
              <a:t>As of 1 May 2017</a:t>
            </a:r>
          </a:p>
          <a:p>
            <a:pPr lvl="1"/>
            <a:r>
              <a:rPr lang="en-AU" dirty="0"/>
              <a:t>Some issues are still not resolved, but others are resolved or heading in that </a:t>
            </a:r>
            <a:r>
              <a:rPr lang="en-AU" dirty="0" smtClean="0"/>
              <a:t>direction</a:t>
            </a:r>
          </a:p>
          <a:p>
            <a:pPr lvl="2"/>
            <a:r>
              <a:rPr lang="en-AU" dirty="0" smtClean="0"/>
              <a:t>There is still fundamental disagreement between 3GPP and IEEE 802 on “blocking energy” and “ED” issues </a:t>
            </a:r>
          </a:p>
          <a:p>
            <a:pPr lvl="1"/>
            <a:r>
              <a:rPr lang="en-AU" dirty="0"/>
              <a:t>Should IEEE 802 focus on resolving the </a:t>
            </a:r>
            <a:r>
              <a:rPr lang="en-AU" dirty="0" smtClean="0"/>
              <a:t>important </a:t>
            </a:r>
            <a:r>
              <a:rPr lang="en-AU" dirty="0"/>
              <a:t>open issues with ETSI BRAN rather than 3GPP?</a:t>
            </a:r>
            <a:endParaRPr lang="en-AU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urved Connector 29"/>
          <p:cNvCxnSpPr>
            <a:stCxn id="45" idx="1"/>
            <a:endCxn id="36" idx="3"/>
          </p:cNvCxnSpPr>
          <p:nvPr/>
        </p:nvCxnSpPr>
        <p:spPr bwMode="auto">
          <a:xfrm rot="10800000" flipV="1">
            <a:off x="3352800" y="56769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6" name="Curved Connector 45"/>
          <p:cNvCxnSpPr>
            <a:stCxn id="34" idx="3"/>
            <a:endCxn id="45" idx="1"/>
          </p:cNvCxnSpPr>
          <p:nvPr/>
        </p:nvCxnSpPr>
        <p:spPr bwMode="auto">
          <a:xfrm>
            <a:off x="3352800" y="4762500"/>
            <a:ext cx="2514600" cy="9144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Curved Connector 48"/>
          <p:cNvCxnSpPr>
            <a:stCxn id="38" idx="3"/>
            <a:endCxn id="45" idx="1"/>
          </p:cNvCxnSpPr>
          <p:nvPr/>
        </p:nvCxnSpPr>
        <p:spPr bwMode="auto">
          <a:xfrm>
            <a:off x="3352800" y="5448300"/>
            <a:ext cx="2514600" cy="228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9" name="Curved Connector 38"/>
          <p:cNvCxnSpPr>
            <a:stCxn id="32" idx="1"/>
            <a:endCxn id="38" idx="3"/>
          </p:cNvCxnSpPr>
          <p:nvPr/>
        </p:nvCxnSpPr>
        <p:spPr bwMode="auto">
          <a:xfrm rot="10800000" flipV="1">
            <a:off x="3352800" y="49911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Curved Connector 41"/>
          <p:cNvCxnSpPr>
            <a:stCxn id="32" idx="1"/>
            <a:endCxn id="34" idx="3"/>
          </p:cNvCxnSpPr>
          <p:nvPr/>
        </p:nvCxnSpPr>
        <p:spPr bwMode="auto">
          <a:xfrm rot="10800000">
            <a:off x="3352800" y="4762500"/>
            <a:ext cx="2514600" cy="228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5" name="Curved Connector 34"/>
          <p:cNvCxnSpPr>
            <a:stCxn id="23" idx="3"/>
            <a:endCxn id="32" idx="1"/>
          </p:cNvCxnSpPr>
          <p:nvPr/>
        </p:nvCxnSpPr>
        <p:spPr bwMode="auto">
          <a:xfrm>
            <a:off x="3352800" y="4076700"/>
            <a:ext cx="2514600" cy="9144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Curved Connector 25"/>
          <p:cNvCxnSpPr>
            <a:stCxn id="24" idx="1"/>
            <a:endCxn id="23" idx="3"/>
          </p:cNvCxnSpPr>
          <p:nvPr/>
        </p:nvCxnSpPr>
        <p:spPr bwMode="auto">
          <a:xfrm rot="10800000">
            <a:off x="3352800" y="4076700"/>
            <a:ext cx="2514600" cy="228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Curved Connector 32"/>
          <p:cNvCxnSpPr>
            <a:stCxn id="13" idx="1"/>
            <a:endCxn id="23" idx="3"/>
          </p:cNvCxnSpPr>
          <p:nvPr/>
        </p:nvCxnSpPr>
        <p:spPr bwMode="auto">
          <a:xfrm rot="10800000" flipV="1">
            <a:off x="3352800" y="36195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Curved Connector 19"/>
          <p:cNvCxnSpPr>
            <a:stCxn id="12" idx="3"/>
            <a:endCxn id="13" idx="1"/>
          </p:cNvCxnSpPr>
          <p:nvPr/>
        </p:nvCxnSpPr>
        <p:spPr bwMode="auto">
          <a:xfrm>
            <a:off x="3352800" y="3390900"/>
            <a:ext cx="2514600" cy="228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Curved Connector 28"/>
          <p:cNvCxnSpPr>
            <a:stCxn id="12" idx="3"/>
            <a:endCxn id="24" idx="1"/>
          </p:cNvCxnSpPr>
          <p:nvPr/>
        </p:nvCxnSpPr>
        <p:spPr bwMode="auto">
          <a:xfrm>
            <a:off x="3352800" y="3390900"/>
            <a:ext cx="2514600" cy="9144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Curved Connector 15"/>
          <p:cNvCxnSpPr>
            <a:stCxn id="11" idx="1"/>
            <a:endCxn id="12" idx="3"/>
          </p:cNvCxnSpPr>
          <p:nvPr/>
        </p:nvCxnSpPr>
        <p:spPr bwMode="auto">
          <a:xfrm rot="10800000" flipV="1">
            <a:off x="3352800" y="29337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and 3GPP have been playing</a:t>
            </a:r>
            <a:br>
              <a:rPr lang="en-AU" dirty="0" smtClean="0"/>
            </a:br>
            <a:r>
              <a:rPr lang="en-AU" dirty="0" smtClean="0"/>
              <a:t>“LS ping pong” for almost three years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286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8674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"/>
              </a:rPr>
              <a:t>Jun 2014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AU" sz="1400" dirty="0">
                <a:latin typeface="+mj-lt"/>
              </a:rPr>
              <a:t>Reply LS on Areas of Mutual Interest to 802 LMSC and 3GPP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2590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Jul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 2014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Areas of Mutual Interest to 802 LMSC and 3GPP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4"/>
              </a:rPr>
              <a:t>Sep 2014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Licensed-Assisted Access using LTE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867400" y="3276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5"/>
              </a:rPr>
              <a:t>Nov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5"/>
              </a:rPr>
              <a:t>2014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Coexistence Lessons Learned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" name="Curved Connector 7"/>
          <p:cNvCxnSpPr>
            <a:stCxn id="10" idx="3"/>
            <a:endCxn id="11" idx="1"/>
          </p:cNvCxnSpPr>
          <p:nvPr/>
        </p:nvCxnSpPr>
        <p:spPr bwMode="auto">
          <a:xfrm>
            <a:off x="3352800" y="2705100"/>
            <a:ext cx="2514600" cy="228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2286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6"/>
              </a:rPr>
              <a:t>Mar 2015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Regarding Coexistence of Licensed Assisted Access (LAA) and IEEE 802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67400" y="3962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Jan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Statement Regarding Coexistence of Licensed Assisted Access (LAA) and IEEE 802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67400" y="4648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Mar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Regarding 1) Clarification of LBT Categories and 2) LAA / </a:t>
            </a:r>
            <a:r>
              <a:rPr lang="en-AU" sz="1400" dirty="0" smtClean="0">
                <a:latin typeface="+mj-lt"/>
              </a:rPr>
              <a:t>802.11 </a:t>
            </a:r>
            <a:r>
              <a:rPr lang="en-AU" sz="1400" dirty="0">
                <a:latin typeface="+mj-lt"/>
              </a:rPr>
              <a:t>Coexistence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286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8"/>
              </a:rPr>
              <a:t>Apr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8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802.11 Coexistence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28600" y="5105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9"/>
              </a:rPr>
              <a:t>Apr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9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Clarification of LBT Categories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867400" y="5334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0"/>
              </a:rPr>
              <a:t>May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0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Follow-up Liaison Statement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1027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/>
          <p:cNvSpPr/>
          <p:nvPr/>
        </p:nvSpPr>
        <p:spPr bwMode="auto">
          <a:xfrm>
            <a:off x="228600" y="5791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Next page</a:t>
            </a:r>
          </a:p>
        </p:txBody>
      </p:sp>
    </p:spTree>
    <p:extLst>
      <p:ext uri="{BB962C8B-B14F-4D97-AF65-F5344CB8AC3E}">
        <p14:creationId xmlns:p14="http://schemas.microsoft.com/office/powerpoint/2010/main" val="36622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Curved Connector 123"/>
          <p:cNvCxnSpPr>
            <a:stCxn id="117" idx="3"/>
            <a:endCxn id="32" idx="1"/>
          </p:cNvCxnSpPr>
          <p:nvPr/>
        </p:nvCxnSpPr>
        <p:spPr bwMode="auto">
          <a:xfrm>
            <a:off x="3352800" y="61341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8" name="Curved Connector 117"/>
          <p:cNvCxnSpPr>
            <a:stCxn id="24" idx="1"/>
            <a:endCxn id="117" idx="3"/>
          </p:cNvCxnSpPr>
          <p:nvPr/>
        </p:nvCxnSpPr>
        <p:spPr bwMode="auto">
          <a:xfrm rot="10800000" flipV="1">
            <a:off x="3352800" y="54483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1" name="Curved Connector 120"/>
          <p:cNvCxnSpPr>
            <a:stCxn id="38" idx="3"/>
            <a:endCxn id="32" idx="1"/>
          </p:cNvCxnSpPr>
          <p:nvPr/>
        </p:nvCxnSpPr>
        <p:spPr bwMode="auto">
          <a:xfrm>
            <a:off x="3352800" y="54483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4" name="Curved Connector 113"/>
          <p:cNvCxnSpPr>
            <a:stCxn id="13" idx="1"/>
            <a:endCxn id="38" idx="3"/>
          </p:cNvCxnSpPr>
          <p:nvPr/>
        </p:nvCxnSpPr>
        <p:spPr bwMode="auto">
          <a:xfrm rot="10800000" flipV="1">
            <a:off x="3352800" y="47625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8" name="Curved Connector 107"/>
          <p:cNvCxnSpPr>
            <a:stCxn id="34" idx="3"/>
            <a:endCxn id="13" idx="1"/>
          </p:cNvCxnSpPr>
          <p:nvPr/>
        </p:nvCxnSpPr>
        <p:spPr bwMode="auto">
          <a:xfrm>
            <a:off x="3352800" y="47625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1" name="Curved Connector 110"/>
          <p:cNvCxnSpPr>
            <a:stCxn id="34" idx="3"/>
            <a:endCxn id="24" idx="1"/>
          </p:cNvCxnSpPr>
          <p:nvPr/>
        </p:nvCxnSpPr>
        <p:spPr bwMode="auto">
          <a:xfrm>
            <a:off x="3352800" y="47625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Curved Connector 102"/>
          <p:cNvCxnSpPr>
            <a:stCxn id="11" idx="1"/>
            <a:endCxn id="34" idx="3"/>
          </p:cNvCxnSpPr>
          <p:nvPr/>
        </p:nvCxnSpPr>
        <p:spPr bwMode="auto">
          <a:xfrm rot="10800000" flipV="1">
            <a:off x="3352800" y="40767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IEEE </a:t>
            </a:r>
            <a:r>
              <a:rPr lang="en-AU" dirty="0"/>
              <a:t>802 and 3GPP </a:t>
            </a:r>
            <a:r>
              <a:rPr lang="en-AU" dirty="0" smtClean="0"/>
              <a:t>have </a:t>
            </a:r>
            <a:r>
              <a:rPr lang="en-AU" dirty="0"/>
              <a:t>been playing</a:t>
            </a:r>
            <a:br>
              <a:rPr lang="en-AU" dirty="0"/>
            </a:br>
            <a:r>
              <a:rPr lang="en-AU" dirty="0"/>
              <a:t>“LS ping pong” for almost three years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980238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286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8674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"/>
              </a:rPr>
              <a:t>Jun 2015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AU" sz="1400" dirty="0" smtClean="0">
                <a:latin typeface="+mj-lt"/>
              </a:rPr>
              <a:t> </a:t>
            </a:r>
            <a:r>
              <a:rPr lang="en-AU" sz="1400" dirty="0">
                <a:latin typeface="+mj-lt"/>
              </a:rPr>
              <a:t>LS on LAA capabilities and scope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Aug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presentation at 29-Aug-15 LAA Workshop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4"/>
              </a:rPr>
              <a:t>Jun 2015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3GPP RAN Workshop on Licensed-Assisted Access (LAA)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8674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5"/>
              </a:rPr>
              <a:t>Mar 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Comments related to the LAA Specification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" name="Curved Connector 7"/>
          <p:cNvCxnSpPr>
            <a:stCxn id="10" idx="3"/>
            <a:endCxn id="11" idx="1"/>
          </p:cNvCxnSpPr>
          <p:nvPr/>
        </p:nvCxnSpPr>
        <p:spPr bwMode="auto">
          <a:xfrm>
            <a:off x="3352800" y="2705100"/>
            <a:ext cx="2514600" cy="1371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2286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2"/>
              </a:rPr>
              <a:t>Jun 2015</a:t>
            </a:r>
            <a:r>
              <a:rPr lang="en-AU" sz="1400" dirty="0">
                <a:latin typeface="+mj-lt"/>
              </a:rPr>
              <a:t>: LS on LAA capabilities and scope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67400" y="5105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May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Review of 3GPP LAA Specification Rel. 13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67400" y="5791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i="1" dirty="0" smtClean="0">
                <a:latin typeface="+mj-lt"/>
              </a:rPr>
              <a:t>Next page</a:t>
            </a:r>
            <a:endParaRPr kumimoji="0" lang="en-AU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286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Dec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LAA </a:t>
            </a:r>
            <a:r>
              <a:rPr lang="en-AU" sz="1400" dirty="0" smtClean="0">
                <a:latin typeface="+mj-lt"/>
              </a:rPr>
              <a:t>CRs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28600" y="5105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Jun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 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Response Liaison Statement to 802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1027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752600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5" name="Curved Connector 84"/>
          <p:cNvCxnSpPr>
            <a:stCxn id="12" idx="3"/>
            <a:endCxn id="11" idx="1"/>
          </p:cNvCxnSpPr>
          <p:nvPr/>
        </p:nvCxnSpPr>
        <p:spPr bwMode="auto">
          <a:xfrm>
            <a:off x="3352800" y="3390900"/>
            <a:ext cx="2514600" cy="6858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Curved Connector 87"/>
          <p:cNvCxnSpPr>
            <a:stCxn id="23" idx="3"/>
            <a:endCxn id="11" idx="1"/>
          </p:cNvCxnSpPr>
          <p:nvPr/>
        </p:nvCxnSpPr>
        <p:spPr bwMode="auto">
          <a:xfrm>
            <a:off x="3352800" y="4076700"/>
            <a:ext cx="2514600" cy="127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58674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Previous page</a:t>
            </a:r>
          </a:p>
        </p:txBody>
      </p:sp>
      <p:cxnSp>
        <p:nvCxnSpPr>
          <p:cNvPr id="93" name="Curved Connector 92"/>
          <p:cNvCxnSpPr>
            <a:stCxn id="92" idx="1"/>
            <a:endCxn id="10" idx="3"/>
          </p:cNvCxnSpPr>
          <p:nvPr/>
        </p:nvCxnSpPr>
        <p:spPr bwMode="auto">
          <a:xfrm rot="10800000">
            <a:off x="3352800" y="27051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6" name="Curved Connector 95"/>
          <p:cNvCxnSpPr>
            <a:stCxn id="92" idx="1"/>
            <a:endCxn id="12" idx="3"/>
          </p:cNvCxnSpPr>
          <p:nvPr/>
        </p:nvCxnSpPr>
        <p:spPr bwMode="auto">
          <a:xfrm rot="10800000" flipV="1">
            <a:off x="3352800" y="27051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9" name="Curved Connector 98"/>
          <p:cNvCxnSpPr>
            <a:stCxn id="92" idx="1"/>
            <a:endCxn id="23" idx="3"/>
          </p:cNvCxnSpPr>
          <p:nvPr/>
        </p:nvCxnSpPr>
        <p:spPr bwMode="auto">
          <a:xfrm rot="10800000" flipV="1">
            <a:off x="3352800" y="2705100"/>
            <a:ext cx="2514600" cy="1371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7" name="Rectangle 116"/>
          <p:cNvSpPr/>
          <p:nvPr/>
        </p:nvSpPr>
        <p:spPr bwMode="auto">
          <a:xfrm>
            <a:off x="228600" y="5791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2"/>
              </a:rPr>
              <a:t>Jun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2"/>
              </a:rPr>
              <a:t> 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Response Liaison Statement to 802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407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IEEE </a:t>
            </a:r>
            <a:r>
              <a:rPr lang="en-AU" dirty="0"/>
              <a:t>802 and 3GPP </a:t>
            </a:r>
            <a:r>
              <a:rPr lang="en-AU" dirty="0" smtClean="0"/>
              <a:t>have </a:t>
            </a:r>
            <a:r>
              <a:rPr lang="en-AU" dirty="0"/>
              <a:t>been playing</a:t>
            </a:r>
            <a:br>
              <a:rPr lang="en-AU" dirty="0"/>
            </a:br>
            <a:r>
              <a:rPr lang="en-AU" dirty="0"/>
              <a:t>“LS ping pong” for almost three years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980238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286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8674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Previou</a:t>
            </a:r>
            <a:r>
              <a:rPr lang="en-AU" sz="1400" i="1" dirty="0" smtClean="0">
                <a:latin typeface="+mj-lt"/>
              </a:rPr>
              <a:t>s page</a:t>
            </a:r>
            <a:endParaRPr kumimoji="0" lang="en-AU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i="1" dirty="0" smtClean="0">
                <a:latin typeface="+mj-lt"/>
              </a:rPr>
              <a:t>Today</a:t>
            </a:r>
            <a:endParaRPr kumimoji="0" lang="en-AU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2"/>
              </a:rPr>
              <a:t>Nov 2015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Response LS to IEEE 802.11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1027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752600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5" name="Curved Connector 84"/>
          <p:cNvCxnSpPr>
            <a:stCxn id="12" idx="3"/>
            <a:endCxn id="11" idx="1"/>
          </p:cNvCxnSpPr>
          <p:nvPr/>
        </p:nvCxnSpPr>
        <p:spPr bwMode="auto">
          <a:xfrm>
            <a:off x="3352800" y="3390900"/>
            <a:ext cx="2514600" cy="6858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58674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July 2016</a:t>
            </a:r>
            <a:r>
              <a:rPr kumimoji="0" lang="en-A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Review of 3GPP LAA Specification Rel. 13</a:t>
            </a:r>
            <a:endParaRPr kumimoji="0" lang="en-AU" sz="1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96" name="Curved Connector 95"/>
          <p:cNvCxnSpPr>
            <a:stCxn id="92" idx="1"/>
            <a:endCxn id="12" idx="3"/>
          </p:cNvCxnSpPr>
          <p:nvPr/>
        </p:nvCxnSpPr>
        <p:spPr bwMode="auto">
          <a:xfrm rot="10800000" flipV="1">
            <a:off x="3352800" y="27051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9" name="Curved Connector 98"/>
          <p:cNvCxnSpPr>
            <a:stCxn id="36" idx="1"/>
            <a:endCxn id="12" idx="3"/>
          </p:cNvCxnSpPr>
          <p:nvPr/>
        </p:nvCxnSpPr>
        <p:spPr bwMode="auto">
          <a:xfrm rot="10800000">
            <a:off x="3352800" y="33909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Curved Connector 32"/>
          <p:cNvCxnSpPr>
            <a:stCxn id="10" idx="3"/>
            <a:endCxn id="92" idx="1"/>
          </p:cNvCxnSpPr>
          <p:nvPr/>
        </p:nvCxnSpPr>
        <p:spPr bwMode="auto">
          <a:xfrm>
            <a:off x="3352800" y="27051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58674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8"/>
              </a:rPr>
              <a:t>Nov </a:t>
            </a:r>
            <a:r>
              <a:rPr kumimoji="0" lang="en-AU" sz="1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8"/>
              </a:rPr>
              <a:t>2016</a:t>
            </a:r>
            <a:r>
              <a:rPr kumimoji="0" lang="en-A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kumimoji="0" lang="en-AU" sz="1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 related</a:t>
            </a:r>
            <a:r>
              <a:rPr kumimoji="0" lang="en-AU" sz="14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to </a:t>
            </a:r>
            <a:r>
              <a:rPr kumimoji="0" lang="en-AU" sz="1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 issue</a:t>
            </a:r>
          </a:p>
          <a:p>
            <a:pPr eaLnBrk="0" hangingPunct="0"/>
            <a:r>
              <a:rPr lang="en-AU" sz="1400" dirty="0" smtClean="0">
                <a:latin typeface="+mj-lt"/>
              </a:rPr>
              <a:t>(developed by 802.11 PDED ad hoc)</a:t>
            </a:r>
            <a:endParaRPr kumimoji="0" lang="en-AU" sz="1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37" name="Curved Connector 36"/>
          <p:cNvCxnSpPr>
            <a:stCxn id="10" idx="3"/>
            <a:endCxn id="36" idx="1"/>
          </p:cNvCxnSpPr>
          <p:nvPr/>
        </p:nvCxnSpPr>
        <p:spPr bwMode="auto">
          <a:xfrm>
            <a:off x="3352800" y="27051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58674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9"/>
              </a:rPr>
              <a:t>Mar 2017</a:t>
            </a:r>
            <a:r>
              <a:rPr kumimoji="0" lang="en-A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 smtClean="0">
                <a:latin typeface="+mj-lt"/>
              </a:rPr>
              <a:t>LS related to non-ED issues</a:t>
            </a:r>
            <a:endParaRPr kumimoji="0" lang="en-AU" sz="1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8674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10"/>
              </a:rPr>
              <a:t>Mar 2017</a:t>
            </a:r>
            <a:r>
              <a:rPr kumimoji="0" lang="en-A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kumimoji="0" lang="en-AU" sz="1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 related</a:t>
            </a:r>
            <a:r>
              <a:rPr kumimoji="0" lang="en-AU" sz="14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to </a:t>
            </a:r>
            <a:r>
              <a:rPr kumimoji="0" lang="en-AU" sz="1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 issues</a:t>
            </a:r>
          </a:p>
          <a:p>
            <a:pPr eaLnBrk="0" hangingPunct="0"/>
            <a:r>
              <a:rPr lang="en-AU" sz="1400" dirty="0">
                <a:latin typeface="+mj-lt"/>
              </a:rPr>
              <a:t>(developed by 802.11 PDED ad hoc</a:t>
            </a:r>
            <a:r>
              <a:rPr lang="en-AU" sz="1400" dirty="0" smtClean="0">
                <a:latin typeface="+mj-lt"/>
              </a:rPr>
              <a:t>)</a:t>
            </a:r>
            <a:endParaRPr lang="en-AU" sz="1400" dirty="0">
              <a:latin typeface="+mj-lt"/>
            </a:endParaRPr>
          </a:p>
        </p:txBody>
      </p:sp>
      <p:cxnSp>
        <p:nvCxnSpPr>
          <p:cNvPr id="23" name="Curved Connector 22"/>
          <p:cNvCxnSpPr>
            <a:endCxn id="20" idx="1"/>
          </p:cNvCxnSpPr>
          <p:nvPr/>
        </p:nvCxnSpPr>
        <p:spPr bwMode="auto">
          <a:xfrm>
            <a:off x="3352800" y="3403601"/>
            <a:ext cx="2514600" cy="1358899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Curved Connector 25"/>
          <p:cNvCxnSpPr>
            <a:stCxn id="11" idx="1"/>
            <a:endCxn id="27" idx="3"/>
          </p:cNvCxnSpPr>
          <p:nvPr/>
        </p:nvCxnSpPr>
        <p:spPr bwMode="auto">
          <a:xfrm rot="10800000">
            <a:off x="3352800" y="4055918"/>
            <a:ext cx="2514600" cy="20782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228600" y="3713018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Apr 2015</a:t>
            </a:r>
            <a:r>
              <a:rPr lang="en-AU" sz="1400" dirty="0" smtClean="0">
                <a:latin typeface="+mj-lt"/>
              </a:rPr>
              <a:t>: Draft LS response to </a:t>
            </a:r>
            <a:r>
              <a:rPr lang="en-AU" sz="1400" dirty="0">
                <a:latin typeface="+mj-lt"/>
              </a:rPr>
              <a:t>IEEE 802.11 regarding </a:t>
            </a:r>
            <a:r>
              <a:rPr lang="en-AU" sz="1400" dirty="0" smtClean="0">
                <a:latin typeface="+mj-lt"/>
              </a:rPr>
              <a:t>non-ED issues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30" name="Curved Connector 29"/>
          <p:cNvCxnSpPr>
            <a:stCxn id="20" idx="1"/>
            <a:endCxn id="34" idx="3"/>
          </p:cNvCxnSpPr>
          <p:nvPr/>
        </p:nvCxnSpPr>
        <p:spPr bwMode="auto">
          <a:xfrm rot="10800000" flipV="1">
            <a:off x="3352800" y="4762499"/>
            <a:ext cx="2514601" cy="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228599" y="4419601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Apr 2015</a:t>
            </a:r>
            <a:r>
              <a:rPr lang="en-AU" sz="1400" dirty="0" smtClean="0">
                <a:latin typeface="+mj-lt"/>
              </a:rPr>
              <a:t>: Draft LS response </a:t>
            </a:r>
            <a:r>
              <a:rPr lang="en-AU" sz="1400" dirty="0">
                <a:latin typeface="+mj-lt"/>
              </a:rPr>
              <a:t>LS to IEEE 802.11 regarding </a:t>
            </a:r>
            <a:r>
              <a:rPr lang="en-AU" sz="1400" dirty="0" smtClean="0">
                <a:latin typeface="+mj-lt"/>
              </a:rPr>
              <a:t>ED issues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877099" y="5105401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May 2017: </a:t>
            </a:r>
            <a:r>
              <a:rPr lang="en-AU" sz="1400" dirty="0" smtClean="0">
                <a:latin typeface="+mj-lt"/>
              </a:rPr>
              <a:t>non-ED issues</a:t>
            </a:r>
            <a:endParaRPr kumimoji="0" lang="en-AU" sz="1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eaLnBrk="0" hangingPunct="0"/>
            <a:r>
              <a:rPr lang="en-AU" sz="1400" dirty="0" smtClean="0">
                <a:latin typeface="+mj-lt"/>
              </a:rPr>
              <a:t>(IEEE 802.19)</a:t>
            </a:r>
            <a:endParaRPr lang="en-AU" sz="1400" dirty="0">
              <a:latin typeface="+mj-lt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877099" y="5791201"/>
            <a:ext cx="3124200" cy="685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May 2017: </a:t>
            </a:r>
            <a:r>
              <a:rPr lang="en-AU" sz="1400" dirty="0" smtClean="0">
                <a:latin typeface="+mj-lt"/>
              </a:rPr>
              <a:t>ED issues</a:t>
            </a:r>
            <a:endParaRPr kumimoji="0" lang="en-AU" sz="1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eaLnBrk="0" hangingPunct="0"/>
            <a:r>
              <a:rPr lang="en-AU" sz="1400" dirty="0" smtClean="0">
                <a:latin typeface="+mj-lt"/>
              </a:rPr>
              <a:t>(IEEE 802.11 </a:t>
            </a:r>
            <a:r>
              <a:rPr lang="en-AU" sz="1400" dirty="0">
                <a:latin typeface="+mj-lt"/>
              </a:rPr>
              <a:t>PDED ad hoc</a:t>
            </a:r>
            <a:r>
              <a:rPr lang="en-AU" sz="1400" dirty="0" smtClean="0">
                <a:latin typeface="+mj-lt"/>
              </a:rPr>
              <a:t>)</a:t>
            </a:r>
            <a:endParaRPr lang="en-AU" sz="1400" dirty="0">
              <a:latin typeface="+mj-lt"/>
            </a:endParaRPr>
          </a:p>
        </p:txBody>
      </p:sp>
      <p:cxnSp>
        <p:nvCxnSpPr>
          <p:cNvPr id="42" name="Curved Connector 41"/>
          <p:cNvCxnSpPr>
            <a:stCxn id="27" idx="3"/>
            <a:endCxn id="39" idx="1"/>
          </p:cNvCxnSpPr>
          <p:nvPr/>
        </p:nvCxnSpPr>
        <p:spPr bwMode="auto">
          <a:xfrm>
            <a:off x="3352800" y="4055918"/>
            <a:ext cx="2524299" cy="1392383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46" name="Curved Connector 45"/>
          <p:cNvCxnSpPr>
            <a:stCxn id="34" idx="3"/>
            <a:endCxn id="41" idx="1"/>
          </p:cNvCxnSpPr>
          <p:nvPr/>
        </p:nvCxnSpPr>
        <p:spPr bwMode="auto">
          <a:xfrm>
            <a:off x="3352799" y="4762501"/>
            <a:ext cx="2524300" cy="1371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7356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next “shots” (LSs) from 3GPP RAN1 are still in draft form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3GPP RAN1 has been developing separate responses to the two LS’s that IEEE 802 sent in March on ED and non-ED issues</a:t>
            </a:r>
          </a:p>
          <a:p>
            <a:pPr lvl="1"/>
            <a:r>
              <a:rPr lang="en-AU" dirty="0" smtClean="0"/>
              <a:t>The drafts as of 1 May are embedded below </a:t>
            </a:r>
          </a:p>
          <a:p>
            <a:pPr lvl="2"/>
            <a:r>
              <a:rPr lang="en-AU" dirty="0" smtClean="0"/>
              <a:t>Non-ED issues:			</a:t>
            </a:r>
            <a:r>
              <a:rPr lang="en-AU" dirty="0"/>
              <a:t>ED </a:t>
            </a:r>
            <a:r>
              <a:rPr lang="en-AU" dirty="0" smtClean="0"/>
              <a:t>issues:</a:t>
            </a:r>
          </a:p>
          <a:p>
            <a:pPr lvl="2"/>
            <a:endParaRPr lang="en-AU" dirty="0" smtClean="0"/>
          </a:p>
          <a:p>
            <a:pPr lvl="1"/>
            <a:r>
              <a:rPr lang="en-AU" dirty="0" smtClean="0"/>
              <a:t>It appears that it is unlikely that these drafts will be approved until the next RAN1 meeting (15-19 May) because there are too many open issues</a:t>
            </a:r>
          </a:p>
          <a:p>
            <a:pPr lvl="2"/>
            <a:r>
              <a:rPr lang="en-AU" dirty="0" smtClean="0"/>
              <a:t>The draft editor wrote on 28 April 2017, “</a:t>
            </a:r>
            <a:r>
              <a:rPr lang="en-AU" i="1" dirty="0"/>
              <a:t>However, there are many major open issues which need to be resolved and I see that there is no agreement among the companies. I would request that we continue this discussion in the next RAN1 meeting as I don't see a possibility of resolution over email. Hopefully some F2F discussion can help in this regard</a:t>
            </a:r>
            <a:r>
              <a:rPr lang="en-AU" dirty="0" smtClean="0"/>
              <a:t>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739031"/>
              </p:ext>
            </p:extLst>
          </p:nvPr>
        </p:nvGraphicFramePr>
        <p:xfrm>
          <a:off x="2667000" y="30480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7000" y="30480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999945"/>
              </p:ext>
            </p:extLst>
          </p:nvPr>
        </p:nvGraphicFramePr>
        <p:xfrm>
          <a:off x="5410200" y="30480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Document" showAsIcon="1" r:id="rId5" imgW="914400" imgH="771480" progId="Word.Document.8">
                  <p:embed/>
                </p:oleObj>
              </mc:Choice>
              <mc:Fallback>
                <p:oleObj name="Document" showAsIcon="1" r:id="rId5" imgW="914400" imgH="77148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10200" y="30480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27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Some issues are still not resolved, but others are resolved or heading in that direction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following slides contain a high level summary of the state of affairs based on the draft LS from 3GPP to IEEE 802 on non-ED issues</a:t>
            </a:r>
          </a:p>
          <a:p>
            <a:pPr lvl="1"/>
            <a:r>
              <a:rPr lang="en-AU" dirty="0" smtClean="0"/>
              <a:t>The high level summary is the current view of the author of this document</a:t>
            </a:r>
          </a:p>
          <a:p>
            <a:pPr lvl="1"/>
            <a:r>
              <a:rPr lang="en-AU" dirty="0" smtClean="0"/>
              <a:t>Key for “Issue resolved?” column:</a:t>
            </a:r>
          </a:p>
          <a:p>
            <a:pPr lvl="2"/>
            <a:r>
              <a:rPr lang="en-AU" b="1" dirty="0" smtClean="0">
                <a:sym typeface="Wingdings"/>
              </a:rPr>
              <a:t> </a:t>
            </a:r>
            <a:r>
              <a:rPr lang="en-AU" b="1" dirty="0" smtClean="0">
                <a:solidFill>
                  <a:srgbClr val="FF0000"/>
                </a:solidFill>
                <a:sym typeface="Wingdings"/>
              </a:rPr>
              <a:t></a:t>
            </a:r>
            <a:r>
              <a:rPr lang="en-AU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AU" dirty="0" smtClean="0">
                <a:sym typeface="Wingdings"/>
              </a:rPr>
              <a:t>: not resolved</a:t>
            </a:r>
          </a:p>
          <a:p>
            <a:pPr lvl="2"/>
            <a:r>
              <a:rPr lang="en-AU" b="1" dirty="0" smtClean="0">
                <a:sym typeface="Wingdings"/>
              </a:rPr>
              <a:t> </a:t>
            </a:r>
            <a:r>
              <a:rPr lang="en-AU" b="1" dirty="0" smtClean="0">
                <a:solidFill>
                  <a:srgbClr val="FF6600"/>
                </a:solidFill>
                <a:sym typeface="Wingdings"/>
              </a:rPr>
              <a:t></a:t>
            </a:r>
            <a:r>
              <a:rPr lang="en-AU" b="1" dirty="0" smtClean="0">
                <a:sym typeface="Wingdings"/>
              </a:rPr>
              <a:t> </a:t>
            </a:r>
            <a:r>
              <a:rPr lang="en-AU" dirty="0" smtClean="0">
                <a:sym typeface="Wingdings"/>
              </a:rPr>
              <a:t>: not resolved, but not clear very important</a:t>
            </a:r>
          </a:p>
          <a:p>
            <a:pPr lvl="2"/>
            <a:r>
              <a:rPr lang="en-AU" b="1" dirty="0" smtClean="0">
                <a:sym typeface="Wingdings"/>
              </a:rPr>
              <a:t> </a:t>
            </a:r>
            <a:r>
              <a:rPr lang="en-AU" b="1" dirty="0" smtClean="0">
                <a:solidFill>
                  <a:srgbClr val="FF6600"/>
                </a:solidFill>
                <a:sym typeface="Wingdings"/>
              </a:rPr>
              <a:t></a:t>
            </a:r>
            <a:r>
              <a:rPr lang="en-AU" dirty="0" smtClean="0">
                <a:sym typeface="Wingdings"/>
              </a:rPr>
              <a:t> : heading towards resolution</a:t>
            </a:r>
          </a:p>
          <a:p>
            <a:pPr lvl="2"/>
            <a:r>
              <a:rPr lang="en-AU" b="1" dirty="0" smtClean="0">
                <a:sym typeface="Wingdings"/>
              </a:rPr>
              <a:t> </a:t>
            </a:r>
            <a:r>
              <a:rPr lang="en-AU" b="1" dirty="0" smtClean="0">
                <a:solidFill>
                  <a:srgbClr val="00B050"/>
                </a:solidFill>
                <a:sym typeface="Wingdings"/>
              </a:rPr>
              <a:t></a:t>
            </a:r>
            <a:r>
              <a:rPr lang="en-AU" dirty="0" smtClean="0">
                <a:solidFill>
                  <a:srgbClr val="00B050"/>
                </a:solidFill>
                <a:sym typeface="Wingdings"/>
              </a:rPr>
              <a:t> </a:t>
            </a:r>
            <a:r>
              <a:rPr lang="en-AU" dirty="0" smtClean="0">
                <a:sym typeface="Wingdings"/>
              </a:rPr>
              <a:t>: resolved</a:t>
            </a:r>
          </a:p>
          <a:p>
            <a:pPr lvl="1"/>
            <a:r>
              <a:rPr lang="en-AU" dirty="0"/>
              <a:t>The draft responses from 3GPP to Issues 3 &amp; 13 (the ED-issues) will be discussed in IEEE 802.11 PDED ad hoc on Wednesday at PM1</a:t>
            </a:r>
          </a:p>
          <a:p>
            <a:pPr lvl="2"/>
            <a:endParaRPr lang="en-AU" dirty="0"/>
          </a:p>
          <a:p>
            <a:pPr lvl="2"/>
            <a:endParaRPr lang="en-AU" b="0" dirty="0"/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Some issues are still not resolved, but others are resolved or heading in that direction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282146"/>
              </p:ext>
            </p:extLst>
          </p:nvPr>
        </p:nvGraphicFramePr>
        <p:xfrm>
          <a:off x="228600" y="1965480"/>
          <a:ext cx="8686802" cy="38520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723900"/>
                <a:gridCol w="2324100"/>
                <a:gridCol w="4724401"/>
                <a:gridCol w="914401"/>
              </a:tblGrid>
              <a:tr h="95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Issue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IEEE 802 comment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Draft 3GPP response</a:t>
                      </a: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Issue resolved?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403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1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 smtClean="0">
                          <a:effectLst/>
                        </a:rPr>
                        <a:t>Requested</a:t>
                      </a:r>
                      <a:r>
                        <a:rPr lang="en-AU" sz="1400" kern="1200" baseline="0" dirty="0" smtClean="0">
                          <a:effectLst/>
                        </a:rPr>
                        <a:t> details on mechanisms to minimise blocking energy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Continues</a:t>
                      </a:r>
                      <a:r>
                        <a:rPr lang="en-AU" sz="14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to claim that blocking energy is legitimate, without addressing IEEE 802 comments on the issue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4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Again notes that </a:t>
                      </a:r>
                      <a:r>
                        <a:rPr lang="en-A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blocking energy </a:t>
                      </a:r>
                      <a:r>
                        <a:rPr lang="en-AU" sz="14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is not part of standards, but others note it is part of “LAA agreements”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4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Don’t seem to have agreed on minimisation statement despite promising it in last LS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4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Notes multiple start positions (and lengths) WI is part of Rel15, scheduled for </a:t>
                      </a:r>
                      <a:r>
                        <a:rPr lang="en-AU" sz="14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Dec </a:t>
                      </a:r>
                      <a:r>
                        <a:rPr lang="en-AU" sz="14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2017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 smtClean="0">
                          <a:solidFill>
                            <a:srgbClr val="FF0000"/>
                          </a:solidFill>
                          <a:effectLst/>
                          <a:sym typeface="Wingdings"/>
                        </a:rPr>
                        <a:t></a:t>
                      </a:r>
                      <a:endParaRPr lang="en-AU" sz="1400" b="1" kern="12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AU" sz="14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242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2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Suggested </a:t>
                      </a:r>
                      <a:r>
                        <a:rPr lang="en-AU" sz="1400" dirty="0" smtClean="0">
                          <a:effectLst/>
                        </a:rPr>
                        <a:t>wait for field</a:t>
                      </a:r>
                      <a:r>
                        <a:rPr lang="en-AU" sz="1400" baseline="0" dirty="0" smtClean="0">
                          <a:effectLst/>
                        </a:rPr>
                        <a:t> experience on DRS overhead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 smtClean="0"/>
                        <a:t>Thanks IEEE 802 for its understanding. </a:t>
                      </a:r>
                      <a:endParaRPr lang="en-AU" sz="1400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 smtClean="0">
                          <a:solidFill>
                            <a:srgbClr val="FF66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kern="1200" dirty="0" smtClean="0">
                        <a:solidFill>
                          <a:srgbClr val="FF66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3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i="1" dirty="0" smtClean="0">
                          <a:effectLst/>
                        </a:rPr>
                        <a:t>See IEEE</a:t>
                      </a:r>
                      <a:r>
                        <a:rPr lang="en-AU" sz="1400" i="1" baseline="0" dirty="0" smtClean="0">
                          <a:effectLst/>
                        </a:rPr>
                        <a:t> 802.11 PDED discussion</a:t>
                      </a:r>
                      <a:endParaRPr lang="en-AU" sz="1400" i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FF0000"/>
                          </a:solidFill>
                          <a:effectLst/>
                          <a:sym typeface="Wingdings"/>
                        </a:rPr>
                        <a:t></a:t>
                      </a: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4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Requested 3GPP </a:t>
                      </a:r>
                      <a:r>
                        <a:rPr lang="en-AU" sz="1400" dirty="0" smtClean="0">
                          <a:effectLst/>
                        </a:rPr>
                        <a:t>RAN4 test for slot alignmen</a:t>
                      </a:r>
                      <a:r>
                        <a:rPr lang="en-AU" sz="1400" baseline="0" dirty="0" smtClean="0">
                          <a:effectLst/>
                        </a:rPr>
                        <a:t>t issues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 smtClean="0"/>
                        <a:t>Declines</a:t>
                      </a:r>
                      <a:r>
                        <a:rPr lang="en-AU" sz="1400" baseline="0" dirty="0" smtClean="0"/>
                        <a:t> the request on basis there is no evidence any </a:t>
                      </a:r>
                      <a:r>
                        <a:rPr lang="en-AU" sz="1400" dirty="0" smtClean="0">
                          <a:effectLst/>
                        </a:rPr>
                        <a:t>slot alignmen</a:t>
                      </a:r>
                      <a:r>
                        <a:rPr lang="en-AU" sz="1400" baseline="0" dirty="0" smtClean="0">
                          <a:effectLst/>
                        </a:rPr>
                        <a:t>t issues</a:t>
                      </a:r>
                      <a:endParaRPr lang="en-AU" sz="1400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 smtClean="0">
                          <a:solidFill>
                            <a:srgbClr val="FF6600"/>
                          </a:solidFill>
                          <a:effectLst/>
                          <a:sym typeface="Wingdings"/>
                        </a:rPr>
                        <a:t></a:t>
                      </a:r>
                      <a:endParaRPr lang="en-AU" sz="1400" b="1" kern="1200" dirty="0" smtClean="0">
                        <a:solidFill>
                          <a:srgbClr val="FF66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89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Some issues are still not resolved, but others are resolved or heading in that direction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33592"/>
              </p:ext>
            </p:extLst>
          </p:nvPr>
        </p:nvGraphicFramePr>
        <p:xfrm>
          <a:off x="228600" y="1965480"/>
          <a:ext cx="8686801" cy="37758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723900"/>
                <a:gridCol w="2324100"/>
                <a:gridCol w="4724400"/>
                <a:gridCol w="914401"/>
              </a:tblGrid>
              <a:tr h="95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Issue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IEEE 802 comment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Draft 3GPP response</a:t>
                      </a: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Issue resolved?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5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effectLst/>
                        </a:rPr>
                        <a:t>Requested 3GPP RAN4 test for multi-channel</a:t>
                      </a:r>
                      <a:r>
                        <a:rPr lang="en-AU" sz="1400" kern="1200" baseline="0" dirty="0" smtClean="0">
                          <a:effectLst/>
                        </a:rPr>
                        <a:t> issues</a:t>
                      </a:r>
                      <a:endParaRPr lang="en-AU" sz="1400" kern="1200" dirty="0" smtClean="0">
                        <a:effectLst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182563" indent="-182563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 further discuss alignment with various aspects of multi-carrier transmission and adopting the proposed scheme in ETSI BRAN</a:t>
                      </a:r>
                      <a:endParaRPr lang="en-AU" sz="1400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FF66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effectLst/>
                        </a:rPr>
                        <a:t>Requested </a:t>
                      </a:r>
                      <a:r>
                        <a:rPr lang="en-AU" sz="1400" kern="1200" baseline="0" dirty="0" smtClean="0">
                          <a:effectLst/>
                        </a:rPr>
                        <a:t>details on mechanisms to support multiple ending positions</a:t>
                      </a:r>
                      <a:endParaRPr lang="en-AU" sz="1400" kern="1200" dirty="0" smtClean="0">
                        <a:effectLst/>
                      </a:endParaRPr>
                    </a:p>
                  </a:txBody>
                  <a:tcPr marL="33006" marR="33006" marT="32400" marB="32400"/>
                </a:tc>
                <a:tc rowSpan="2">
                  <a:txBody>
                    <a:bodyPr/>
                    <a:lstStyle/>
                    <a:p>
                      <a:pPr marL="182563" indent="-182563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 smtClean="0"/>
                        <a:t>Notes work</a:t>
                      </a:r>
                      <a:r>
                        <a:rPr lang="en-AU" sz="1400" baseline="0" dirty="0" smtClean="0"/>
                        <a:t> 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specifying the multiple starting and ending positions has already begun in RAN1 fro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Rel-15 and expected to finish in Dec 2017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 mandatory/optional questions will be discussed in 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 2018</a:t>
                      </a:r>
                      <a:endParaRPr lang="en-GB" sz="14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indent="-182563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 shortened TTI is not in scope of Rel-15</a:t>
                      </a:r>
                      <a:endParaRPr lang="en-AU" sz="1400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FF66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effectLst/>
                        </a:rPr>
                        <a:t>Requested </a:t>
                      </a:r>
                      <a:r>
                        <a:rPr lang="en-AU" sz="1400" kern="1200" baseline="0" dirty="0" smtClean="0">
                          <a:effectLst/>
                        </a:rPr>
                        <a:t>details on mechanisms to support multiple starting/ending positions</a:t>
                      </a:r>
                      <a:endParaRPr lang="en-AU" sz="1400" kern="1200" dirty="0" smtClean="0">
                        <a:effectLst/>
                      </a:endParaRPr>
                    </a:p>
                  </a:txBody>
                  <a:tcPr marL="33006" marR="33006" marT="32400" marB="32400"/>
                </a:tc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FF66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8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effectLst/>
                        </a:rPr>
                        <a:t>Requested 3GPP RAN4 test for TxOP limits</a:t>
                      </a: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182563" indent="-182563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 smtClean="0"/>
                        <a:t>Notes RAN1</a:t>
                      </a:r>
                      <a:r>
                        <a:rPr lang="en-AU" sz="1400" baseline="0" dirty="0" smtClean="0"/>
                        <a:t> may discuss 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adopting the ETSI BRAN TxOP limits and also mechanisms for increasing the length to 8ms and 10ms as specified in ETSI BRAN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 respond to RAN4 question</a:t>
                      </a:r>
                      <a:endParaRPr lang="en-AU" sz="1400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FF66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93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1322</Words>
  <Application>Microsoft Office PowerPoint</Application>
  <PresentationFormat>On-screen Show (4:3)</PresentationFormat>
  <Paragraphs>191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802-11-Submission</vt:lpstr>
      <vt:lpstr>Microsoft Word Document</vt:lpstr>
      <vt:lpstr>Document</vt:lpstr>
      <vt:lpstr>A summary of draft LS from 3GPP in response to IEEE 802 LS in March 2-017</vt:lpstr>
      <vt:lpstr>802.19 WG needs to decide on how to deal with latest and future LS’s from 3GPP RAN1</vt:lpstr>
      <vt:lpstr>IEEE 802 and 3GPP have been playing “LS ping pong” for almost three years …</vt:lpstr>
      <vt:lpstr>… IEEE 802 and 3GPP have been playing “LS ping pong” for almost three years …</vt:lpstr>
      <vt:lpstr>… IEEE 802 and 3GPP have been playing “LS ping pong” for almost three years </vt:lpstr>
      <vt:lpstr>The next “shots” (LSs) from 3GPP RAN1 are still in draft form</vt:lpstr>
      <vt:lpstr>Some issues are still not resolved, but others are resolved or heading in that direction</vt:lpstr>
      <vt:lpstr>Some issues are still not resolved, but others are resolved or heading in that direction</vt:lpstr>
      <vt:lpstr>Some issues are still not resolved, but others are resolved or heading in that direction</vt:lpstr>
      <vt:lpstr>Some issues are still not resolved, but others are resolved or heading in that direction</vt:lpstr>
      <vt:lpstr>Should IEEE 802 focus on resolving the important open issues with ETSI BRAN rather than 3GPP?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2017-05-09T06:37:01Z</dcterms:modified>
</cp:coreProperties>
</file>