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48"/>
  </p:notesMasterIdLst>
  <p:handoutMasterIdLst>
    <p:handoutMasterId r:id="rId49"/>
  </p:handoutMasterIdLst>
  <p:sldIdLst>
    <p:sldId id="269" r:id="rId2"/>
    <p:sldId id="280" r:id="rId3"/>
    <p:sldId id="271" r:id="rId4"/>
    <p:sldId id="272" r:id="rId5"/>
    <p:sldId id="273" r:id="rId6"/>
    <p:sldId id="279" r:id="rId7"/>
    <p:sldId id="288" r:id="rId8"/>
    <p:sldId id="314" r:id="rId9"/>
    <p:sldId id="315" r:id="rId10"/>
    <p:sldId id="319" r:id="rId11"/>
    <p:sldId id="329" r:id="rId12"/>
    <p:sldId id="330" r:id="rId13"/>
    <p:sldId id="331" r:id="rId14"/>
    <p:sldId id="320" r:id="rId15"/>
    <p:sldId id="332" r:id="rId16"/>
    <p:sldId id="316" r:id="rId17"/>
    <p:sldId id="297" r:id="rId18"/>
    <p:sldId id="290" r:id="rId19"/>
    <p:sldId id="291" r:id="rId20"/>
    <p:sldId id="292" r:id="rId21"/>
    <p:sldId id="293" r:id="rId22"/>
    <p:sldId id="294" r:id="rId23"/>
    <p:sldId id="295" r:id="rId24"/>
    <p:sldId id="296" r:id="rId25"/>
    <p:sldId id="298" r:id="rId26"/>
    <p:sldId id="300" r:id="rId27"/>
    <p:sldId id="302" r:id="rId28"/>
    <p:sldId id="301" r:id="rId29"/>
    <p:sldId id="303" r:id="rId30"/>
    <p:sldId id="304" r:id="rId31"/>
    <p:sldId id="305" r:id="rId32"/>
    <p:sldId id="306" r:id="rId33"/>
    <p:sldId id="307" r:id="rId34"/>
    <p:sldId id="308" r:id="rId35"/>
    <p:sldId id="309" r:id="rId36"/>
    <p:sldId id="310" r:id="rId37"/>
    <p:sldId id="311" r:id="rId38"/>
    <p:sldId id="312" r:id="rId39"/>
    <p:sldId id="317" r:id="rId40"/>
    <p:sldId id="318" r:id="rId41"/>
    <p:sldId id="321" r:id="rId42"/>
    <p:sldId id="324" r:id="rId43"/>
    <p:sldId id="327" r:id="rId44"/>
    <p:sldId id="328" r:id="rId45"/>
    <p:sldId id="325" r:id="rId46"/>
    <p:sldId id="326" r:id="rId4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0000"/>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61" autoAdjust="0"/>
    <p:restoredTop sz="71403" autoAdjust="0"/>
  </p:normalViewPr>
  <p:slideViewPr>
    <p:cSldViewPr>
      <p:cViewPr varScale="1">
        <p:scale>
          <a:sx n="88" d="100"/>
          <a:sy n="88" d="100"/>
        </p:scale>
        <p:origin x="-169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7032"/>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802.19-16/0110r0</a:t>
            </a:r>
            <a:endParaRPr lang="en-US" dirty="0"/>
          </a:p>
        </p:txBody>
      </p:sp>
      <p:sp>
        <p:nvSpPr>
          <p:cNvPr id="3075" name="Rectangle 3"/>
          <p:cNvSpPr>
            <a:spLocks noGrp="1" noChangeArrowheads="1"/>
          </p:cNvSpPr>
          <p:nvPr>
            <p:ph type="dt" sz="quarter" idx="1"/>
          </p:nvPr>
        </p:nvSpPr>
        <p:spPr bwMode="auto">
          <a:xfrm>
            <a:off x="695325" y="177284"/>
            <a:ext cx="69089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July 2016</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802.19-16/0110r0</a:t>
            </a:r>
            <a:endParaRPr lang="en-US" dirty="0"/>
          </a:p>
        </p:txBody>
      </p:sp>
      <p:sp>
        <p:nvSpPr>
          <p:cNvPr id="2051" name="Rectangle 3"/>
          <p:cNvSpPr>
            <a:spLocks noGrp="1" noChangeArrowheads="1"/>
          </p:cNvSpPr>
          <p:nvPr>
            <p:ph type="dt" idx="1"/>
          </p:nvPr>
        </p:nvSpPr>
        <p:spPr bwMode="auto">
          <a:xfrm>
            <a:off x="654050" y="97909"/>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2016</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05000"/>
          </a:xfrm>
        </p:spPr>
        <p:txBody>
          <a:bodyPr anchor="ctr" anchorCtr="0"/>
          <a:lstStyle>
            <a:lvl1pPr algn="ctr">
              <a:defRPr/>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5763268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67359" y="363379"/>
            <a:ext cx="327814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802.19-17/0062r1</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0951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Jul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grouper.ieee.org/groups/802/Communications/R1-152183.zip" TargetMode="External"/><Relationship Id="rId3" Type="http://schemas.openxmlformats.org/officeDocument/2006/relationships/hyperlink" Target="http://grouper.ieee.org/groups/802/Communications/IEEE_802_3GPP_outreach_18JUL2014_rev01.pdf" TargetMode="External"/><Relationship Id="rId7" Type="http://schemas.openxmlformats.org/officeDocument/2006/relationships/hyperlink" Target="http://grouper.ieee.org/groups/802/Communications/15_01/15_0202_Liaison_802LMSC_3GPP_TSG.pdf" TargetMode="External"/><Relationship Id="rId12" Type="http://schemas.microsoft.com/office/2007/relationships/hdphoto" Target="../media/hdphoto1.wdp"/><Relationship Id="rId2" Type="http://schemas.openxmlformats.org/officeDocument/2006/relationships/hyperlink" Target="http://grouper.ieee.org/groups/802/Communications/RP-140999.pdf" TargetMode="External"/><Relationship Id="rId1" Type="http://schemas.openxmlformats.org/officeDocument/2006/relationships/slideLayout" Target="../slideLayouts/slideLayout1.xml"/><Relationship Id="rId6" Type="http://schemas.openxmlformats.org/officeDocument/2006/relationships/hyperlink" Target="http://grouper.ieee.org/groups/802/Communications/15_03/RP-150454.zip" TargetMode="External"/><Relationship Id="rId11" Type="http://schemas.openxmlformats.org/officeDocument/2006/relationships/image" Target="../media/image1.jpeg"/><Relationship Id="rId5" Type="http://schemas.openxmlformats.org/officeDocument/2006/relationships/hyperlink" Target="http://grouper.ieee.org/groups/802/Communications/14_11/IEEE-802-3GPP-liaison-communication-08NOV2014.pdf" TargetMode="External"/><Relationship Id="rId10" Type="http://schemas.openxmlformats.org/officeDocument/2006/relationships/hyperlink" Target="http://grouper.ieee.org/groups/802/Communications/802_to_3GPP_liaison_18May_2015.pdf" TargetMode="External"/><Relationship Id="rId4" Type="http://schemas.openxmlformats.org/officeDocument/2006/relationships/hyperlink" Target="http://grouper.ieee.org/groups/802/Communications/RP-141712.zip" TargetMode="External"/><Relationship Id="rId9" Type="http://schemas.openxmlformats.org/officeDocument/2006/relationships/hyperlink" Target="http://grouper.ieee.org/groups/802/Communications/R1-152182.zip"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9/dcn/15/19-15-0069-07-0000-ieee-802-submission-to-3gpp-laa-workshop.pptx" TargetMode="External"/><Relationship Id="rId7" Type="http://schemas.openxmlformats.org/officeDocument/2006/relationships/hyperlink" Target="http://grouper.ieee.org/groups/802/Communications/16_06/R1-166040.zip" TargetMode="External"/><Relationship Id="rId12" Type="http://schemas.openxmlformats.org/officeDocument/2006/relationships/hyperlink" Target="http://grouper.ieee.org/groups/802/Communications/16_06/RP-161228.zip" TargetMode="External"/><Relationship Id="rId2" Type="http://schemas.openxmlformats.org/officeDocument/2006/relationships/hyperlink" Target="http://grouper.ieee.org/groups/802/Communications/RP-151115.zip" TargetMode="External"/><Relationship Id="rId1" Type="http://schemas.openxmlformats.org/officeDocument/2006/relationships/slideLayout" Target="../slideLayouts/slideLayout1.xml"/><Relationship Id="rId6" Type="http://schemas.openxmlformats.org/officeDocument/2006/relationships/hyperlink" Target="http://grouper.ieee.org/groups/802/Communications/16_05/802_to_3GPP_22May_2016_Liaison_r00.pdf" TargetMode="External"/><Relationship Id="rId11" Type="http://schemas.microsoft.com/office/2007/relationships/hdphoto" Target="../media/hdphoto1.wdp"/><Relationship Id="rId5" Type="http://schemas.openxmlformats.org/officeDocument/2006/relationships/hyperlink" Target="https://mentor.ieee.org/802.19/dcn/16/19-16-0037-09-0000-laa-comments.pdf" TargetMode="External"/><Relationship Id="rId10" Type="http://schemas.openxmlformats.org/officeDocument/2006/relationships/image" Target="../media/image1.jpeg"/><Relationship Id="rId4" Type="http://schemas.openxmlformats.org/officeDocument/2006/relationships/hyperlink" Target="http://grouper.ieee.org/groups/802/Communications/RP-151095.zip" TargetMode="External"/><Relationship Id="rId9" Type="http://schemas.microsoft.com/office/2007/relationships/hdphoto" Target="../media/hdphoto2.wdp"/></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ec/dcn/16/ec-16-0203-00-00EC-802-to-3gpp-ran1-liaison-14nov2016.pdf" TargetMode="External"/><Relationship Id="rId3" Type="http://schemas.openxmlformats.org/officeDocument/2006/relationships/image" Target="../media/image2.png"/><Relationship Id="rId7" Type="http://schemas.openxmlformats.org/officeDocument/2006/relationships/hyperlink" Target="http://grouper.ieee.org/groups/802/Communications/16_08/802_to_3GPP_01AUG_2016_Liaison_r01.pdf" TargetMode="External"/><Relationship Id="rId12" Type="http://schemas.openxmlformats.org/officeDocument/2006/relationships/hyperlink" Target="https://mentor.ieee.org/802.11/dcn/17/11-17-0738-02-0000-proposed-ls-to-3gpp-ran4-on-sir-for-below-ed-tests.docx" TargetMode="External"/><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1.xml"/><Relationship Id="rId6" Type="http://schemas.microsoft.com/office/2007/relationships/hdphoto" Target="../media/hdphoto1.wdp"/><Relationship Id="rId11" Type="http://schemas.openxmlformats.org/officeDocument/2006/relationships/hyperlink" Target="https://mentor.ieee.org/802.11/dcn/17/11-17-0867-00-0000-liaison-statement-from-3gpp-ran1-ran4-on-pded.doc" TargetMode="External"/><Relationship Id="rId5" Type="http://schemas.openxmlformats.org/officeDocument/2006/relationships/image" Target="../media/image1.jpeg"/><Relationship Id="rId10" Type="http://schemas.openxmlformats.org/officeDocument/2006/relationships/hyperlink" Target="https://mentor.ieee.org/802-ec/dcn/17/ec-17-0064-00-00EC-802-to-3gpp-ran-ran1-ran4-liaison-statement.pdf" TargetMode="External"/><Relationship Id="rId4" Type="http://schemas.microsoft.com/office/2007/relationships/hdphoto" Target="../media/hdphoto2.wdp"/><Relationship Id="rId9" Type="http://schemas.openxmlformats.org/officeDocument/2006/relationships/hyperlink" Target="https://mentor.ieee.org/802-ec/dcn/17/ec-17-0065-00-00EC-802-to-3gpp-ran-ran1-liaison-statement.pdf"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A discussion of</a:t>
            </a:r>
            <a:br>
              <a:rPr lang="en-US" dirty="0" smtClean="0">
                <a:solidFill>
                  <a:schemeClr val="accent2">
                    <a:lumMod val="75000"/>
                  </a:schemeClr>
                </a:solidFill>
              </a:rPr>
            </a:br>
            <a:r>
              <a:rPr lang="en-US" dirty="0" smtClean="0">
                <a:solidFill>
                  <a:schemeClr val="accent2">
                    <a:lumMod val="75000"/>
                  </a:schemeClr>
                </a:solidFill>
              </a:rPr>
              <a:t>LS from 3GPP RAN1/RAN4 in May 2017</a:t>
            </a:r>
            <a:br>
              <a:rPr lang="en-US" dirty="0" smtClean="0">
                <a:solidFill>
                  <a:schemeClr val="accent2">
                    <a:lumMod val="75000"/>
                  </a:schemeClr>
                </a:solidFill>
              </a:rPr>
            </a:br>
            <a:r>
              <a:rPr lang="en-US" dirty="0" smtClean="0">
                <a:solidFill>
                  <a:schemeClr val="accent2">
                    <a:lumMod val="75000"/>
                  </a:schemeClr>
                </a:solidFill>
              </a:rPr>
              <a:t>in response to IEEE 802 LS in March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10 July 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568694850"/>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+61 2 84461010</a:t>
                      </a:r>
                      <a:endParaRPr lang="en-AU" sz="1200" dirty="0">
                        <a:effectLst/>
                      </a:endParaRPr>
                    </a:p>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Some issues are still not resolved, but others are resolved or heading in that direction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409776479"/>
              </p:ext>
            </p:extLst>
          </p:nvPr>
        </p:nvGraphicFramePr>
        <p:xfrm>
          <a:off x="228600" y="1965480"/>
          <a:ext cx="8686800" cy="2808060"/>
        </p:xfrm>
        <a:graphic>
          <a:graphicData uri="http://schemas.openxmlformats.org/drawingml/2006/table">
            <a:tbl>
              <a:tblPr firstRow="1" firstCol="1" bandRow="1">
                <a:tableStyleId>{93296810-A885-4BE3-A3E7-6D5BEEA58F35}</a:tableStyleId>
              </a:tblPr>
              <a:tblGrid>
                <a:gridCol w="668215"/>
                <a:gridCol w="2813538"/>
                <a:gridCol w="4360985"/>
                <a:gridCol w="844062"/>
              </a:tblGrid>
              <a:tr h="95280">
                <a:tc>
                  <a:txBody>
                    <a:bodyPr/>
                    <a:lstStyle/>
                    <a:p>
                      <a:pPr algn="ctr">
                        <a:spcAft>
                          <a:spcPts val="0"/>
                        </a:spcAft>
                      </a:pPr>
                      <a:r>
                        <a:rPr lang="en-AU" sz="1400" dirty="0">
                          <a:effectLst/>
                        </a:rPr>
                        <a:t>Issue</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rPr>
                        <a:t>IEEE 802 comment</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smtClean="0">
                          <a:effectLst/>
                        </a:rPr>
                        <a:t>Draft 3GPP response</a:t>
                      </a:r>
                    </a:p>
                  </a:txBody>
                  <a:tcPr marL="33006" marR="33006" marT="32400" marB="32400"/>
                </a:tc>
                <a:tc>
                  <a:txBody>
                    <a:bodyPr/>
                    <a:lstStyle/>
                    <a:p>
                      <a:pPr algn="ctr">
                        <a:spcAft>
                          <a:spcPts val="0"/>
                        </a:spcAft>
                      </a:pPr>
                      <a:r>
                        <a:rPr lang="en-AU" sz="1400" dirty="0" smtClean="0">
                          <a:effectLst/>
                        </a:rPr>
                        <a:t>Res?</a:t>
                      </a:r>
                      <a:endParaRPr lang="en-AU" sz="1400" dirty="0">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smtClean="0">
                          <a:effectLst/>
                          <a:latin typeface="+mj-lt"/>
                          <a:ea typeface="Calibri"/>
                          <a:cs typeface="Times New Roman"/>
                        </a:rPr>
                        <a:t>6</a:t>
                      </a:r>
                      <a:endParaRPr lang="en-AU" sz="1400" dirty="0">
                        <a:effectLst/>
                        <a:latin typeface="+mj-lt"/>
                        <a:ea typeface="Calibri"/>
                        <a:cs typeface="Times New Roman"/>
                      </a:endParaRPr>
                    </a:p>
                  </a:txBody>
                  <a:tcPr marL="33006" marR="33006" marT="32400" marB="324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kern="1200" dirty="0" smtClean="0">
                          <a:effectLst/>
                        </a:rPr>
                        <a:t>Requested </a:t>
                      </a:r>
                      <a:r>
                        <a:rPr lang="en-AU" sz="1400" kern="1200" baseline="0" dirty="0" smtClean="0">
                          <a:effectLst/>
                        </a:rPr>
                        <a:t>details on support of multiple ending positions</a:t>
                      </a:r>
                      <a:endParaRPr lang="en-AU" sz="1400" kern="1200" dirty="0" smtClean="0">
                        <a:effectLst/>
                      </a:endParaRPr>
                    </a:p>
                  </a:txBody>
                  <a:tcPr marL="33006" marR="33006" marT="32400" marB="32400"/>
                </a:tc>
                <a:tc rowSpan="2">
                  <a:txBody>
                    <a:bodyPr/>
                    <a:lstStyle/>
                    <a:p>
                      <a:pPr marL="182563" indent="-182563">
                        <a:spcBef>
                          <a:spcPts val="700"/>
                        </a:spcBef>
                        <a:buFont typeface="Arial" panose="020B0604020202020204" pitchFamily="34" charset="0"/>
                        <a:buChar char="•"/>
                      </a:pPr>
                      <a:r>
                        <a:rPr lang="en-AU" sz="1400" dirty="0" smtClean="0"/>
                        <a:t>Notes </a:t>
                      </a:r>
                      <a:r>
                        <a:rPr lang="en-GB" sz="1400" dirty="0" smtClean="0"/>
                        <a:t>additional starting and ending positions are part of R15</a:t>
                      </a:r>
                    </a:p>
                    <a:p>
                      <a:pPr marL="182563" indent="-182563">
                        <a:spcBef>
                          <a:spcPts val="700"/>
                        </a:spcBef>
                        <a:buFont typeface="Arial" panose="020B0604020202020204" pitchFamily="34" charset="0"/>
                        <a:buChar char="•"/>
                      </a:pPr>
                      <a:r>
                        <a:rPr lang="en-AU" sz="1400" dirty="0" smtClean="0"/>
                        <a:t>Provides details of plans for UL/DL starting/stopping positions </a:t>
                      </a:r>
                    </a:p>
                    <a:p>
                      <a:pPr marL="182563" indent="-182563">
                        <a:spcBef>
                          <a:spcPts val="700"/>
                        </a:spcBef>
                        <a:buFont typeface="Arial" panose="020B0604020202020204" pitchFamily="34" charset="0"/>
                        <a:buChar char="•"/>
                      </a:pPr>
                      <a:r>
                        <a:rPr lang="en-AU" sz="1400" dirty="0" smtClean="0"/>
                        <a:t>Notes </a:t>
                      </a:r>
                      <a:r>
                        <a:rPr lang="en-US" sz="1400" dirty="0" smtClean="0"/>
                        <a:t>initial &amp; end partial sub-frames </a:t>
                      </a:r>
                      <a:r>
                        <a:rPr lang="en-AU" sz="1400" dirty="0" smtClean="0"/>
                        <a:t>will  not become mandatory until at least end of R15 </a:t>
                      </a:r>
                    </a:p>
                    <a:p>
                      <a:pPr marL="182563" indent="-182563">
                        <a:spcBef>
                          <a:spcPts val="700"/>
                        </a:spcBef>
                        <a:buFont typeface="Arial" panose="020B0604020202020204" pitchFamily="34" charset="0"/>
                        <a:buChar char="•"/>
                      </a:pPr>
                      <a:r>
                        <a:rPr lang="en-AU" sz="1400" dirty="0" smtClean="0"/>
                        <a:t>RAN1 notes there is not yet any consensus on </a:t>
                      </a:r>
                      <a:r>
                        <a:rPr lang="en-AU" sz="1400" dirty="0" err="1" smtClean="0"/>
                        <a:t>sTTI</a:t>
                      </a:r>
                      <a:r>
                        <a:rPr lang="en-AU" sz="1400" dirty="0" smtClean="0"/>
                        <a:t> </a:t>
                      </a:r>
                      <a:endParaRPr lang="en-AU" sz="1400" dirty="0"/>
                    </a:p>
                  </a:txBody>
                  <a:tcPr marL="33006" marR="33006" marT="32400" marB="32400"/>
                </a:tc>
                <a:tc>
                  <a:txBody>
                    <a:bodyPr/>
                    <a:lstStyle/>
                    <a:p>
                      <a:pPr algn="ctr">
                        <a:spcAft>
                          <a:spcPts val="0"/>
                        </a:spcAft>
                      </a:pPr>
                      <a:r>
                        <a:rPr lang="en-AU" sz="1400" b="1" kern="1200" dirty="0" smtClean="0">
                          <a:solidFill>
                            <a:srgbClr val="FF6600"/>
                          </a:solidFill>
                          <a:effectLst/>
                          <a:sym typeface="Wingdings"/>
                        </a:rPr>
                        <a:t></a:t>
                      </a:r>
                      <a:endParaRPr lang="en-AU" sz="1400" b="1" dirty="0">
                        <a:solidFill>
                          <a:srgbClr val="FFC000"/>
                        </a:solidFill>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smtClean="0">
                          <a:effectLst/>
                          <a:latin typeface="+mj-lt"/>
                          <a:ea typeface="Calibri"/>
                          <a:cs typeface="Times New Roman"/>
                        </a:rPr>
                        <a:t>7</a:t>
                      </a:r>
                      <a:endParaRPr lang="en-AU" sz="1400" dirty="0">
                        <a:effectLst/>
                        <a:latin typeface="+mj-lt"/>
                        <a:ea typeface="Calibri"/>
                        <a:cs typeface="Times New Roman"/>
                      </a:endParaRPr>
                    </a:p>
                  </a:txBody>
                  <a:tcPr marL="33006" marR="33006" marT="32400" marB="324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kern="1200" dirty="0" smtClean="0">
                          <a:effectLst/>
                        </a:rPr>
                        <a:t>Requested </a:t>
                      </a:r>
                      <a:r>
                        <a:rPr lang="en-AU" sz="1400" kern="1200" baseline="0" dirty="0" smtClean="0">
                          <a:effectLst/>
                        </a:rPr>
                        <a:t>details support of multiple starting/ending positions and shorter sub-frames</a:t>
                      </a:r>
                      <a:endParaRPr lang="en-AU" sz="1400" kern="1200" dirty="0" smtClean="0">
                        <a:effectLst/>
                      </a:endParaRPr>
                    </a:p>
                  </a:txBody>
                  <a:tcPr marL="33006" marR="33006" marT="32400" marB="32400"/>
                </a:tc>
                <a:tc vMerge="1">
                  <a:txBody>
                    <a:bodyPr/>
                    <a:lstStyle/>
                    <a:p>
                      <a:endParaRPr lang="en-AU" dirty="0"/>
                    </a:p>
                  </a:txBody>
                  <a:tcPr marL="33006" marR="33006" marT="32400" marB="32400"/>
                </a:tc>
                <a:tc>
                  <a:txBody>
                    <a:bodyPr/>
                    <a:lstStyle/>
                    <a:p>
                      <a:pPr algn="ctr">
                        <a:spcAft>
                          <a:spcPts val="0"/>
                        </a:spcAft>
                      </a:pPr>
                      <a:r>
                        <a:rPr lang="en-AU" sz="1400" b="1" kern="1200" dirty="0" smtClean="0">
                          <a:solidFill>
                            <a:srgbClr val="FF6600"/>
                          </a:solidFill>
                          <a:effectLst/>
                          <a:sym typeface="Wingdings"/>
                        </a:rPr>
                        <a:t></a:t>
                      </a:r>
                      <a:endParaRPr lang="en-AU" sz="1400" b="1" dirty="0">
                        <a:solidFill>
                          <a:srgbClr val="FFC000"/>
                        </a:solidFill>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smtClean="0">
                          <a:effectLst/>
                          <a:latin typeface="+mj-lt"/>
                          <a:ea typeface="Calibri"/>
                          <a:cs typeface="Times New Roman"/>
                        </a:rPr>
                        <a:t>8</a:t>
                      </a:r>
                      <a:endParaRPr lang="en-AU" sz="1400" dirty="0">
                        <a:effectLst/>
                        <a:latin typeface="+mj-lt"/>
                        <a:ea typeface="Calibri"/>
                        <a:cs typeface="Times New Roman"/>
                      </a:endParaRPr>
                    </a:p>
                  </a:txBody>
                  <a:tcPr marL="33006" marR="33006" marT="32400" marB="324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kern="1200" dirty="0" smtClean="0">
                          <a:effectLst/>
                        </a:rPr>
                        <a:t>Requested LAA</a:t>
                      </a:r>
                      <a:r>
                        <a:rPr lang="en-AU" sz="1400" kern="1200" baseline="0" dirty="0" smtClean="0">
                          <a:effectLst/>
                        </a:rPr>
                        <a:t> use ETSI BRAN TxOP limits and </a:t>
                      </a:r>
                      <a:r>
                        <a:rPr lang="en-AU" sz="1400" kern="1200" dirty="0" smtClean="0">
                          <a:effectLst/>
                        </a:rPr>
                        <a:t>RAN4 test for effect of TxOP limits</a:t>
                      </a:r>
                    </a:p>
                  </a:txBody>
                  <a:tcPr marL="33006" marR="33006" marT="32400" marB="32400"/>
                </a:tc>
                <a:tc>
                  <a:txBody>
                    <a:bodyPr/>
                    <a:lstStyle/>
                    <a:p>
                      <a:pPr marL="182563" indent="-182563">
                        <a:spcBef>
                          <a:spcPts val="700"/>
                        </a:spcBef>
                        <a:buFont typeface="Arial" panose="020B0604020202020204" pitchFamily="34" charset="0"/>
                        <a:buChar char="•"/>
                      </a:pPr>
                      <a:r>
                        <a:rPr lang="en-AU" sz="1400" dirty="0" smtClean="0"/>
                        <a:t>Agreed to consider the use of ETSI BRAN TxOP limits but did not mention testing</a:t>
                      </a:r>
                      <a:endParaRPr lang="en-AU" sz="1400" dirty="0"/>
                    </a:p>
                  </a:txBody>
                  <a:tcPr marL="33006" marR="33006" marT="32400" marB="32400"/>
                </a:tc>
                <a:tc>
                  <a:txBody>
                    <a:bodyPr/>
                    <a:lstStyle/>
                    <a:p>
                      <a:pPr algn="ctr">
                        <a:spcAft>
                          <a:spcPts val="0"/>
                        </a:spcAft>
                      </a:pPr>
                      <a:r>
                        <a:rPr lang="en-AU" sz="1400" b="1" kern="1200" dirty="0" smtClean="0">
                          <a:solidFill>
                            <a:srgbClr val="FF6600"/>
                          </a:solidFill>
                          <a:effectLst/>
                          <a:sym typeface="Wingdings"/>
                        </a:rPr>
                        <a:t></a:t>
                      </a:r>
                      <a:endParaRPr lang="en-AU" sz="1400" b="1" dirty="0">
                        <a:solidFill>
                          <a:srgbClr val="FFC000"/>
                        </a:solidFill>
                        <a:effectLst/>
                        <a:latin typeface="+mj-lt"/>
                        <a:ea typeface="Calibri"/>
                        <a:cs typeface="Times New Roman"/>
                      </a:endParaRPr>
                    </a:p>
                  </a:txBody>
                  <a:tcPr marL="33006" marR="33006" marT="32400" marB="32400"/>
                </a:tc>
              </a:tr>
            </a:tbl>
          </a:graphicData>
        </a:graphic>
      </p:graphicFrame>
    </p:spTree>
    <p:extLst>
      <p:ext uri="{BB962C8B-B14F-4D97-AF65-F5344CB8AC3E}">
        <p14:creationId xmlns:p14="http://schemas.microsoft.com/office/powerpoint/2010/main" val="23548221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Some issues are still not resolved, but others are resolved or heading in that direction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65028426"/>
              </p:ext>
            </p:extLst>
          </p:nvPr>
        </p:nvGraphicFramePr>
        <p:xfrm>
          <a:off x="228600" y="1965480"/>
          <a:ext cx="8686802" cy="3618440"/>
        </p:xfrm>
        <a:graphic>
          <a:graphicData uri="http://schemas.openxmlformats.org/drawingml/2006/table">
            <a:tbl>
              <a:tblPr firstRow="1" firstCol="1" bandRow="1">
                <a:tableStyleId>{93296810-A885-4BE3-A3E7-6D5BEEA58F35}</a:tableStyleId>
              </a:tblPr>
              <a:tblGrid>
                <a:gridCol w="723900"/>
                <a:gridCol w="2324100"/>
                <a:gridCol w="4724401"/>
                <a:gridCol w="914401"/>
              </a:tblGrid>
              <a:tr h="95280">
                <a:tc>
                  <a:txBody>
                    <a:bodyPr/>
                    <a:lstStyle/>
                    <a:p>
                      <a:pPr algn="ctr">
                        <a:spcAft>
                          <a:spcPts val="0"/>
                        </a:spcAft>
                      </a:pPr>
                      <a:r>
                        <a:rPr lang="en-AU" sz="1400" dirty="0">
                          <a:effectLst/>
                        </a:rPr>
                        <a:t>Issue</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rPr>
                        <a:t>IEEE 802 comment</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smtClean="0">
                          <a:effectLst/>
                        </a:rPr>
                        <a:t>Draft 3GPP response</a:t>
                      </a:r>
                    </a:p>
                  </a:txBody>
                  <a:tcPr marL="33006" marR="33006" marT="32400" marB="32400"/>
                </a:tc>
                <a:tc>
                  <a:txBody>
                    <a:bodyPr/>
                    <a:lstStyle/>
                    <a:p>
                      <a:pPr algn="ctr">
                        <a:spcAft>
                          <a:spcPts val="0"/>
                        </a:spcAft>
                      </a:pPr>
                      <a:r>
                        <a:rPr lang="en-AU" sz="1400" dirty="0">
                          <a:effectLst/>
                        </a:rPr>
                        <a:t>Issue resolved?</a:t>
                      </a:r>
                      <a:endParaRPr lang="en-AU" sz="1400" dirty="0">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smtClean="0">
                          <a:effectLst/>
                          <a:latin typeface="+mj-lt"/>
                          <a:ea typeface="Calibri"/>
                          <a:cs typeface="Times New Roman"/>
                        </a:rPr>
                        <a:t>9</a:t>
                      </a:r>
                      <a:endParaRPr lang="en-AU" sz="1400" dirty="0">
                        <a:effectLst/>
                        <a:latin typeface="+mj-lt"/>
                        <a:ea typeface="Calibri"/>
                        <a:cs typeface="Times New Roman"/>
                      </a:endParaRPr>
                    </a:p>
                  </a:txBody>
                  <a:tcPr marL="33006" marR="33006" marT="32400" marB="324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kern="1200" dirty="0" smtClean="0"/>
                        <a:t>Requested testing of coexistence at medium/high loads &amp; update of status on </a:t>
                      </a:r>
                      <a:r>
                        <a:rPr lang="en-US" sz="1400" dirty="0" smtClean="0"/>
                        <a:t>feedback WI</a:t>
                      </a:r>
                      <a:endParaRPr lang="en-AU" sz="1400" kern="1200" dirty="0" smtClean="0">
                        <a:effectLst/>
                      </a:endParaRPr>
                    </a:p>
                  </a:txBody>
                  <a:tcPr marL="33006" marR="33006" marT="32400" marB="32400"/>
                </a:tc>
                <a:tc>
                  <a:txBody>
                    <a:bodyPr/>
                    <a:lstStyle/>
                    <a:p>
                      <a:pPr marL="182563" marR="0" indent="-182563" algn="l" defTabSz="914400" rtl="0" eaLnBrk="1" fontAlgn="auto" latinLnBrk="0" hangingPunct="1">
                        <a:lnSpc>
                          <a:spcPct val="100000"/>
                        </a:lnSpc>
                        <a:spcBef>
                          <a:spcPts val="700"/>
                        </a:spcBef>
                        <a:spcAft>
                          <a:spcPts val="0"/>
                        </a:spcAft>
                        <a:buClrTx/>
                        <a:buSzTx/>
                        <a:buFont typeface="Arial" panose="020B0604020202020204" pitchFamily="34" charset="0"/>
                        <a:buChar char="•"/>
                        <a:tabLst/>
                        <a:defRPr/>
                      </a:pPr>
                      <a:r>
                        <a:rPr lang="en-AU" sz="1400" dirty="0" smtClean="0"/>
                        <a:t>Believes LAA adjustment of the channel access window  will not result in coexistence issues </a:t>
                      </a:r>
                    </a:p>
                    <a:p>
                      <a:pPr marL="182563" marR="0" indent="-182563" algn="l" defTabSz="914400" rtl="0" eaLnBrk="1" fontAlgn="auto" latinLnBrk="0" hangingPunct="1">
                        <a:lnSpc>
                          <a:spcPct val="100000"/>
                        </a:lnSpc>
                        <a:spcBef>
                          <a:spcPts val="700"/>
                        </a:spcBef>
                        <a:spcAft>
                          <a:spcPts val="0"/>
                        </a:spcAft>
                        <a:buClrTx/>
                        <a:buSzTx/>
                        <a:buFont typeface="Arial" panose="020B0604020202020204" pitchFamily="34" charset="0"/>
                        <a:buChar char="•"/>
                        <a:tabLst/>
                        <a:defRPr/>
                      </a:pPr>
                      <a:r>
                        <a:rPr lang="en-AU" sz="1400" dirty="0" smtClean="0"/>
                        <a:t>Notes RAN4 test scenarios are still under development</a:t>
                      </a:r>
                    </a:p>
                    <a:p>
                      <a:pPr marL="182563" marR="0" indent="-182563" algn="l" defTabSz="914400" rtl="0" eaLnBrk="1" fontAlgn="auto" latinLnBrk="0" hangingPunct="1">
                        <a:lnSpc>
                          <a:spcPct val="100000"/>
                        </a:lnSpc>
                        <a:spcBef>
                          <a:spcPts val="700"/>
                        </a:spcBef>
                        <a:spcAft>
                          <a:spcPts val="0"/>
                        </a:spcAft>
                        <a:buClrTx/>
                        <a:buSzTx/>
                        <a:buFont typeface="Arial" panose="020B0604020202020204" pitchFamily="34" charset="0"/>
                        <a:buChar char="•"/>
                        <a:tabLst/>
                        <a:defRPr/>
                      </a:pPr>
                      <a:r>
                        <a:rPr lang="en-AU" sz="1400" dirty="0" smtClean="0"/>
                        <a:t>Notes reduction in feedback delay will occur in R15</a:t>
                      </a:r>
                      <a:endParaRPr lang="en-AU" dirty="0"/>
                    </a:p>
                  </a:txBody>
                  <a:tcPr marL="33006" marR="33006" marT="32400" marB="32400"/>
                </a:tc>
                <a:tc>
                  <a:txBody>
                    <a:bodyPr/>
                    <a:lstStyle/>
                    <a:p>
                      <a:pPr algn="ctr">
                        <a:spcAft>
                          <a:spcPts val="0"/>
                        </a:spcAft>
                      </a:pPr>
                      <a:r>
                        <a:rPr lang="en-AU" sz="1400" b="1" kern="1200" dirty="0" smtClean="0">
                          <a:solidFill>
                            <a:srgbClr val="FF6600"/>
                          </a:solidFill>
                          <a:effectLst/>
                          <a:sym typeface="Wingdings"/>
                        </a:rPr>
                        <a:t></a:t>
                      </a:r>
                      <a:endParaRPr lang="en-AU" sz="1400" b="1" dirty="0">
                        <a:solidFill>
                          <a:srgbClr val="FF6600"/>
                        </a:solidFill>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smtClean="0">
                          <a:effectLst/>
                          <a:latin typeface="+mj-lt"/>
                          <a:ea typeface="Calibri"/>
                          <a:cs typeface="Times New Roman"/>
                        </a:rPr>
                        <a:t>10</a:t>
                      </a:r>
                    </a:p>
                  </a:txBody>
                  <a:tcPr marL="33006" marR="33006" marT="32400" marB="32400"/>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i="1" kern="1200" dirty="0" smtClean="0">
                          <a:effectLst/>
                        </a:rPr>
                        <a:t>No action required</a:t>
                      </a:r>
                    </a:p>
                  </a:txBody>
                  <a:tcPr marL="33006" marR="33006" marT="32400" marB="32400"/>
                </a:tc>
                <a:tc hMerge="1">
                  <a:txBody>
                    <a:bodyPr/>
                    <a:lstStyle/>
                    <a:p>
                      <a:endParaRPr lang="en-AU" dirty="0"/>
                    </a:p>
                  </a:txBody>
                  <a:tcPr marL="33006" marR="33006" marT="32400" marB="32400"/>
                </a:tc>
                <a:tc>
                  <a:txBody>
                    <a:bodyPr/>
                    <a:lstStyle/>
                    <a:p>
                      <a:pPr algn="ctr">
                        <a:spcAft>
                          <a:spcPts val="0"/>
                        </a:spcAft>
                      </a:pPr>
                      <a:r>
                        <a:rPr lang="en-AU" sz="1400" b="1" kern="1200" dirty="0" smtClean="0">
                          <a:solidFill>
                            <a:srgbClr val="00B050"/>
                          </a:solidFill>
                          <a:effectLst/>
                          <a:sym typeface="Wingdings"/>
                        </a:rPr>
                        <a:t></a:t>
                      </a:r>
                      <a:endParaRPr lang="en-AU" sz="1400" b="1" dirty="0">
                        <a:solidFill>
                          <a:srgbClr val="00B050"/>
                        </a:solidFill>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smtClean="0">
                          <a:effectLst/>
                          <a:latin typeface="+mj-lt"/>
                          <a:ea typeface="Calibri"/>
                          <a:cs typeface="Times New Roman"/>
                        </a:rPr>
                        <a:t>11</a:t>
                      </a:r>
                      <a:endParaRPr lang="en-AU" sz="1400" dirty="0">
                        <a:effectLst/>
                        <a:latin typeface="+mj-lt"/>
                        <a:ea typeface="Calibri"/>
                        <a:cs typeface="Times New Roman"/>
                      </a:endParaRPr>
                    </a:p>
                  </a:txBody>
                  <a:tcPr marL="33006" marR="33006" marT="32400" marB="32400"/>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i="1" kern="1200" dirty="0" smtClean="0">
                          <a:effectLst/>
                        </a:rPr>
                        <a:t>No action required</a:t>
                      </a:r>
                    </a:p>
                  </a:txBody>
                  <a:tcPr marL="33006" marR="33006" marT="32400" marB="32400"/>
                </a:tc>
                <a:tc hMerge="1">
                  <a:txBody>
                    <a:bodyPr/>
                    <a:lstStyle/>
                    <a:p>
                      <a:endParaRPr lang="en-AU" dirty="0"/>
                    </a:p>
                  </a:txBody>
                  <a:tcPr marL="33006" marR="33006" marT="32400" marB="32400"/>
                </a:tc>
                <a:tc>
                  <a:txBody>
                    <a:bodyPr/>
                    <a:lstStyle/>
                    <a:p>
                      <a:pPr algn="ctr">
                        <a:spcAft>
                          <a:spcPts val="0"/>
                        </a:spcAft>
                      </a:pPr>
                      <a:r>
                        <a:rPr lang="en-AU" sz="1400" b="1" kern="1200" dirty="0" smtClean="0">
                          <a:solidFill>
                            <a:srgbClr val="00B050"/>
                          </a:solidFill>
                          <a:effectLst/>
                          <a:sym typeface="Wingdings"/>
                        </a:rPr>
                        <a:t></a:t>
                      </a:r>
                      <a:endParaRPr lang="en-AU" sz="1400" b="1" dirty="0">
                        <a:solidFill>
                          <a:srgbClr val="00B050"/>
                        </a:solidFill>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smtClean="0">
                          <a:effectLst/>
                          <a:latin typeface="+mj-lt"/>
                          <a:ea typeface="Calibri"/>
                          <a:cs typeface="Times New Roman"/>
                        </a:rPr>
                        <a:t>12</a:t>
                      </a:r>
                      <a:endParaRPr lang="en-AU" sz="1400" dirty="0">
                        <a:effectLst/>
                        <a:latin typeface="+mj-lt"/>
                        <a:ea typeface="Calibri"/>
                        <a:cs typeface="Times New Roman"/>
                      </a:endParaRPr>
                    </a:p>
                  </a:txBody>
                  <a:tcPr marL="33006" marR="33006" marT="32400" marB="324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kern="1200" dirty="0" smtClean="0">
                          <a:effectLst/>
                        </a:rPr>
                        <a:t>Requested LAA monitor channel to maintain</a:t>
                      </a:r>
                      <a:r>
                        <a:rPr lang="en-AU" sz="1400" kern="1200" baseline="0" dirty="0" smtClean="0">
                          <a:effectLst/>
                        </a:rPr>
                        <a:t> synchronisation</a:t>
                      </a:r>
                      <a:endParaRPr lang="en-AU" sz="1400" kern="1200" dirty="0" smtClean="0">
                        <a:effectLst/>
                      </a:endParaRPr>
                    </a:p>
                  </a:txBody>
                  <a:tcPr marL="33006" marR="33006" marT="32400" marB="32400"/>
                </a:tc>
                <a:tc>
                  <a:txBody>
                    <a:bodyPr/>
                    <a:lstStyle/>
                    <a:p>
                      <a:pPr marL="182563" indent="-182563">
                        <a:buFont typeface="Arial" panose="020B0604020202020204" pitchFamily="34" charset="0"/>
                        <a:buChar char="•"/>
                      </a:pPr>
                      <a:r>
                        <a:rPr lang="en-AU" sz="1400" dirty="0" smtClean="0"/>
                        <a:t>Notes that while the exact details are up to implementation, an eNB is reasonably expected to actively monitor the medium</a:t>
                      </a:r>
                      <a:endParaRPr lang="en-AU" sz="1400" dirty="0"/>
                    </a:p>
                  </a:txBody>
                  <a:tcPr marL="33006" marR="33006" marT="32400" marB="32400"/>
                </a:tc>
                <a:tc>
                  <a:txBody>
                    <a:bodyPr/>
                    <a:lstStyle/>
                    <a:p>
                      <a:pPr algn="ctr">
                        <a:spcAft>
                          <a:spcPts val="0"/>
                        </a:spcAft>
                      </a:pPr>
                      <a:r>
                        <a:rPr lang="en-AU" sz="1400" b="1" kern="1200" dirty="0" smtClean="0">
                          <a:solidFill>
                            <a:srgbClr val="00B050"/>
                          </a:solidFill>
                          <a:effectLst/>
                          <a:sym typeface="Wingdings"/>
                        </a:rPr>
                        <a:t></a:t>
                      </a:r>
                      <a:endParaRPr lang="en-AU" sz="1400" b="1" dirty="0">
                        <a:solidFill>
                          <a:srgbClr val="FFC000"/>
                        </a:solidFill>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smtClean="0">
                          <a:effectLst/>
                          <a:latin typeface="+mj-lt"/>
                          <a:ea typeface="Calibri"/>
                          <a:cs typeface="Times New Roman"/>
                        </a:rPr>
                        <a:t>13</a:t>
                      </a:r>
                      <a:endParaRPr lang="en-AU" sz="1400" dirty="0">
                        <a:effectLst/>
                        <a:latin typeface="+mj-lt"/>
                        <a:ea typeface="Calibri"/>
                        <a:cs typeface="Times New Roman"/>
                      </a:endParaRPr>
                    </a:p>
                  </a:txBody>
                  <a:tcPr marL="33006" marR="33006" marT="32400" marB="32400"/>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i="1" dirty="0" smtClean="0">
                          <a:effectLst/>
                        </a:rPr>
                        <a:t>See IEEE</a:t>
                      </a:r>
                      <a:r>
                        <a:rPr lang="en-AU" sz="1400" i="1" baseline="0" dirty="0" smtClean="0">
                          <a:effectLst/>
                        </a:rPr>
                        <a:t> 802.11 Coexistence SC discussion</a:t>
                      </a:r>
                      <a:endParaRPr lang="en-AU" sz="1400" i="1" kern="1200" dirty="0" smtClean="0">
                        <a:solidFill>
                          <a:schemeClr val="dk1"/>
                        </a:solidFill>
                        <a:effectLst/>
                        <a:latin typeface="+mn-lt"/>
                        <a:ea typeface="Calibri"/>
                        <a:cs typeface="Times New Roman"/>
                      </a:endParaRPr>
                    </a:p>
                  </a:txBody>
                  <a:tcPr marL="33006" marR="33006" marT="32400" marB="32400"/>
                </a:tc>
                <a:tc hMerge="1">
                  <a:txBody>
                    <a:bodyPr/>
                    <a:lstStyle/>
                    <a:p>
                      <a:endParaRPr lang="en-AU"/>
                    </a:p>
                  </a:txBody>
                  <a:tcPr/>
                </a:tc>
                <a:tc>
                  <a:txBody>
                    <a:bodyPr/>
                    <a:lstStyle/>
                    <a:p>
                      <a:pPr algn="ctr">
                        <a:spcAft>
                          <a:spcPts val="0"/>
                        </a:spcAft>
                      </a:pPr>
                      <a:r>
                        <a:rPr lang="en-AU" sz="1400" b="1" kern="1200" dirty="0" smtClean="0">
                          <a:solidFill>
                            <a:srgbClr val="FF0000"/>
                          </a:solidFill>
                          <a:effectLst/>
                          <a:sym typeface="Wingdings"/>
                        </a:rPr>
                        <a:t></a:t>
                      </a:r>
                      <a:endParaRPr lang="en-AU" sz="1400" b="1" dirty="0">
                        <a:solidFill>
                          <a:srgbClr val="FFC000"/>
                        </a:solidFill>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smtClean="0">
                          <a:effectLst/>
                          <a:latin typeface="+mj-lt"/>
                          <a:ea typeface="Calibri"/>
                          <a:cs typeface="Times New Roman"/>
                        </a:rPr>
                        <a:t>14</a:t>
                      </a:r>
                      <a:endParaRPr lang="en-AU" sz="1400" dirty="0">
                        <a:effectLst/>
                        <a:latin typeface="+mj-lt"/>
                        <a:ea typeface="Calibri"/>
                        <a:cs typeface="Times New Roman"/>
                      </a:endParaRPr>
                    </a:p>
                  </a:txBody>
                  <a:tcPr marL="33006" marR="33006" marT="32400" marB="324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kern="1200" dirty="0" smtClean="0">
                          <a:effectLst/>
                        </a:rPr>
                        <a:t>Noted</a:t>
                      </a:r>
                      <a:r>
                        <a:rPr lang="en-AU" sz="1400" kern="1200" baseline="0" dirty="0" smtClean="0">
                          <a:effectLst/>
                        </a:rPr>
                        <a:t> no response to request for continued dialog </a:t>
                      </a:r>
                      <a:endParaRPr lang="en-AU" sz="1400" kern="1200" dirty="0" smtClean="0">
                        <a:effectLst/>
                      </a:endParaRPr>
                    </a:p>
                  </a:txBody>
                  <a:tcPr marL="33006" marR="33006" marT="32400" marB="32400"/>
                </a:tc>
                <a:tc>
                  <a:txBody>
                    <a:bodyPr/>
                    <a:lstStyle/>
                    <a:p>
                      <a:pPr marL="182563" indent="-182563">
                        <a:spcBef>
                          <a:spcPts val="300"/>
                        </a:spcBef>
                        <a:buFont typeface="Arial" panose="020B0604020202020204" pitchFamily="34" charset="0"/>
                        <a:buChar char="•"/>
                      </a:pPr>
                      <a:r>
                        <a:rPr lang="en-GB" sz="1400" kern="1200" dirty="0" smtClean="0">
                          <a:solidFill>
                            <a:schemeClr val="dk1"/>
                          </a:solidFill>
                          <a:effectLst/>
                          <a:latin typeface="+mn-lt"/>
                          <a:ea typeface="+mn-ea"/>
                          <a:cs typeface="+mn-cs"/>
                        </a:rPr>
                        <a:t>Notes that they welcome communication and continued dialog with IEEE 802</a:t>
                      </a:r>
                    </a:p>
                  </a:txBody>
                  <a:tcPr marL="33006" marR="33006" marT="32400" marB="32400"/>
                </a:tc>
                <a:tc>
                  <a:txBody>
                    <a:bodyPr/>
                    <a:lstStyle/>
                    <a:p>
                      <a:pPr algn="ctr">
                        <a:spcAft>
                          <a:spcPts val="0"/>
                        </a:spcAft>
                      </a:pPr>
                      <a:r>
                        <a:rPr lang="en-AU" sz="1400" b="1" kern="1200" dirty="0" smtClean="0">
                          <a:solidFill>
                            <a:srgbClr val="00B050"/>
                          </a:solidFill>
                          <a:effectLst/>
                          <a:sym typeface="Wingdings"/>
                        </a:rPr>
                        <a:t></a:t>
                      </a:r>
                      <a:endParaRPr lang="en-AU" sz="1400" b="1" dirty="0">
                        <a:solidFill>
                          <a:srgbClr val="FFC000"/>
                        </a:solidFill>
                        <a:effectLst/>
                        <a:latin typeface="+mj-lt"/>
                        <a:ea typeface="Calibri"/>
                        <a:cs typeface="Times New Roman"/>
                      </a:endParaRPr>
                    </a:p>
                  </a:txBody>
                  <a:tcPr marL="33006" marR="33006" marT="32400" marB="32400"/>
                </a:tc>
              </a:tr>
            </a:tbl>
          </a:graphicData>
        </a:graphic>
      </p:graphicFrame>
    </p:spTree>
    <p:extLst>
      <p:ext uri="{BB962C8B-B14F-4D97-AF65-F5344CB8AC3E}">
        <p14:creationId xmlns:p14="http://schemas.microsoft.com/office/powerpoint/2010/main" val="29258802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3GPP RAN1/RAN4 also notified IEEE 802 about their NR </a:t>
            </a:r>
            <a:r>
              <a:rPr lang="en-AU" dirty="0" smtClean="0"/>
              <a:t>project using same definition of fairness</a:t>
            </a:r>
            <a:endParaRPr lang="en-AU" dirty="0"/>
          </a:p>
        </p:txBody>
      </p:sp>
      <p:sp>
        <p:nvSpPr>
          <p:cNvPr id="3" name="Content Placeholder 2"/>
          <p:cNvSpPr>
            <a:spLocks noGrp="1"/>
          </p:cNvSpPr>
          <p:nvPr>
            <p:ph idx="1"/>
          </p:nvPr>
        </p:nvSpPr>
        <p:spPr/>
        <p:txBody>
          <a:bodyPr/>
          <a:lstStyle/>
          <a:p>
            <a:pPr lvl="1"/>
            <a:r>
              <a:rPr lang="en-AU" dirty="0" smtClean="0"/>
              <a:t>3GPP RAN1/RAN4 also notified IEEE 802 about their NR project</a:t>
            </a:r>
          </a:p>
          <a:p>
            <a:pPr lvl="1"/>
            <a:r>
              <a:rPr lang="en-AU" dirty="0" smtClean="0"/>
              <a:t>An important aspect of the SI is related to coexistence</a:t>
            </a:r>
          </a:p>
          <a:p>
            <a:pPr lvl="2"/>
            <a:r>
              <a:rPr lang="en-US" i="1" dirty="0"/>
              <a:t>Coexistence methods within NR-based and between NR-based operation in unlicensed and LTE-based LAA and with other incumbent RATs in accordance with regulatory requirements in e.g., 5GHz, 37GHz, 60GHz bands </a:t>
            </a:r>
            <a:endParaRPr lang="en-AU" sz="2200" dirty="0"/>
          </a:p>
          <a:p>
            <a:pPr lvl="3"/>
            <a:r>
              <a:rPr lang="en-US" i="1" dirty="0"/>
              <a:t>Coexistence methods already defined for 5GHz band in LTE-based LAA context should be assumed as the baseline for 5GHz operation. Enhancements in 5GHz over these methods should not be precluded. NR-based operation in unlicensed spectrum should not impact deployed Wi-Fi services (data, video and voice services) more than an additional Wi-Fi network on the same carrier; </a:t>
            </a:r>
            <a:endParaRPr lang="en-AU" sz="1800" dirty="0"/>
          </a:p>
          <a:p>
            <a:pPr lvl="1"/>
            <a:r>
              <a:rPr lang="en-AU" dirty="0" smtClean="0"/>
              <a:t>It is noteworthy that they have adopted the same definition of fairness as previously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1485097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LS from RAN made it clear that 3GPP will not use the RAN4 tests to drive changes in LAA</a:t>
            </a:r>
            <a:endParaRPr lang="en-AU" dirty="0"/>
          </a:p>
        </p:txBody>
      </p:sp>
      <p:sp>
        <p:nvSpPr>
          <p:cNvPr id="3" name="Content Placeholder 2"/>
          <p:cNvSpPr>
            <a:spLocks noGrp="1"/>
          </p:cNvSpPr>
          <p:nvPr>
            <p:ph idx="1"/>
          </p:nvPr>
        </p:nvSpPr>
        <p:spPr/>
        <p:txBody>
          <a:bodyPr/>
          <a:lstStyle/>
          <a:p>
            <a:r>
              <a:rPr lang="en-US" dirty="0" smtClean="0"/>
              <a:t>Summary of LS from 3GPP RAN (</a:t>
            </a:r>
            <a:r>
              <a:rPr lang="en-AU" dirty="0" smtClean="0"/>
              <a:t>RP-171482)</a:t>
            </a:r>
            <a:endParaRPr lang="en-US" dirty="0" smtClean="0"/>
          </a:p>
          <a:p>
            <a:pPr lvl="1"/>
            <a:r>
              <a:rPr lang="en-US" dirty="0" smtClean="0"/>
              <a:t>The </a:t>
            </a:r>
            <a:r>
              <a:rPr lang="en-US" dirty="0"/>
              <a:t>Study on Multi-node Testing for LAA has been completed </a:t>
            </a:r>
            <a:endParaRPr lang="en-US" dirty="0" smtClean="0"/>
          </a:p>
          <a:p>
            <a:pPr lvl="2"/>
            <a:r>
              <a:rPr lang="en-US" dirty="0" smtClean="0"/>
              <a:t>See Technical </a:t>
            </a:r>
            <a:r>
              <a:rPr lang="en-US" dirty="0"/>
              <a:t>Report 36.789 </a:t>
            </a:r>
          </a:p>
          <a:p>
            <a:pPr lvl="1"/>
            <a:r>
              <a:rPr lang="en-US" dirty="0" smtClean="0"/>
              <a:t>The tests define </a:t>
            </a:r>
            <a:r>
              <a:rPr lang="en-US" dirty="0"/>
              <a:t>an evaluation methodology to assess co-channel coexistence </a:t>
            </a:r>
            <a:r>
              <a:rPr lang="en-US" dirty="0" smtClean="0"/>
              <a:t>performance</a:t>
            </a:r>
          </a:p>
          <a:p>
            <a:pPr lvl="1"/>
            <a:r>
              <a:rPr lang="en-US" dirty="0" smtClean="0"/>
              <a:t>Use of the tests will be up to </a:t>
            </a:r>
            <a:r>
              <a:rPr lang="en-US" dirty="0"/>
              <a:t>manufacturers of LAA equipment and/or their </a:t>
            </a:r>
            <a:r>
              <a:rPr lang="en-US" dirty="0" smtClean="0"/>
              <a:t>customers, and they may (or might not) suggest changes to LAA</a:t>
            </a:r>
          </a:p>
          <a:p>
            <a:pPr lvl="1"/>
            <a:r>
              <a:rPr lang="en-US" dirty="0" smtClean="0"/>
              <a:t>3GPP is not planning to use tests directly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600196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Should IEEE 802 focus on resolving the important open issues with ETSI BRAN rather than 3GPP? Probably</a:t>
            </a:r>
            <a:endParaRPr lang="en-AU" dirty="0"/>
          </a:p>
        </p:txBody>
      </p:sp>
      <p:sp>
        <p:nvSpPr>
          <p:cNvPr id="3" name="Content Placeholder 2"/>
          <p:cNvSpPr>
            <a:spLocks noGrp="1"/>
          </p:cNvSpPr>
          <p:nvPr>
            <p:ph idx="1"/>
          </p:nvPr>
        </p:nvSpPr>
        <p:spPr/>
        <p:txBody>
          <a:bodyPr/>
          <a:lstStyle/>
          <a:p>
            <a:pPr lvl="1"/>
            <a:r>
              <a:rPr lang="en-AU" dirty="0" smtClean="0"/>
              <a:t>There are three important issues for which there is </a:t>
            </a:r>
            <a:r>
              <a:rPr lang="en-AU" dirty="0"/>
              <a:t>significant </a:t>
            </a:r>
            <a:r>
              <a:rPr lang="en-AU" dirty="0" smtClean="0"/>
              <a:t> disagreement and no obvious path to consensus</a:t>
            </a:r>
          </a:p>
          <a:p>
            <a:pPr lvl="2"/>
            <a:r>
              <a:rPr lang="en-AU" dirty="0" smtClean="0"/>
              <a:t>Issue 1: Blocking energy issues</a:t>
            </a:r>
          </a:p>
          <a:p>
            <a:pPr lvl="2"/>
            <a:r>
              <a:rPr lang="en-AU" dirty="0" smtClean="0"/>
              <a:t>Issues 3 &amp; 13: ED/PD issues</a:t>
            </a:r>
          </a:p>
          <a:p>
            <a:pPr lvl="1"/>
            <a:r>
              <a:rPr lang="en-AU" dirty="0" smtClean="0"/>
              <a:t>It is interesting to note that both of these issues are probably within scope for the next ETSI BRAN revision of EN 301 893</a:t>
            </a:r>
          </a:p>
          <a:p>
            <a:pPr lvl="1"/>
            <a:r>
              <a:rPr lang="en-AU" dirty="0" smtClean="0"/>
              <a:t>Should IEEE 802 transition to working with ETSI BRAN (essentially the regulator in Europe, but with global impact) rather than 3GPP RAN1/RAN4? </a:t>
            </a:r>
            <a:r>
              <a:rPr lang="en-AU" dirty="0" err="1" smtClean="0"/>
              <a:t>Probablu</a:t>
            </a:r>
            <a:endParaRPr lang="en-AU" dirty="0" smtClean="0"/>
          </a:p>
          <a:p>
            <a:pPr lvl="2"/>
            <a:r>
              <a:rPr lang="en-AU" dirty="0" smtClean="0"/>
              <a:t>There is probably more chance of success with ETSI BRAN (some) rather than 3GPP RAN1/RAN4 (almost none)</a:t>
            </a:r>
          </a:p>
          <a:p>
            <a:pPr lvl="2"/>
            <a:r>
              <a:rPr lang="en-AU" dirty="0" smtClean="0"/>
              <a:t>Any agreement within ETSI BRAN is enforceable, unlike agreements with 3GPP RAN1/RAN4 (noting that 3GPP broke the fundamental agreements with IEEE 802 from the original LAA Workshop in September 2015; they have now backed off on testing)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088741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IEEE 802.11 Coexistence SC intends dealing with coexistence issues between 802.11 &amp; unlicensed LTE </a:t>
            </a:r>
            <a:endParaRPr lang="en-AU" dirty="0"/>
          </a:p>
        </p:txBody>
      </p:sp>
      <p:sp>
        <p:nvSpPr>
          <p:cNvPr id="3" name="Content Placeholder 2"/>
          <p:cNvSpPr>
            <a:spLocks noGrp="1"/>
          </p:cNvSpPr>
          <p:nvPr>
            <p:ph idx="1"/>
          </p:nvPr>
        </p:nvSpPr>
        <p:spPr/>
        <p:txBody>
          <a:bodyPr/>
          <a:lstStyle/>
          <a:p>
            <a:pPr lvl="1"/>
            <a:r>
              <a:rPr lang="en-AU" dirty="0" smtClean="0"/>
              <a:t>The discussions on coexistence between 802.11 and unlicensed LTE have occurred in both </a:t>
            </a:r>
          </a:p>
          <a:p>
            <a:pPr lvl="2"/>
            <a:r>
              <a:rPr lang="en-AU" dirty="0" smtClean="0"/>
              <a:t>IEEE 802.19 </a:t>
            </a:r>
          </a:p>
          <a:p>
            <a:pPr lvl="2"/>
            <a:r>
              <a:rPr lang="en-AU" dirty="0" smtClean="0"/>
              <a:t>IEEE 802.11</a:t>
            </a:r>
          </a:p>
          <a:p>
            <a:pPr lvl="1"/>
            <a:r>
              <a:rPr lang="en-AU" dirty="0" smtClean="0"/>
              <a:t>The plan going forward is to deal with such issues in the IEEE 802.11 Coexistence SC only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39972412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sz="2400" dirty="0" smtClean="0"/>
              <a:t>Backup slides</a:t>
            </a:r>
            <a:endParaRPr lang="en-AU" sz="2400"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3380986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 1: IEEE 802 requested </a:t>
            </a:r>
            <a:r>
              <a:rPr lang="en-AU" kern="1200" dirty="0" smtClean="0"/>
              <a:t>details </a:t>
            </a:r>
            <a:r>
              <a:rPr lang="en-AU" kern="1200" dirty="0"/>
              <a:t>on mechanisms to minimise blocking energy</a:t>
            </a:r>
            <a:r>
              <a:rPr lang="en-AU" dirty="0" smtClean="0"/>
              <a:t> </a:t>
            </a:r>
            <a:endParaRPr lang="en-AU" dirty="0"/>
          </a:p>
        </p:txBody>
      </p:sp>
      <p:sp>
        <p:nvSpPr>
          <p:cNvPr id="3" name="Content Placeholder 2"/>
          <p:cNvSpPr>
            <a:spLocks noGrp="1"/>
          </p:cNvSpPr>
          <p:nvPr>
            <p:ph idx="1"/>
          </p:nvPr>
        </p:nvSpPr>
        <p:spPr/>
        <p:txBody>
          <a:bodyPr/>
          <a:lstStyle/>
          <a:p>
            <a:r>
              <a:rPr lang="en-AU" dirty="0" smtClean="0"/>
              <a:t>IEEE 802 issue 1 requests</a:t>
            </a:r>
          </a:p>
          <a:p>
            <a:pPr lvl="1"/>
            <a:r>
              <a:rPr lang="en-US" i="1" dirty="0"/>
              <a:t>IEEE 802 does not agree that reservation signals are legitimate </a:t>
            </a:r>
            <a:r>
              <a:rPr lang="en-US" i="1" dirty="0" smtClean="0"/>
              <a:t>overhead …</a:t>
            </a:r>
          </a:p>
          <a:p>
            <a:pPr lvl="1"/>
            <a:r>
              <a:rPr lang="en-US" i="1" dirty="0" smtClean="0"/>
              <a:t>… IEEE </a:t>
            </a:r>
            <a:r>
              <a:rPr lang="en-US" i="1" dirty="0"/>
              <a:t>802 now believes that this issue is heading towards consensus based on 3GPP RAN1’s efforts to minimize the time between the time a device obtains access to the channel and the next sub-frame. In the meantime, IEEE 802 requests that:</a:t>
            </a:r>
            <a:endParaRPr lang="en-AU" i="1" dirty="0"/>
          </a:p>
          <a:p>
            <a:pPr lvl="2"/>
            <a:r>
              <a:rPr lang="en-US" i="1" dirty="0"/>
              <a:t>3GPP RAN1 provide a copy of the proposed statement in 36.300 as soon as it is available for IEEE 802’s consideration and comment</a:t>
            </a:r>
            <a:endParaRPr lang="en-AU" i="1" dirty="0"/>
          </a:p>
          <a:p>
            <a:pPr lvl="2"/>
            <a:r>
              <a:rPr lang="en-US" i="1" dirty="0"/>
              <a:t>3GPP RAN1 notify IEEE 802 on the progress of the work item to incorporate multiple starting positions for LAA along with the granularity of these positions</a:t>
            </a:r>
            <a:endParaRPr lang="en-AU" i="1" dirty="0"/>
          </a:p>
          <a:p>
            <a:pPr lvl="2"/>
            <a:r>
              <a:rPr lang="en-US" i="1" dirty="0"/>
              <a:t>3GPP RAN1 confirm that the use of multiple starting positions by LAA will be made mandatory to minimize transmission of reservation signals</a:t>
            </a:r>
            <a:endParaRPr lang="en-AU" i="1" dirty="0"/>
          </a:p>
          <a:p>
            <a:pPr lvl="2"/>
            <a:r>
              <a:rPr lang="en-US" i="1" dirty="0"/>
              <a:t>3GPP RAN1 reconsider fair coexistence with 802.11 if LAA systems are modified as part of this work item.</a:t>
            </a:r>
            <a:endParaRPr lang="en-AU" i="1"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4009059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 1: RAN1 continues to assert blocking energy is legitimate overhead</a:t>
            </a:r>
            <a:endParaRPr lang="en-AU" dirty="0"/>
          </a:p>
        </p:txBody>
      </p:sp>
      <p:sp>
        <p:nvSpPr>
          <p:cNvPr id="3" name="Content Placeholder 2"/>
          <p:cNvSpPr>
            <a:spLocks noGrp="1"/>
          </p:cNvSpPr>
          <p:nvPr>
            <p:ph idx="1"/>
          </p:nvPr>
        </p:nvSpPr>
        <p:spPr/>
        <p:txBody>
          <a:bodyPr/>
          <a:lstStyle/>
          <a:p>
            <a:r>
              <a:rPr lang="en-GB" dirty="0" smtClean="0"/>
              <a:t>3GPP RAN1/RAN4 issue 1 response </a:t>
            </a:r>
            <a:r>
              <a:rPr lang="en-GB" dirty="0" smtClean="0">
                <a:solidFill>
                  <a:srgbClr val="FF0000"/>
                </a:solidFill>
              </a:rPr>
              <a:t>– with commentary</a:t>
            </a:r>
          </a:p>
          <a:p>
            <a:pPr lvl="1"/>
            <a:r>
              <a:rPr lang="en-GB" i="1" dirty="0" smtClean="0"/>
              <a:t>As </a:t>
            </a:r>
            <a:r>
              <a:rPr lang="en-GB" i="1" dirty="0"/>
              <a:t>stated in the previous LS response to IEEE 802.11 (R1-1613770) as well and reiterated in this response, RAN1 views the transmission of signals transmitted between the time a device obtains access to the channel using LBT Category 4 and the time of the next subframe or partial subframe boundary as </a:t>
            </a:r>
            <a:r>
              <a:rPr lang="en-GB" i="1" dirty="0" smtClean="0"/>
              <a:t>overhead.</a:t>
            </a:r>
          </a:p>
          <a:p>
            <a:pPr lvl="2"/>
            <a:r>
              <a:rPr lang="en-GB" dirty="0" smtClean="0">
                <a:solidFill>
                  <a:srgbClr val="FF0000"/>
                </a:solidFill>
              </a:rPr>
              <a:t>They are asserting blocking energy is just overhead, in the same way preambles are headers are overhead</a:t>
            </a:r>
          </a:p>
          <a:p>
            <a:pPr lvl="2"/>
            <a:r>
              <a:rPr lang="en-GB" dirty="0" smtClean="0">
                <a:solidFill>
                  <a:srgbClr val="FF0000"/>
                </a:solidFill>
              </a:rPr>
              <a:t>The question then becomes whether the overhead is “necessary” or not, with the assumption that unnecessary energy should not be sent </a:t>
            </a:r>
          </a:p>
          <a:p>
            <a:pPr lvl="2"/>
            <a:r>
              <a:rPr lang="en-GB" dirty="0" smtClean="0">
                <a:solidFill>
                  <a:srgbClr val="FF0000"/>
                </a:solidFill>
              </a:rPr>
              <a:t>IEEE 802 has been arguing it is not necessary because 3GPP itself asserted in a LS that LAA had good performance whether or not it as sent </a:t>
            </a:r>
          </a:p>
          <a:p>
            <a:pPr lvl="2"/>
            <a:r>
              <a:rPr lang="en-GB" dirty="0" smtClean="0">
                <a:solidFill>
                  <a:srgbClr val="FF0000"/>
                </a:solidFill>
              </a:rPr>
              <a:t>However, IEEE 802 also attempted to reach a compromise by:</a:t>
            </a:r>
          </a:p>
          <a:p>
            <a:pPr lvl="3"/>
            <a:r>
              <a:rPr lang="en-GB" dirty="0">
                <a:solidFill>
                  <a:srgbClr val="FF0000"/>
                </a:solidFill>
              </a:rPr>
              <a:t>R</a:t>
            </a:r>
            <a:r>
              <a:rPr lang="en-GB" dirty="0" smtClean="0">
                <a:solidFill>
                  <a:srgbClr val="FF0000"/>
                </a:solidFill>
              </a:rPr>
              <a:t>equesting details of the </a:t>
            </a:r>
            <a:r>
              <a:rPr lang="en-US" dirty="0">
                <a:solidFill>
                  <a:srgbClr val="FF0000"/>
                </a:solidFill>
              </a:rPr>
              <a:t>statement in 36.300 </a:t>
            </a:r>
            <a:r>
              <a:rPr lang="en-US" dirty="0" smtClean="0">
                <a:solidFill>
                  <a:srgbClr val="FF0000"/>
                </a:solidFill>
              </a:rPr>
              <a:t>that such signal should be minimized</a:t>
            </a:r>
          </a:p>
          <a:p>
            <a:pPr lvl="3"/>
            <a:r>
              <a:rPr lang="en-US" dirty="0" smtClean="0">
                <a:solidFill>
                  <a:srgbClr val="FF0000"/>
                </a:solidFill>
              </a:rPr>
              <a:t>Suggesting that use of multiple starting and ending position might be satisfactory</a:t>
            </a:r>
            <a:endParaRPr lang="en-GB"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2289924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Issue 1: </a:t>
            </a:r>
            <a:r>
              <a:rPr lang="en-AU" dirty="0" smtClean="0"/>
              <a:t>RAN1 asserts that blocking energy justified by gains from sync despite LAA being good enough without </a:t>
            </a:r>
            <a:endParaRPr lang="en-AU" dirty="0"/>
          </a:p>
        </p:txBody>
      </p:sp>
      <p:sp>
        <p:nvSpPr>
          <p:cNvPr id="3" name="Content Placeholder 2"/>
          <p:cNvSpPr>
            <a:spLocks noGrp="1"/>
          </p:cNvSpPr>
          <p:nvPr>
            <p:ph idx="1"/>
          </p:nvPr>
        </p:nvSpPr>
        <p:spPr/>
        <p:txBody>
          <a:bodyPr/>
          <a:lstStyle/>
          <a:p>
            <a:r>
              <a:rPr lang="en-GB" dirty="0" smtClean="0"/>
              <a:t>3GPP RAN1/RAN4 issue 1 response </a:t>
            </a:r>
            <a:r>
              <a:rPr lang="en-GB" dirty="0" smtClean="0">
                <a:solidFill>
                  <a:srgbClr val="FF0000"/>
                </a:solidFill>
              </a:rPr>
              <a:t>– with commentary</a:t>
            </a:r>
          </a:p>
          <a:p>
            <a:pPr lvl="1"/>
            <a:r>
              <a:rPr lang="en-GB" i="1" dirty="0" smtClean="0"/>
              <a:t>Any </a:t>
            </a:r>
            <a:r>
              <a:rPr lang="en-GB" i="1" dirty="0"/>
              <a:t>system has many different forms of overhead. While minimization of overhead is one of the design goals of any system, RAN1 also recognizes that there are many benefits to be obtained by a time synchronized transmission from a system performance perspective and leaves the flexibility and choice of transmission of such signals to an implementation in some operating conditions where its benefits can be overcome the costs of such a transmission. </a:t>
            </a:r>
            <a:endParaRPr lang="en-AU" i="1" dirty="0"/>
          </a:p>
          <a:p>
            <a:pPr lvl="2"/>
            <a:r>
              <a:rPr lang="en-GB" dirty="0" smtClean="0">
                <a:solidFill>
                  <a:srgbClr val="FF0000"/>
                </a:solidFill>
              </a:rPr>
              <a:t>RAN1 are asserting that </a:t>
            </a:r>
            <a:r>
              <a:rPr lang="en-GB" dirty="0">
                <a:solidFill>
                  <a:srgbClr val="FF0000"/>
                </a:solidFill>
              </a:rPr>
              <a:t>b</a:t>
            </a:r>
            <a:r>
              <a:rPr lang="en-GB" dirty="0" smtClean="0">
                <a:solidFill>
                  <a:srgbClr val="FF0000"/>
                </a:solidFill>
              </a:rPr>
              <a:t>locking energy is justified because it allows synchronisation</a:t>
            </a:r>
          </a:p>
          <a:p>
            <a:pPr lvl="2"/>
            <a:r>
              <a:rPr lang="en-GB" dirty="0" smtClean="0">
                <a:solidFill>
                  <a:srgbClr val="FF0000"/>
                </a:solidFill>
              </a:rPr>
              <a:t>RAN1 fail to address the IEEE </a:t>
            </a:r>
            <a:r>
              <a:rPr lang="en-GB" dirty="0">
                <a:solidFill>
                  <a:srgbClr val="FF0000"/>
                </a:solidFill>
              </a:rPr>
              <a:t>802 </a:t>
            </a:r>
            <a:r>
              <a:rPr lang="en-GB" dirty="0" smtClean="0">
                <a:solidFill>
                  <a:srgbClr val="FF0000"/>
                </a:solidFill>
              </a:rPr>
              <a:t>argument that it is unnecessary based on RAN1’s own assertion in an earlier  </a:t>
            </a:r>
            <a:r>
              <a:rPr lang="en-GB" dirty="0">
                <a:solidFill>
                  <a:srgbClr val="FF0000"/>
                </a:solidFill>
              </a:rPr>
              <a:t>LS that LAA had good performance whether or not it as sent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110263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802.19 WG needs to decide on how to deal with latest LS’s from 3GPP RAN1/RAN4</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smtClean="0"/>
              <a:t>IEEE 802 and 3GPP RAN/RAN1 have been playing “LS ping pong” for more almost three years</a:t>
            </a:r>
          </a:p>
          <a:p>
            <a:pPr lvl="1"/>
            <a:r>
              <a:rPr lang="en-AU" dirty="0"/>
              <a:t>The next “shots” (LSs) from 3GPP RAN/RAN1/RAN4 were liaised to IEEE 802 in May  &amp; June </a:t>
            </a:r>
            <a:r>
              <a:rPr lang="en-AU" dirty="0" smtClean="0"/>
              <a:t>2017</a:t>
            </a:r>
          </a:p>
          <a:p>
            <a:pPr lvl="1"/>
            <a:r>
              <a:rPr lang="en-AU" dirty="0" smtClean="0"/>
              <a:t>Some </a:t>
            </a:r>
            <a:r>
              <a:rPr lang="en-AU" dirty="0"/>
              <a:t>issues are still not </a:t>
            </a:r>
            <a:r>
              <a:rPr lang="en-AU" dirty="0" smtClean="0"/>
              <a:t>resolved, </a:t>
            </a:r>
            <a:r>
              <a:rPr lang="en-AU" dirty="0"/>
              <a:t>but others are resolved or heading in that </a:t>
            </a:r>
            <a:r>
              <a:rPr lang="en-AU" dirty="0" smtClean="0"/>
              <a:t>direction</a:t>
            </a:r>
          </a:p>
          <a:p>
            <a:pPr lvl="2"/>
            <a:r>
              <a:rPr lang="en-AU" dirty="0" smtClean="0"/>
              <a:t>There is still fundamental disagreement between 3GPP and IEEE 802 on “blocking energy” and “ED” issues </a:t>
            </a:r>
          </a:p>
          <a:p>
            <a:pPr lvl="1"/>
            <a:r>
              <a:rPr lang="en-AU" dirty="0" smtClean="0"/>
              <a:t>Is it time to finish the LS ping pong on the non ED issues</a:t>
            </a:r>
            <a:r>
              <a:rPr lang="en-AU" dirty="0" smtClean="0"/>
              <a:t>?</a:t>
            </a:r>
          </a:p>
          <a:p>
            <a:pPr lvl="1"/>
            <a:r>
              <a:rPr lang="en-AU" dirty="0"/>
              <a:t>IEEE 802.11 Coexistence SC intends dealing with coexistence issues between 802.11 &amp; unlicensed LTE </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5720247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Issue 1: </a:t>
            </a:r>
            <a:r>
              <a:rPr lang="en-AU" dirty="0" smtClean="0"/>
              <a:t>RAN1 notes that use of blocking energy is not required or specified calling its need into question</a:t>
            </a:r>
            <a:endParaRPr lang="en-AU" dirty="0"/>
          </a:p>
        </p:txBody>
      </p:sp>
      <p:sp>
        <p:nvSpPr>
          <p:cNvPr id="3" name="Content Placeholder 2"/>
          <p:cNvSpPr>
            <a:spLocks noGrp="1"/>
          </p:cNvSpPr>
          <p:nvPr>
            <p:ph idx="1"/>
          </p:nvPr>
        </p:nvSpPr>
        <p:spPr/>
        <p:txBody>
          <a:bodyPr/>
          <a:lstStyle/>
          <a:p>
            <a:r>
              <a:rPr lang="en-GB" dirty="0" smtClean="0"/>
              <a:t>3GPP RAN1/RAN4 issue 1 response </a:t>
            </a:r>
            <a:r>
              <a:rPr lang="en-GB" dirty="0" smtClean="0">
                <a:solidFill>
                  <a:srgbClr val="FF0000"/>
                </a:solidFill>
              </a:rPr>
              <a:t>– with commentary</a:t>
            </a:r>
          </a:p>
          <a:p>
            <a:pPr lvl="1"/>
            <a:r>
              <a:rPr lang="en-GB" i="1" dirty="0" smtClean="0"/>
              <a:t>RAN1 </a:t>
            </a:r>
            <a:r>
              <a:rPr lang="en-GB" i="1" dirty="0"/>
              <a:t>again reiterates that the LAA specification does not specify the transmission of such signals and defines the eNB Cat 4 LBT procedure so that the eNB may explicitly avoid the transmission of such signals by defining a self-deferral procedure to enable channel access exactly at the medium boundary. </a:t>
            </a:r>
            <a:endParaRPr lang="en-AU" i="1" dirty="0"/>
          </a:p>
          <a:p>
            <a:pPr lvl="2"/>
            <a:r>
              <a:rPr lang="en-GB" dirty="0">
                <a:solidFill>
                  <a:srgbClr val="FF0000"/>
                </a:solidFill>
              </a:rPr>
              <a:t> </a:t>
            </a:r>
            <a:r>
              <a:rPr lang="en-GB" dirty="0" smtClean="0">
                <a:solidFill>
                  <a:srgbClr val="FF0000"/>
                </a:solidFill>
              </a:rPr>
              <a:t>RAN1 point out that the spec does not require or even specify the use of blocking energy and even allows a mechanism in which it is not used</a:t>
            </a:r>
          </a:p>
          <a:p>
            <a:pPr lvl="2"/>
            <a:r>
              <a:rPr lang="en-GB" dirty="0" smtClean="0">
                <a:solidFill>
                  <a:srgbClr val="FF0000"/>
                </a:solidFill>
              </a:rPr>
              <a:t>This suggests that its use is probably not necessary … particularly as it is not specified</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16993661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Issue 1</a:t>
            </a:r>
            <a:r>
              <a:rPr lang="en-AU" dirty="0" smtClean="0"/>
              <a:t>: RAN has approved a project to limit the need for blocking energy</a:t>
            </a:r>
            <a:endParaRPr lang="en-AU" dirty="0"/>
          </a:p>
        </p:txBody>
      </p:sp>
      <p:sp>
        <p:nvSpPr>
          <p:cNvPr id="3" name="Content Placeholder 2"/>
          <p:cNvSpPr>
            <a:spLocks noGrp="1"/>
          </p:cNvSpPr>
          <p:nvPr>
            <p:ph idx="1"/>
          </p:nvPr>
        </p:nvSpPr>
        <p:spPr/>
        <p:txBody>
          <a:bodyPr/>
          <a:lstStyle/>
          <a:p>
            <a:r>
              <a:rPr lang="en-GB" dirty="0" smtClean="0"/>
              <a:t>3GPP RAN1/RAN4 issue 1 response </a:t>
            </a:r>
            <a:r>
              <a:rPr lang="en-GB" dirty="0" smtClean="0">
                <a:solidFill>
                  <a:srgbClr val="FF0000"/>
                </a:solidFill>
              </a:rPr>
              <a:t>– with commentary</a:t>
            </a:r>
          </a:p>
          <a:p>
            <a:pPr lvl="1"/>
            <a:r>
              <a:rPr lang="en-GB" i="1" dirty="0" smtClean="0"/>
              <a:t>Furthermore</a:t>
            </a:r>
            <a:r>
              <a:rPr lang="en-GB" i="1" dirty="0"/>
              <a:t>, RAN1 notes that RAN plenary has approved a new work item (RP-170848) on LAA in Rel-15 with the specific objective of specifying multiple start positions for initial and end partial </a:t>
            </a:r>
            <a:r>
              <a:rPr lang="en-GB" i="1" dirty="0" err="1"/>
              <a:t>subframes</a:t>
            </a:r>
            <a:r>
              <a:rPr lang="en-GB" i="1" dirty="0"/>
              <a:t> for both DL and UL to enable more efficient medium occupancy and reduce the overhead. </a:t>
            </a:r>
            <a:endParaRPr lang="en-GB" i="1" dirty="0" smtClean="0"/>
          </a:p>
          <a:p>
            <a:pPr lvl="2"/>
            <a:r>
              <a:rPr lang="en-GB" dirty="0" smtClean="0">
                <a:solidFill>
                  <a:srgbClr val="FF0000"/>
                </a:solidFill>
              </a:rPr>
              <a:t>This is positive and is aligned with IEEE 802’s request for the use of more initial and ending partial sub-frames</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32833078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 1: RAN1 comments suggest LAA is currently has too much overhead and is inefficient </a:t>
            </a:r>
            <a:endParaRPr lang="en-AU" dirty="0"/>
          </a:p>
        </p:txBody>
      </p:sp>
      <p:sp>
        <p:nvSpPr>
          <p:cNvPr id="3" name="Content Placeholder 2"/>
          <p:cNvSpPr>
            <a:spLocks noGrp="1"/>
          </p:cNvSpPr>
          <p:nvPr>
            <p:ph idx="1"/>
          </p:nvPr>
        </p:nvSpPr>
        <p:spPr/>
        <p:txBody>
          <a:bodyPr/>
          <a:lstStyle/>
          <a:p>
            <a:r>
              <a:rPr lang="en-GB" dirty="0" smtClean="0"/>
              <a:t>3GPP RAN1/RAN4 issue 1 response </a:t>
            </a:r>
            <a:r>
              <a:rPr lang="en-GB" dirty="0" smtClean="0">
                <a:solidFill>
                  <a:srgbClr val="FF0000"/>
                </a:solidFill>
              </a:rPr>
              <a:t>– with commentary</a:t>
            </a:r>
          </a:p>
          <a:p>
            <a:pPr lvl="1"/>
            <a:r>
              <a:rPr lang="en-GB" i="1" dirty="0"/>
              <a:t> </a:t>
            </a:r>
            <a:r>
              <a:rPr lang="en-GB" i="1" dirty="0" smtClean="0"/>
              <a:t>From </a:t>
            </a:r>
            <a:r>
              <a:rPr lang="en-GB" i="1" dirty="0"/>
              <a:t>RP-170848:</a:t>
            </a:r>
            <a:endParaRPr lang="en-AU" i="1" dirty="0"/>
          </a:p>
          <a:p>
            <a:pPr lvl="2"/>
            <a:r>
              <a:rPr lang="en-GB" i="1" dirty="0"/>
              <a:t> </a:t>
            </a:r>
            <a:r>
              <a:rPr lang="en-GB" i="1" dirty="0" smtClean="0"/>
              <a:t>“… </a:t>
            </a:r>
            <a:r>
              <a:rPr lang="en-GB" i="1" dirty="0"/>
              <a:t>Further enhancements to efficiency of the LTE design for unlicensed spectrum should be addressed, including scheduling enhancements allowing for reduced control signalling overhead and more efficient channel occupancy</a:t>
            </a:r>
            <a:r>
              <a:rPr lang="en-GB" i="1" dirty="0" smtClean="0"/>
              <a:t>. …”</a:t>
            </a:r>
          </a:p>
          <a:p>
            <a:pPr lvl="2"/>
            <a:r>
              <a:rPr lang="en-GB" dirty="0" smtClean="0">
                <a:solidFill>
                  <a:srgbClr val="FF0000"/>
                </a:solidFill>
              </a:rPr>
              <a:t>Reduced overhead and more efficient </a:t>
            </a:r>
            <a:r>
              <a:rPr lang="en-GB" dirty="0">
                <a:solidFill>
                  <a:srgbClr val="FF0000"/>
                </a:solidFill>
              </a:rPr>
              <a:t>channel occupancy </a:t>
            </a:r>
            <a:r>
              <a:rPr lang="en-GB" dirty="0" smtClean="0">
                <a:solidFill>
                  <a:srgbClr val="FF0000"/>
                </a:solidFill>
              </a:rPr>
              <a:t>are good things</a:t>
            </a:r>
          </a:p>
          <a:p>
            <a:pPr lvl="2"/>
            <a:r>
              <a:rPr lang="en-GB" dirty="0" smtClean="0">
                <a:solidFill>
                  <a:srgbClr val="FF0000"/>
                </a:solidFill>
              </a:rPr>
              <a:t>Of course, one could this to mean there is currently too much overhead and inefficient </a:t>
            </a:r>
            <a:r>
              <a:rPr lang="en-GB" dirty="0">
                <a:solidFill>
                  <a:srgbClr val="FF0000"/>
                </a:solidFill>
              </a:rPr>
              <a:t>channel occupancy</a:t>
            </a:r>
            <a:endParaRPr lang="en-AU" dirty="0">
              <a:solidFill>
                <a:srgbClr val="FF0000"/>
              </a:solidFill>
            </a:endParaRPr>
          </a:p>
          <a:p>
            <a:pPr lvl="1"/>
            <a:r>
              <a:rPr lang="en-US" i="1" dirty="0" smtClean="0"/>
              <a:t>The </a:t>
            </a:r>
            <a:r>
              <a:rPr lang="en-US" i="1" dirty="0"/>
              <a:t>detailed objectives of the work item are to specify support for the following functionalities: </a:t>
            </a:r>
            <a:endParaRPr lang="en-US" i="1" dirty="0" smtClean="0"/>
          </a:p>
          <a:p>
            <a:pPr lvl="2"/>
            <a:r>
              <a:rPr lang="en-US" i="1" dirty="0" smtClean="0"/>
              <a:t>Specify </a:t>
            </a:r>
            <a:r>
              <a:rPr lang="en-US" i="1" dirty="0"/>
              <a:t>support for multiple starting and ending positions in a subframe for UL and DL on </a:t>
            </a:r>
            <a:r>
              <a:rPr lang="en-US" i="1" dirty="0" err="1"/>
              <a:t>SCell</a:t>
            </a:r>
            <a:r>
              <a:rPr lang="en-US" i="1" dirty="0"/>
              <a:t> with Frame structure type 3. [RAN1, RAN2, RAN4</a:t>
            </a:r>
            <a:r>
              <a:rPr lang="en-US" i="1" dirty="0" smtClean="0"/>
              <a:t>] </a:t>
            </a:r>
            <a:r>
              <a:rPr lang="en-GB" i="1" dirty="0" smtClean="0"/>
              <a:t>… “</a:t>
            </a:r>
            <a:endParaRPr lang="en-AU" i="1" dirty="0"/>
          </a:p>
          <a:p>
            <a:pPr lvl="2"/>
            <a:r>
              <a:rPr lang="en-GB" dirty="0" smtClean="0">
                <a:solidFill>
                  <a:srgbClr val="FF0000"/>
                </a:solidFill>
              </a:rPr>
              <a:t>This sounds positive – does anyone know about  FS3?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1257588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 1: the details of RAN1 plans for more starting &amp; ending positions need to be properly reviewed</a:t>
            </a:r>
            <a:endParaRPr lang="en-AU" dirty="0"/>
          </a:p>
        </p:txBody>
      </p:sp>
      <p:sp>
        <p:nvSpPr>
          <p:cNvPr id="3" name="Content Placeholder 2"/>
          <p:cNvSpPr>
            <a:spLocks noGrp="1"/>
          </p:cNvSpPr>
          <p:nvPr>
            <p:ph idx="1"/>
          </p:nvPr>
        </p:nvSpPr>
        <p:spPr/>
        <p:txBody>
          <a:bodyPr/>
          <a:lstStyle/>
          <a:p>
            <a:r>
              <a:rPr lang="en-GB" dirty="0" smtClean="0"/>
              <a:t>3GPP RAN1/RAN4 issue 1 response </a:t>
            </a:r>
            <a:r>
              <a:rPr lang="en-GB" dirty="0" smtClean="0">
                <a:solidFill>
                  <a:srgbClr val="FF0000"/>
                </a:solidFill>
              </a:rPr>
              <a:t>– with commentary</a:t>
            </a:r>
          </a:p>
          <a:p>
            <a:pPr lvl="1"/>
            <a:r>
              <a:rPr lang="en-GB" i="1" dirty="0" smtClean="0"/>
              <a:t>Currently</a:t>
            </a:r>
            <a:r>
              <a:rPr lang="en-GB" i="1" dirty="0"/>
              <a:t>, the Rel-15 LAA work item is expected to be completed in RAN1 in Dec 2017 with RAN2 and RAN4 work to be completed within a few quarters thereafter. RAN1 has so far agreed to specify at least one additional UL start and at least one additional UL ending position (ending transmission at symbol 6 of a subframe) as well as not specifying any additional DL ending positions on top of the Rel-13 options of ending in symbol 3,6,9,10,11,12 and 14. For the UL partial </a:t>
            </a:r>
            <a:r>
              <a:rPr lang="en-GB" i="1" dirty="0" err="1"/>
              <a:t>subframes</a:t>
            </a:r>
            <a:r>
              <a:rPr lang="en-GB" i="1" dirty="0"/>
              <a:t>, it was agreed that two modes of operation would be supported: Mode 1 in which UE may decide on the starting point of transmission depending on the outcome of LBT and Mode 2 in which the UL grant indicates the start position to be the second slot of the subframe. </a:t>
            </a:r>
            <a:endParaRPr lang="en-GB" i="1" dirty="0" smtClean="0"/>
          </a:p>
          <a:p>
            <a:pPr lvl="2"/>
            <a:r>
              <a:rPr lang="en-GB" dirty="0" smtClean="0">
                <a:solidFill>
                  <a:srgbClr val="FF0000"/>
                </a:solidFill>
              </a:rPr>
              <a:t>Can anyone decode the details of what has been agreed?</a:t>
            </a:r>
          </a:p>
          <a:p>
            <a:pPr lvl="3"/>
            <a:r>
              <a:rPr lang="en-GB" dirty="0" err="1">
                <a:solidFill>
                  <a:srgbClr val="FF0000"/>
                </a:solidFill>
              </a:rPr>
              <a:t>e</a:t>
            </a:r>
            <a:r>
              <a:rPr lang="en-GB" dirty="0" err="1" smtClean="0">
                <a:solidFill>
                  <a:srgbClr val="FF0000"/>
                </a:solidFill>
              </a:rPr>
              <a:t>g</a:t>
            </a:r>
            <a:r>
              <a:rPr lang="en-GB" dirty="0" smtClean="0">
                <a:solidFill>
                  <a:srgbClr val="FF0000"/>
                </a:solidFill>
              </a:rPr>
              <a:t> how does mode 2 help?</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80649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 1: RAN1 note the additional starting &amp; ending positions will be mandatory until at least end of R15 </a:t>
            </a:r>
            <a:endParaRPr lang="en-AU" dirty="0"/>
          </a:p>
        </p:txBody>
      </p:sp>
      <p:sp>
        <p:nvSpPr>
          <p:cNvPr id="3" name="Content Placeholder 2"/>
          <p:cNvSpPr>
            <a:spLocks noGrp="1"/>
          </p:cNvSpPr>
          <p:nvPr>
            <p:ph idx="1"/>
          </p:nvPr>
        </p:nvSpPr>
        <p:spPr/>
        <p:txBody>
          <a:bodyPr/>
          <a:lstStyle/>
          <a:p>
            <a:r>
              <a:rPr lang="en-GB" dirty="0" smtClean="0"/>
              <a:t>3GPP RAN1/RAN4 issue 1 response </a:t>
            </a:r>
            <a:r>
              <a:rPr lang="en-GB" dirty="0" smtClean="0">
                <a:solidFill>
                  <a:srgbClr val="FF0000"/>
                </a:solidFill>
              </a:rPr>
              <a:t>– with commentary</a:t>
            </a:r>
          </a:p>
          <a:p>
            <a:pPr lvl="1"/>
            <a:r>
              <a:rPr lang="en-GB" i="1" dirty="0" smtClean="0"/>
              <a:t>RAN1 </a:t>
            </a:r>
            <a:r>
              <a:rPr lang="en-GB" i="1" dirty="0"/>
              <a:t>notes that all the specified initial and end DL partial </a:t>
            </a:r>
            <a:r>
              <a:rPr lang="en-GB" i="1" dirty="0" err="1"/>
              <a:t>subframes</a:t>
            </a:r>
            <a:r>
              <a:rPr lang="en-GB" i="1" dirty="0"/>
              <a:t> in Rel-13 are optional for UE implementation. Rel-14 does not specify any UL end partial </a:t>
            </a:r>
            <a:r>
              <a:rPr lang="en-GB" i="1" dirty="0" err="1"/>
              <a:t>subframes</a:t>
            </a:r>
            <a:r>
              <a:rPr lang="en-GB" i="1" dirty="0"/>
              <a:t>. The discussion of mandatory and optional features for Rel-15 (and for any release in general) happens at the end of each release at which time further information could be provided on which start and end positions for DL and UL transmissions are mandatory for Rel-15 LAA capable </a:t>
            </a:r>
            <a:r>
              <a:rPr lang="en-GB" i="1" dirty="0" smtClean="0"/>
              <a:t>UEs</a:t>
            </a:r>
            <a:endParaRPr lang="en-GB" i="1" dirty="0"/>
          </a:p>
          <a:p>
            <a:pPr lvl="2"/>
            <a:r>
              <a:rPr lang="en-GB" dirty="0" smtClean="0">
                <a:solidFill>
                  <a:srgbClr val="FF0000"/>
                </a:solidFill>
              </a:rPr>
              <a:t>This means that Wi-Fi may need to deal with illegitimate use blocking energy until at least end of R15</a:t>
            </a:r>
            <a:endParaRPr lang="en-GB" dirty="0">
              <a:solidFill>
                <a:srgbClr val="FF0000"/>
              </a:solidFill>
            </a:endParaRPr>
          </a:p>
          <a:p>
            <a:r>
              <a:rPr lang="en-GB" dirty="0" smtClean="0">
                <a:solidFill>
                  <a:srgbClr val="FF0000"/>
                </a:solidFill>
              </a:rPr>
              <a:t>Additional notes</a:t>
            </a:r>
          </a:p>
          <a:p>
            <a:pPr lvl="1"/>
            <a:r>
              <a:rPr lang="en-GB" dirty="0">
                <a:solidFill>
                  <a:srgbClr val="FF0000"/>
                </a:solidFill>
              </a:rPr>
              <a:t> T</a:t>
            </a:r>
            <a:r>
              <a:rPr lang="en-GB" dirty="0" smtClean="0">
                <a:solidFill>
                  <a:srgbClr val="FF0000"/>
                </a:solidFill>
              </a:rPr>
              <a:t>he requested reference to the </a:t>
            </a:r>
            <a:r>
              <a:rPr lang="en-US" dirty="0" smtClean="0">
                <a:solidFill>
                  <a:srgbClr val="FF0000"/>
                </a:solidFill>
              </a:rPr>
              <a:t>proposed </a:t>
            </a:r>
            <a:r>
              <a:rPr lang="en-US" dirty="0">
                <a:solidFill>
                  <a:srgbClr val="FF0000"/>
                </a:solidFill>
              </a:rPr>
              <a:t>statement in 36.300 </a:t>
            </a:r>
            <a:r>
              <a:rPr lang="en-US" dirty="0" smtClean="0">
                <a:solidFill>
                  <a:srgbClr val="FF0000"/>
                </a:solidFill>
              </a:rPr>
              <a:t>was not provided</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8693899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 4: </a:t>
            </a:r>
            <a:r>
              <a:rPr lang="en-AU" dirty="0"/>
              <a:t>IEEE 802 requested </a:t>
            </a:r>
            <a:r>
              <a:rPr lang="en-AU" dirty="0" smtClean="0"/>
              <a:t>testing be undertaken to determine affect of slot desynchronization</a:t>
            </a:r>
            <a:endParaRPr lang="en-AU" dirty="0"/>
          </a:p>
        </p:txBody>
      </p:sp>
      <p:sp>
        <p:nvSpPr>
          <p:cNvPr id="3" name="Content Placeholder 2"/>
          <p:cNvSpPr>
            <a:spLocks noGrp="1"/>
          </p:cNvSpPr>
          <p:nvPr>
            <p:ph idx="1"/>
          </p:nvPr>
        </p:nvSpPr>
        <p:spPr/>
        <p:txBody>
          <a:bodyPr/>
          <a:lstStyle/>
          <a:p>
            <a:r>
              <a:rPr lang="en-AU" dirty="0"/>
              <a:t>IEEE 802 issue </a:t>
            </a:r>
            <a:r>
              <a:rPr lang="en-AU" dirty="0" smtClean="0"/>
              <a:t>4 </a:t>
            </a:r>
            <a:r>
              <a:rPr lang="en-AU" dirty="0"/>
              <a:t>requests</a:t>
            </a:r>
          </a:p>
          <a:p>
            <a:pPr lvl="1"/>
            <a:r>
              <a:rPr lang="en-US" i="1" dirty="0"/>
              <a:t>There is not consensus on Issue 4: “LAA and IEEE 802.11 slot boundaries should align as accurately as possible to preserve spectral efficiency in unlicensed spectrum” but resolution can result from satisfactory RAN4 testing before </a:t>
            </a:r>
            <a:r>
              <a:rPr lang="en-US" i="1" dirty="0" smtClean="0"/>
              <a:t>deployment</a:t>
            </a:r>
          </a:p>
          <a:p>
            <a:pPr lvl="1"/>
            <a:r>
              <a:rPr lang="en-US"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33594012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 4: RAN1 asserts there are no </a:t>
            </a:r>
            <a:r>
              <a:rPr lang="en-GB" dirty="0"/>
              <a:t>slot synchronization </a:t>
            </a:r>
            <a:r>
              <a:rPr lang="en-GB" dirty="0" smtClean="0"/>
              <a:t> issues</a:t>
            </a: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4 </a:t>
            </a:r>
            <a:r>
              <a:rPr lang="en-GB" dirty="0"/>
              <a:t>response </a:t>
            </a:r>
            <a:r>
              <a:rPr lang="en-GB" dirty="0">
                <a:solidFill>
                  <a:srgbClr val="FF0000"/>
                </a:solidFill>
              </a:rPr>
              <a:t>– with commentary</a:t>
            </a:r>
          </a:p>
          <a:p>
            <a:pPr lvl="1"/>
            <a:r>
              <a:rPr lang="en-GB" i="1" dirty="0" smtClean="0"/>
              <a:t>RAN1 </a:t>
            </a:r>
            <a:r>
              <a:rPr lang="en-GB" i="1" dirty="0"/>
              <a:t>notes that in all the simulations that have been presented in 3GPP RAN1 as part of the LAA study item, Rel-13 and Rel-14 LAA and as part of ETSI BRAN 5GHz harmonization, any coexistence concerns that can be attributed to slot synchronization have not been identified</a:t>
            </a:r>
            <a:r>
              <a:rPr lang="en-GB" i="1" dirty="0" smtClean="0"/>
              <a:t>.</a:t>
            </a:r>
          </a:p>
          <a:p>
            <a:pPr lvl="2"/>
            <a:r>
              <a:rPr lang="en-GB" dirty="0" smtClean="0">
                <a:solidFill>
                  <a:srgbClr val="FF0000"/>
                </a:solidFill>
              </a:rPr>
              <a:t>IEEE 802 has expressed many concerns about the simulation process and the results; it is quite likely that the simulations were not  detailed enough to identify any issues arising from </a:t>
            </a:r>
            <a:r>
              <a:rPr lang="en-GB" dirty="0">
                <a:solidFill>
                  <a:srgbClr val="FF0000"/>
                </a:solidFill>
              </a:rPr>
              <a:t>slot synchronization </a:t>
            </a:r>
            <a:endParaRPr lang="en-GB"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9601137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Issue 4</a:t>
            </a:r>
            <a:r>
              <a:rPr lang="en-AU" dirty="0" smtClean="0"/>
              <a:t>: RAN1 asserts use of 802.11 preambles is an undue burden, despite this not being a IEEE 802 request</a:t>
            </a: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4 </a:t>
            </a:r>
            <a:r>
              <a:rPr lang="en-GB" dirty="0"/>
              <a:t>response </a:t>
            </a:r>
            <a:r>
              <a:rPr lang="en-GB" dirty="0">
                <a:solidFill>
                  <a:srgbClr val="FF0000"/>
                </a:solidFill>
              </a:rPr>
              <a:t>– with commentary</a:t>
            </a:r>
          </a:p>
          <a:p>
            <a:pPr lvl="1"/>
            <a:r>
              <a:rPr lang="en-GB" i="1" dirty="0" smtClean="0"/>
              <a:t>In </a:t>
            </a:r>
            <a:r>
              <a:rPr lang="en-GB" i="1" dirty="0"/>
              <a:t>addition, as RAN1 has already noted in its previous LS response (R1-1613770), transmitting and receiving 802.11 preambles requires the eNB to implement several aspects of the PHY and MAC processing chain of 802.11 devices and imposes an undue burden on the eNB</a:t>
            </a:r>
            <a:r>
              <a:rPr lang="en-GB" i="1" dirty="0" smtClean="0"/>
              <a:t>.</a:t>
            </a:r>
          </a:p>
          <a:p>
            <a:pPr lvl="2"/>
            <a:r>
              <a:rPr lang="en-GB" dirty="0" smtClean="0">
                <a:solidFill>
                  <a:srgbClr val="FF0000"/>
                </a:solidFill>
              </a:rPr>
              <a:t>It is agreed that requiring the use of 802.11 preambles is a burden; however, it apparently not an undue burden because a number of vendors are implementing them</a:t>
            </a:r>
          </a:p>
          <a:p>
            <a:pPr lvl="2"/>
            <a:r>
              <a:rPr lang="en-GB" dirty="0" smtClean="0">
                <a:solidFill>
                  <a:srgbClr val="FF0000"/>
                </a:solidFill>
              </a:rPr>
              <a:t>Also note that IEEE 802 did not actually ask that LAA use </a:t>
            </a:r>
            <a:r>
              <a:rPr lang="en-GB" dirty="0">
                <a:solidFill>
                  <a:srgbClr val="FF0000"/>
                </a:solidFill>
              </a:rPr>
              <a:t>802.11 </a:t>
            </a:r>
            <a:r>
              <a:rPr lang="en-GB" dirty="0" smtClean="0">
                <a:solidFill>
                  <a:srgbClr val="FF0000"/>
                </a:solidFill>
              </a:rPr>
              <a:t>preambles, although that is an obvious thing to do</a:t>
            </a:r>
          </a:p>
          <a:p>
            <a:pPr lvl="2"/>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1099930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 4: RAN1 will not test for slot sync issues at this time, which is probably reasonable</a:t>
            </a: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4 </a:t>
            </a:r>
            <a:r>
              <a:rPr lang="en-GB" dirty="0"/>
              <a:t>response </a:t>
            </a:r>
            <a:r>
              <a:rPr lang="en-GB" dirty="0">
                <a:solidFill>
                  <a:srgbClr val="FF0000"/>
                </a:solidFill>
              </a:rPr>
              <a:t>– with commentary</a:t>
            </a:r>
          </a:p>
          <a:p>
            <a:pPr lvl="1"/>
            <a:r>
              <a:rPr lang="en-GB" i="1" dirty="0" smtClean="0"/>
              <a:t>RAN1 </a:t>
            </a:r>
            <a:r>
              <a:rPr lang="en-GB" i="1" dirty="0"/>
              <a:t>notes that the coexistence testing being studied in RAN4 already considers the effect of slot synchronization in the normal course of eNB operation and does not believe anything specific needs to be considered to test this aspect. </a:t>
            </a:r>
            <a:endParaRPr lang="en-GB" i="1" dirty="0" smtClean="0"/>
          </a:p>
          <a:p>
            <a:pPr lvl="2"/>
            <a:r>
              <a:rPr lang="en-GB" dirty="0" smtClean="0">
                <a:solidFill>
                  <a:srgbClr val="FF0000"/>
                </a:solidFill>
              </a:rPr>
              <a:t>It is true that the coexistence testing will show a loss of performance if there are slot sync issues or any other issues</a:t>
            </a:r>
          </a:p>
          <a:p>
            <a:pPr lvl="2"/>
            <a:r>
              <a:rPr lang="en-GB" dirty="0" smtClean="0">
                <a:solidFill>
                  <a:srgbClr val="FF0000"/>
                </a:solidFill>
              </a:rPr>
              <a:t>However, it will not distinguish between the cause of the loss of performance</a:t>
            </a:r>
          </a:p>
          <a:p>
            <a:pPr lvl="2"/>
            <a:r>
              <a:rPr lang="en-GB" dirty="0" smtClean="0">
                <a:solidFill>
                  <a:srgbClr val="FF0000"/>
                </a:solidFill>
              </a:rPr>
              <a:t>That said it is probably reasonable to leave investigation of underlying causes to a time when there is a known problem</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22439992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 5: IEEE 802 requested </a:t>
            </a:r>
            <a:r>
              <a:rPr lang="en-US" dirty="0"/>
              <a:t>multi-channel </a:t>
            </a:r>
            <a:r>
              <a:rPr lang="en-US" dirty="0" smtClean="0"/>
              <a:t>aggregation be aligned with 802.11 and tested</a:t>
            </a:r>
            <a:endParaRPr lang="en-AU" dirty="0"/>
          </a:p>
        </p:txBody>
      </p:sp>
      <p:sp>
        <p:nvSpPr>
          <p:cNvPr id="3" name="Content Placeholder 2"/>
          <p:cNvSpPr>
            <a:spLocks noGrp="1"/>
          </p:cNvSpPr>
          <p:nvPr>
            <p:ph idx="1"/>
          </p:nvPr>
        </p:nvSpPr>
        <p:spPr/>
        <p:txBody>
          <a:bodyPr/>
          <a:lstStyle/>
          <a:p>
            <a:r>
              <a:rPr lang="en-AU" dirty="0"/>
              <a:t>IEEE 802 issue </a:t>
            </a:r>
            <a:r>
              <a:rPr lang="en-AU" dirty="0" smtClean="0"/>
              <a:t>5 </a:t>
            </a:r>
            <a:r>
              <a:rPr lang="en-AU" dirty="0"/>
              <a:t>requests</a:t>
            </a:r>
          </a:p>
          <a:p>
            <a:pPr lvl="1"/>
            <a:r>
              <a:rPr lang="en-AU" i="1" dirty="0" smtClean="0"/>
              <a:t>…</a:t>
            </a:r>
          </a:p>
          <a:p>
            <a:pPr lvl="1"/>
            <a:r>
              <a:rPr lang="en-US" i="1" dirty="0" smtClean="0"/>
              <a:t>IEEE </a:t>
            </a:r>
            <a:r>
              <a:rPr lang="en-US" i="1" dirty="0"/>
              <a:t>802 requests that 3GPP RAN1 align the multi-channel aggregation scheme for this latter downlink channel access procedure with </a:t>
            </a:r>
            <a:r>
              <a:rPr lang="en-US" i="1" dirty="0" smtClean="0"/>
              <a:t>802.11</a:t>
            </a:r>
          </a:p>
          <a:p>
            <a:pPr lvl="1"/>
            <a:r>
              <a:rPr lang="en-US" i="1" dirty="0" smtClean="0"/>
              <a:t>…</a:t>
            </a:r>
          </a:p>
          <a:p>
            <a:pPr lvl="1"/>
            <a:r>
              <a:rPr lang="en-US" i="1" dirty="0"/>
              <a:t>IEEE 802 also requests 3GPP to define and perform the RAN4 tests before LAA deployment to verify coexistence between multi-channel LAA and 802.11</a:t>
            </a:r>
            <a:endParaRPr lang="en-US" i="1"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648235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Curved Connector 29"/>
          <p:cNvCxnSpPr>
            <a:stCxn id="45" idx="1"/>
            <a:endCxn id="36" idx="3"/>
          </p:cNvCxnSpPr>
          <p:nvPr/>
        </p:nvCxnSpPr>
        <p:spPr bwMode="auto">
          <a:xfrm rot="10800000" flipV="1">
            <a:off x="3352800" y="5676900"/>
            <a:ext cx="2514600" cy="4572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46" name="Curved Connector 45"/>
          <p:cNvCxnSpPr>
            <a:stCxn id="34" idx="3"/>
            <a:endCxn id="45" idx="1"/>
          </p:cNvCxnSpPr>
          <p:nvPr/>
        </p:nvCxnSpPr>
        <p:spPr bwMode="auto">
          <a:xfrm>
            <a:off x="3352800" y="4762500"/>
            <a:ext cx="2514600" cy="9144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cxnSp>
        <p:nvCxnSpPr>
          <p:cNvPr id="49" name="Curved Connector 48"/>
          <p:cNvCxnSpPr>
            <a:stCxn id="38" idx="3"/>
            <a:endCxn id="45" idx="1"/>
          </p:cNvCxnSpPr>
          <p:nvPr/>
        </p:nvCxnSpPr>
        <p:spPr bwMode="auto">
          <a:xfrm>
            <a:off x="3352800" y="5448300"/>
            <a:ext cx="2514600" cy="2286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cxnSp>
        <p:nvCxnSpPr>
          <p:cNvPr id="39" name="Curved Connector 38"/>
          <p:cNvCxnSpPr>
            <a:stCxn id="32" idx="1"/>
            <a:endCxn id="38" idx="3"/>
          </p:cNvCxnSpPr>
          <p:nvPr/>
        </p:nvCxnSpPr>
        <p:spPr bwMode="auto">
          <a:xfrm rot="10800000" flipV="1">
            <a:off x="3352800" y="4991100"/>
            <a:ext cx="2514600" cy="4572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42" name="Curved Connector 41"/>
          <p:cNvCxnSpPr>
            <a:stCxn id="32" idx="1"/>
            <a:endCxn id="34" idx="3"/>
          </p:cNvCxnSpPr>
          <p:nvPr/>
        </p:nvCxnSpPr>
        <p:spPr bwMode="auto">
          <a:xfrm rot="10800000">
            <a:off x="3352800" y="4762500"/>
            <a:ext cx="2514600" cy="2286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35" name="Curved Connector 34"/>
          <p:cNvCxnSpPr>
            <a:stCxn id="23" idx="3"/>
            <a:endCxn id="32" idx="1"/>
          </p:cNvCxnSpPr>
          <p:nvPr/>
        </p:nvCxnSpPr>
        <p:spPr bwMode="auto">
          <a:xfrm>
            <a:off x="3352800" y="4076700"/>
            <a:ext cx="2514600" cy="9144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cxnSp>
        <p:nvCxnSpPr>
          <p:cNvPr id="26" name="Curved Connector 25"/>
          <p:cNvCxnSpPr>
            <a:stCxn id="24" idx="1"/>
            <a:endCxn id="23" idx="3"/>
          </p:cNvCxnSpPr>
          <p:nvPr/>
        </p:nvCxnSpPr>
        <p:spPr bwMode="auto">
          <a:xfrm rot="10800000">
            <a:off x="3352800" y="4076700"/>
            <a:ext cx="2514600" cy="2286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33" name="Curved Connector 32"/>
          <p:cNvCxnSpPr>
            <a:stCxn id="13" idx="1"/>
            <a:endCxn id="23" idx="3"/>
          </p:cNvCxnSpPr>
          <p:nvPr/>
        </p:nvCxnSpPr>
        <p:spPr bwMode="auto">
          <a:xfrm rot="10800000" flipV="1">
            <a:off x="3352800" y="3619500"/>
            <a:ext cx="2514600" cy="4572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20" name="Curved Connector 19"/>
          <p:cNvCxnSpPr>
            <a:stCxn id="12" idx="3"/>
            <a:endCxn id="13" idx="1"/>
          </p:cNvCxnSpPr>
          <p:nvPr/>
        </p:nvCxnSpPr>
        <p:spPr bwMode="auto">
          <a:xfrm>
            <a:off x="3352800" y="3390900"/>
            <a:ext cx="2514600" cy="2286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cxnSp>
        <p:nvCxnSpPr>
          <p:cNvPr id="29" name="Curved Connector 28"/>
          <p:cNvCxnSpPr>
            <a:stCxn id="12" idx="3"/>
            <a:endCxn id="24" idx="1"/>
          </p:cNvCxnSpPr>
          <p:nvPr/>
        </p:nvCxnSpPr>
        <p:spPr bwMode="auto">
          <a:xfrm>
            <a:off x="3352800" y="3390900"/>
            <a:ext cx="2514600" cy="9144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cxnSp>
        <p:nvCxnSpPr>
          <p:cNvPr id="16" name="Curved Connector 15"/>
          <p:cNvCxnSpPr>
            <a:stCxn id="11" idx="1"/>
            <a:endCxn id="12" idx="3"/>
          </p:cNvCxnSpPr>
          <p:nvPr/>
        </p:nvCxnSpPr>
        <p:spPr bwMode="auto">
          <a:xfrm rot="10800000" flipV="1">
            <a:off x="3352800" y="2933700"/>
            <a:ext cx="2514600" cy="4572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sp>
        <p:nvSpPr>
          <p:cNvPr id="2" name="Title 1"/>
          <p:cNvSpPr>
            <a:spLocks noGrp="1"/>
          </p:cNvSpPr>
          <p:nvPr>
            <p:ph type="title"/>
          </p:nvPr>
        </p:nvSpPr>
        <p:spPr/>
        <p:txBody>
          <a:bodyPr/>
          <a:lstStyle/>
          <a:p>
            <a:r>
              <a:rPr lang="en-AU" dirty="0" smtClean="0"/>
              <a:t>IEEE 802 and 3GPP have been playing</a:t>
            </a:r>
            <a:br>
              <a:rPr lang="en-AU" dirty="0" smtClean="0"/>
            </a:br>
            <a:r>
              <a:rPr lang="en-AU" dirty="0" smtClean="0"/>
              <a:t>“LS ping pong” for almost three years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ln w="38100">
            <a:noFill/>
          </a:ln>
        </p:spPr>
        <p:txBody>
          <a:bodyPr/>
          <a:lstStyle/>
          <a:p>
            <a:pPr>
              <a:defRPr/>
            </a:pPr>
            <a:r>
              <a:rPr lang="en-US" smtClean="0"/>
              <a:t>Slide </a:t>
            </a:r>
            <a:fld id="{EF4002E7-DB4D-4CC3-8382-1939D19420D8}" type="slidenum">
              <a:rPr lang="en-US" smtClean="0"/>
              <a:pPr>
                <a:defRPr/>
              </a:pPr>
              <a:t>3</a:t>
            </a:fld>
            <a:endParaRPr lang="en-US"/>
          </a:p>
        </p:txBody>
      </p:sp>
      <p:sp>
        <p:nvSpPr>
          <p:cNvPr id="6" name="Rectangle 5"/>
          <p:cNvSpPr/>
          <p:nvPr/>
        </p:nvSpPr>
        <p:spPr bwMode="auto">
          <a:xfrm>
            <a:off x="228600" y="1905000"/>
            <a:ext cx="3124200" cy="3429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3GPP</a:t>
            </a:r>
          </a:p>
        </p:txBody>
      </p:sp>
      <p:sp>
        <p:nvSpPr>
          <p:cNvPr id="9" name="Rectangle 8"/>
          <p:cNvSpPr/>
          <p:nvPr/>
        </p:nvSpPr>
        <p:spPr bwMode="auto">
          <a:xfrm>
            <a:off x="5867400" y="1905000"/>
            <a:ext cx="3124200" cy="3429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IEEE 802</a:t>
            </a:r>
          </a:p>
        </p:txBody>
      </p:sp>
      <p:sp>
        <p:nvSpPr>
          <p:cNvPr id="10" name="Rectangle 9"/>
          <p:cNvSpPr/>
          <p:nvPr/>
        </p:nvSpPr>
        <p:spPr bwMode="auto">
          <a:xfrm>
            <a:off x="228600" y="2362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2"/>
              </a:rPr>
              <a:t>Jun 2014</a:t>
            </a:r>
            <a:r>
              <a:rPr kumimoji="0" lang="en-AU" sz="1400" b="0" i="0" u="none" strike="noStrike" cap="none" normalizeH="0" baseline="0" dirty="0" smtClean="0">
                <a:ln>
                  <a:noFill/>
                </a:ln>
                <a:solidFill>
                  <a:schemeClr val="tx1"/>
                </a:solidFill>
                <a:effectLst/>
                <a:latin typeface="+mj-lt"/>
              </a:rPr>
              <a:t>:</a:t>
            </a:r>
            <a:r>
              <a:rPr kumimoji="0" lang="en-AU" sz="1400" b="0" i="0" u="none" strike="noStrike" cap="none" normalizeH="0" dirty="0" smtClean="0">
                <a:ln>
                  <a:noFill/>
                </a:ln>
                <a:solidFill>
                  <a:schemeClr val="tx1"/>
                </a:solidFill>
                <a:effectLst/>
                <a:latin typeface="+mj-lt"/>
              </a:rPr>
              <a:t> </a:t>
            </a:r>
            <a:r>
              <a:rPr lang="en-AU" sz="1400" dirty="0">
                <a:latin typeface="+mj-lt"/>
              </a:rPr>
              <a:t>Reply LS on Areas of Mutual Interest to 802 LMSC and 3GPP</a:t>
            </a:r>
            <a:endParaRPr kumimoji="0" lang="en-AU" sz="1400" b="0" i="0" u="none" strike="noStrike" cap="none" normalizeH="0" baseline="0" dirty="0" smtClean="0">
              <a:ln>
                <a:noFill/>
              </a:ln>
              <a:solidFill>
                <a:schemeClr val="tx1"/>
              </a:solidFill>
              <a:effectLst/>
              <a:latin typeface="+mj-lt"/>
            </a:endParaRPr>
          </a:p>
        </p:txBody>
      </p:sp>
      <p:sp>
        <p:nvSpPr>
          <p:cNvPr id="11" name="Rectangle 10"/>
          <p:cNvSpPr/>
          <p:nvPr/>
        </p:nvSpPr>
        <p:spPr bwMode="auto">
          <a:xfrm>
            <a:off x="5867400" y="25908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3"/>
              </a:rPr>
              <a:t>Jul</a:t>
            </a:r>
            <a:r>
              <a:rPr kumimoji="0" lang="en-AU" sz="1400" b="1" i="0" u="none" strike="noStrike" cap="none" normalizeH="0" dirty="0" smtClean="0">
                <a:ln>
                  <a:noFill/>
                </a:ln>
                <a:solidFill>
                  <a:schemeClr val="tx1"/>
                </a:solidFill>
                <a:effectLst/>
                <a:latin typeface="+mj-lt"/>
                <a:hlinkClick r:id="rId3"/>
              </a:rPr>
              <a:t> 2014</a:t>
            </a:r>
            <a:r>
              <a:rPr kumimoji="0" lang="en-AU" sz="1400" b="0" i="0" u="none" strike="noStrike" cap="none" normalizeH="0" dirty="0" smtClean="0">
                <a:ln>
                  <a:noFill/>
                </a:ln>
                <a:solidFill>
                  <a:schemeClr val="tx1"/>
                </a:solidFill>
                <a:effectLst/>
                <a:latin typeface="+mj-lt"/>
              </a:rPr>
              <a:t>: </a:t>
            </a:r>
            <a:r>
              <a:rPr lang="en-AU" sz="1400" dirty="0">
                <a:latin typeface="+mj-lt"/>
              </a:rPr>
              <a:t>Areas of Mutual Interest to 802 LMSC and 3GPP</a:t>
            </a:r>
            <a:endParaRPr kumimoji="0" lang="en-AU" sz="1400" b="0" i="0" u="none" strike="noStrike" cap="none" normalizeH="0" baseline="0" dirty="0" smtClean="0">
              <a:ln>
                <a:noFill/>
              </a:ln>
              <a:solidFill>
                <a:schemeClr val="tx1"/>
              </a:solidFill>
              <a:effectLst/>
              <a:latin typeface="+mj-lt"/>
            </a:endParaRPr>
          </a:p>
        </p:txBody>
      </p:sp>
      <p:sp>
        <p:nvSpPr>
          <p:cNvPr id="12" name="Rectangle 11"/>
          <p:cNvSpPr/>
          <p:nvPr/>
        </p:nvSpPr>
        <p:spPr bwMode="auto">
          <a:xfrm>
            <a:off x="228600" y="30480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4"/>
              </a:rPr>
              <a:t>Sep 2014</a:t>
            </a:r>
            <a:r>
              <a:rPr lang="en-AU" sz="1400" dirty="0" smtClean="0">
                <a:latin typeface="+mj-lt"/>
              </a:rPr>
              <a:t>: </a:t>
            </a:r>
            <a:r>
              <a:rPr lang="en-AU" sz="1400" dirty="0">
                <a:latin typeface="+mj-lt"/>
              </a:rPr>
              <a:t>Licensed-Assisted Access using LTE</a:t>
            </a:r>
            <a:endParaRPr kumimoji="0" lang="en-AU" sz="1400" b="0" i="0" u="none" strike="noStrike" cap="none" normalizeH="0" baseline="0" dirty="0" smtClean="0">
              <a:ln>
                <a:noFill/>
              </a:ln>
              <a:solidFill>
                <a:schemeClr val="tx1"/>
              </a:solidFill>
              <a:effectLst/>
              <a:latin typeface="+mj-lt"/>
            </a:endParaRPr>
          </a:p>
        </p:txBody>
      </p:sp>
      <p:sp>
        <p:nvSpPr>
          <p:cNvPr id="13" name="Rectangle 12"/>
          <p:cNvSpPr/>
          <p:nvPr/>
        </p:nvSpPr>
        <p:spPr bwMode="auto">
          <a:xfrm>
            <a:off x="5867400" y="32766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5"/>
              </a:rPr>
              <a:t>Nov </a:t>
            </a:r>
            <a:r>
              <a:rPr kumimoji="0" lang="en-AU" sz="1400" b="1" i="0" u="none" strike="noStrike" cap="none" normalizeH="0" dirty="0" smtClean="0">
                <a:ln>
                  <a:noFill/>
                </a:ln>
                <a:solidFill>
                  <a:schemeClr val="tx1"/>
                </a:solidFill>
                <a:effectLst/>
                <a:latin typeface="+mj-lt"/>
                <a:hlinkClick r:id="rId5"/>
              </a:rPr>
              <a:t>2014</a:t>
            </a:r>
            <a:r>
              <a:rPr kumimoji="0" lang="en-AU" sz="1400" b="0" i="0" u="none" strike="noStrike" cap="none" normalizeH="0" dirty="0" smtClean="0">
                <a:ln>
                  <a:noFill/>
                </a:ln>
                <a:solidFill>
                  <a:schemeClr val="tx1"/>
                </a:solidFill>
                <a:effectLst/>
                <a:latin typeface="+mj-lt"/>
              </a:rPr>
              <a:t>: </a:t>
            </a:r>
            <a:r>
              <a:rPr lang="en-AU" sz="1400" dirty="0">
                <a:latin typeface="+mj-lt"/>
              </a:rPr>
              <a:t>Coexistence Lessons Learned</a:t>
            </a:r>
            <a:endParaRPr kumimoji="0" lang="en-AU" sz="1400" b="0" i="0" u="none" strike="noStrike" cap="none" normalizeH="0" baseline="0" dirty="0" smtClean="0">
              <a:ln>
                <a:noFill/>
              </a:ln>
              <a:solidFill>
                <a:schemeClr val="tx1"/>
              </a:solidFill>
              <a:effectLst/>
              <a:latin typeface="+mj-lt"/>
            </a:endParaRPr>
          </a:p>
        </p:txBody>
      </p:sp>
      <p:cxnSp>
        <p:nvCxnSpPr>
          <p:cNvPr id="8" name="Curved Connector 7"/>
          <p:cNvCxnSpPr>
            <a:stCxn id="10" idx="3"/>
            <a:endCxn id="11" idx="1"/>
          </p:cNvCxnSpPr>
          <p:nvPr/>
        </p:nvCxnSpPr>
        <p:spPr bwMode="auto">
          <a:xfrm>
            <a:off x="3352800" y="2705100"/>
            <a:ext cx="2514600" cy="2286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sp>
        <p:nvSpPr>
          <p:cNvPr id="23" name="Rectangle 22"/>
          <p:cNvSpPr/>
          <p:nvPr/>
        </p:nvSpPr>
        <p:spPr bwMode="auto">
          <a:xfrm>
            <a:off x="228600" y="37338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6"/>
              </a:rPr>
              <a:t>Mar 2015</a:t>
            </a:r>
            <a:r>
              <a:rPr lang="en-AU" sz="1400" dirty="0" smtClean="0">
                <a:latin typeface="+mj-lt"/>
              </a:rPr>
              <a:t>: </a:t>
            </a:r>
            <a:r>
              <a:rPr lang="en-AU" sz="1400" dirty="0">
                <a:latin typeface="+mj-lt"/>
              </a:rPr>
              <a:t>Regarding Coexistence of Licensed Assisted Access (LAA) and IEEE 802</a:t>
            </a:r>
            <a:endParaRPr kumimoji="0" lang="en-AU" sz="1400" b="0" i="0" u="none" strike="noStrike" cap="none" normalizeH="0" baseline="0" dirty="0" smtClean="0">
              <a:ln>
                <a:noFill/>
              </a:ln>
              <a:solidFill>
                <a:schemeClr val="tx1"/>
              </a:solidFill>
              <a:effectLst/>
              <a:latin typeface="+mj-lt"/>
            </a:endParaRPr>
          </a:p>
        </p:txBody>
      </p:sp>
      <p:sp>
        <p:nvSpPr>
          <p:cNvPr id="24" name="Rectangle 23"/>
          <p:cNvSpPr/>
          <p:nvPr/>
        </p:nvSpPr>
        <p:spPr bwMode="auto">
          <a:xfrm>
            <a:off x="5867400" y="39624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7"/>
              </a:rPr>
              <a:t>Jan </a:t>
            </a:r>
            <a:r>
              <a:rPr kumimoji="0" lang="en-AU" sz="1400" b="1" i="0" u="none" strike="noStrike" cap="none" normalizeH="0" dirty="0" smtClean="0">
                <a:ln>
                  <a:noFill/>
                </a:ln>
                <a:solidFill>
                  <a:schemeClr val="tx1"/>
                </a:solidFill>
                <a:effectLst/>
                <a:latin typeface="+mj-lt"/>
                <a:hlinkClick r:id="rId7"/>
              </a:rPr>
              <a:t>2015</a:t>
            </a:r>
            <a:r>
              <a:rPr kumimoji="0" lang="en-AU" sz="1400" b="0" i="0" u="none" strike="noStrike" cap="none" normalizeH="0" dirty="0" smtClean="0">
                <a:ln>
                  <a:noFill/>
                </a:ln>
                <a:solidFill>
                  <a:schemeClr val="tx1"/>
                </a:solidFill>
                <a:effectLst/>
                <a:latin typeface="+mj-lt"/>
              </a:rPr>
              <a:t>: </a:t>
            </a:r>
            <a:r>
              <a:rPr lang="en-AU" sz="1400" dirty="0">
                <a:latin typeface="+mj-lt"/>
              </a:rPr>
              <a:t>Statement Regarding Coexistence of Licensed Assisted Access (LAA) and IEEE 802</a:t>
            </a:r>
            <a:endParaRPr kumimoji="0" lang="en-AU" sz="1400" b="0" i="0" u="none" strike="noStrike" cap="none" normalizeH="0" baseline="0" dirty="0" smtClean="0">
              <a:ln>
                <a:noFill/>
              </a:ln>
              <a:solidFill>
                <a:schemeClr val="tx1"/>
              </a:solidFill>
              <a:effectLst/>
              <a:latin typeface="+mj-lt"/>
            </a:endParaRPr>
          </a:p>
        </p:txBody>
      </p:sp>
      <p:sp>
        <p:nvSpPr>
          <p:cNvPr id="32" name="Rectangle 31"/>
          <p:cNvSpPr/>
          <p:nvPr/>
        </p:nvSpPr>
        <p:spPr bwMode="auto">
          <a:xfrm>
            <a:off x="5867400" y="4648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6"/>
              </a:rPr>
              <a:t>Mar </a:t>
            </a:r>
            <a:r>
              <a:rPr kumimoji="0" lang="en-AU" sz="1400" b="1" i="0" u="none" strike="noStrike" cap="none" normalizeH="0" dirty="0" smtClean="0">
                <a:ln>
                  <a:noFill/>
                </a:ln>
                <a:solidFill>
                  <a:schemeClr val="tx1"/>
                </a:solidFill>
                <a:effectLst/>
                <a:latin typeface="+mj-lt"/>
                <a:hlinkClick r:id="rId6"/>
              </a:rPr>
              <a:t>2015</a:t>
            </a:r>
            <a:r>
              <a:rPr kumimoji="0" lang="en-AU" sz="1400" b="0" i="0" u="none" strike="noStrike" cap="none" normalizeH="0" dirty="0" smtClean="0">
                <a:ln>
                  <a:noFill/>
                </a:ln>
                <a:solidFill>
                  <a:schemeClr val="tx1"/>
                </a:solidFill>
                <a:effectLst/>
                <a:latin typeface="+mj-lt"/>
              </a:rPr>
              <a:t>: </a:t>
            </a:r>
            <a:r>
              <a:rPr lang="en-AU" sz="1400" dirty="0">
                <a:latin typeface="+mj-lt"/>
              </a:rPr>
              <a:t>Regarding 1) Clarification of LBT Categories and 2) LAA / </a:t>
            </a:r>
            <a:r>
              <a:rPr lang="en-AU" sz="1400" dirty="0" smtClean="0">
                <a:latin typeface="+mj-lt"/>
              </a:rPr>
              <a:t>802.11 </a:t>
            </a:r>
            <a:r>
              <a:rPr lang="en-AU" sz="1400" dirty="0">
                <a:latin typeface="+mj-lt"/>
              </a:rPr>
              <a:t>Coexistence</a:t>
            </a:r>
            <a:endParaRPr kumimoji="0" lang="en-AU" sz="1400" b="0" i="0" u="none" strike="noStrike" cap="none" normalizeH="0" baseline="0" dirty="0" smtClean="0">
              <a:ln>
                <a:noFill/>
              </a:ln>
              <a:solidFill>
                <a:schemeClr val="tx1"/>
              </a:solidFill>
              <a:effectLst/>
              <a:latin typeface="+mj-lt"/>
            </a:endParaRPr>
          </a:p>
        </p:txBody>
      </p:sp>
      <p:sp>
        <p:nvSpPr>
          <p:cNvPr id="34" name="Rectangle 33"/>
          <p:cNvSpPr/>
          <p:nvPr/>
        </p:nvSpPr>
        <p:spPr bwMode="auto">
          <a:xfrm>
            <a:off x="228600" y="44196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8"/>
              </a:rPr>
              <a:t>Apr </a:t>
            </a:r>
            <a:r>
              <a:rPr kumimoji="0" lang="en-AU" sz="1400" b="1" i="0" u="none" strike="noStrike" cap="none" normalizeH="0" dirty="0" smtClean="0">
                <a:ln>
                  <a:noFill/>
                </a:ln>
                <a:solidFill>
                  <a:schemeClr val="tx1"/>
                </a:solidFill>
                <a:effectLst/>
                <a:latin typeface="+mj-lt"/>
                <a:hlinkClick r:id="rId8"/>
              </a:rPr>
              <a:t>2015</a:t>
            </a:r>
            <a:r>
              <a:rPr kumimoji="0" lang="en-AU" sz="1400" b="0" i="0" u="none" strike="noStrike" cap="none" normalizeH="0" dirty="0" smtClean="0">
                <a:ln>
                  <a:noFill/>
                </a:ln>
                <a:solidFill>
                  <a:schemeClr val="tx1"/>
                </a:solidFill>
                <a:effectLst/>
                <a:latin typeface="+mj-lt"/>
              </a:rPr>
              <a:t>: </a:t>
            </a:r>
            <a:r>
              <a:rPr lang="en-AU" sz="1400" dirty="0">
                <a:latin typeface="+mj-lt"/>
              </a:rPr>
              <a:t>802.11 Coexistence</a:t>
            </a:r>
            <a:endParaRPr kumimoji="0" lang="en-AU" sz="1400" b="0" i="0" u="none" strike="noStrike" cap="none" normalizeH="0" baseline="0" dirty="0" smtClean="0">
              <a:ln>
                <a:noFill/>
              </a:ln>
              <a:solidFill>
                <a:schemeClr val="tx1"/>
              </a:solidFill>
              <a:effectLst/>
              <a:latin typeface="+mj-lt"/>
            </a:endParaRPr>
          </a:p>
        </p:txBody>
      </p:sp>
      <p:sp>
        <p:nvSpPr>
          <p:cNvPr id="38" name="Rectangle 37"/>
          <p:cNvSpPr/>
          <p:nvPr/>
        </p:nvSpPr>
        <p:spPr bwMode="auto">
          <a:xfrm>
            <a:off x="228600" y="51054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9"/>
              </a:rPr>
              <a:t>Apr </a:t>
            </a:r>
            <a:r>
              <a:rPr kumimoji="0" lang="en-AU" sz="1400" b="1" i="0" u="none" strike="noStrike" cap="none" normalizeH="0" dirty="0" smtClean="0">
                <a:ln>
                  <a:noFill/>
                </a:ln>
                <a:solidFill>
                  <a:schemeClr val="tx1"/>
                </a:solidFill>
                <a:effectLst/>
                <a:latin typeface="+mj-lt"/>
                <a:hlinkClick r:id="rId9"/>
              </a:rPr>
              <a:t>2015</a:t>
            </a:r>
            <a:r>
              <a:rPr kumimoji="0" lang="en-AU" sz="1400" b="0" i="0" u="none" strike="noStrike" cap="none" normalizeH="0" dirty="0" smtClean="0">
                <a:ln>
                  <a:noFill/>
                </a:ln>
                <a:solidFill>
                  <a:schemeClr val="tx1"/>
                </a:solidFill>
                <a:effectLst/>
                <a:latin typeface="+mj-lt"/>
              </a:rPr>
              <a:t>: </a:t>
            </a:r>
            <a:r>
              <a:rPr lang="en-AU" sz="1400" dirty="0">
                <a:latin typeface="+mj-lt"/>
              </a:rPr>
              <a:t>Clarification of LBT Categories</a:t>
            </a:r>
            <a:endParaRPr kumimoji="0" lang="en-AU" sz="1400" b="0" i="0" u="none" strike="noStrike" cap="none" normalizeH="0" baseline="0" dirty="0" smtClean="0">
              <a:ln>
                <a:noFill/>
              </a:ln>
              <a:solidFill>
                <a:schemeClr val="tx1"/>
              </a:solidFill>
              <a:effectLst/>
              <a:latin typeface="+mj-lt"/>
            </a:endParaRPr>
          </a:p>
        </p:txBody>
      </p:sp>
      <p:sp>
        <p:nvSpPr>
          <p:cNvPr id="45" name="Rectangle 44"/>
          <p:cNvSpPr/>
          <p:nvPr/>
        </p:nvSpPr>
        <p:spPr bwMode="auto">
          <a:xfrm>
            <a:off x="5867400" y="53340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10"/>
              </a:rPr>
              <a:t>May </a:t>
            </a:r>
            <a:r>
              <a:rPr kumimoji="0" lang="en-AU" sz="1400" b="1" i="0" u="none" strike="noStrike" cap="none" normalizeH="0" dirty="0" smtClean="0">
                <a:ln>
                  <a:noFill/>
                </a:ln>
                <a:solidFill>
                  <a:schemeClr val="tx1"/>
                </a:solidFill>
                <a:effectLst/>
                <a:latin typeface="+mj-lt"/>
                <a:hlinkClick r:id="rId10"/>
              </a:rPr>
              <a:t>2015</a:t>
            </a:r>
            <a:r>
              <a:rPr kumimoji="0" lang="en-AU" sz="1400" b="0" i="0" u="none" strike="noStrike" cap="none" normalizeH="0" dirty="0" smtClean="0">
                <a:ln>
                  <a:noFill/>
                </a:ln>
                <a:solidFill>
                  <a:schemeClr val="tx1"/>
                </a:solidFill>
                <a:effectLst/>
                <a:latin typeface="+mj-lt"/>
              </a:rPr>
              <a:t>: </a:t>
            </a:r>
            <a:r>
              <a:rPr lang="en-AU" sz="1400" dirty="0">
                <a:latin typeface="+mj-lt"/>
              </a:rPr>
              <a:t>Follow-up Liaison Statement Regarding LAA</a:t>
            </a:r>
            <a:endParaRPr kumimoji="0" lang="en-AU" sz="1400" b="0" i="0" u="none" strike="noStrike" cap="none" normalizeH="0" baseline="0" dirty="0" smtClean="0">
              <a:ln>
                <a:noFill/>
              </a:ln>
              <a:solidFill>
                <a:schemeClr val="tx1"/>
              </a:solidFill>
              <a:effectLst/>
              <a:latin typeface="+mj-lt"/>
            </a:endParaRPr>
          </a:p>
        </p:txBody>
      </p:sp>
      <p:pic>
        <p:nvPicPr>
          <p:cNvPr id="1027" name="Picture 3" descr="C:\Users\amyles\AppData\Local\Microsoft\Windows\Temporary Internet Files\Content.IE5\D80A7Q52\lgi01a201309241200[1].jpg"/>
          <p:cNvPicPr>
            <a:picLocks noChangeAspect="1" noChangeArrowheads="1"/>
          </p:cNvPicPr>
          <p:nvPr/>
        </p:nvPicPr>
        <p:blipFill>
          <a:blip r:embed="rId11" cstate="print">
            <a:extLst>
              <a:ext uri="{BEBA8EAE-BF5A-486C-A8C5-ECC9F3942E4B}">
                <a14:imgProps xmlns:a14="http://schemas.microsoft.com/office/drawing/2010/main">
                  <a14:imgLayer r:embed="rId12">
                    <a14:imgEffect>
                      <a14:artisticPencilSketch trans="81000" pressure="14"/>
                    </a14:imgEffect>
                  </a14:imgLayer>
                </a14:imgProps>
              </a:ext>
              <a:ext uri="{28A0092B-C50C-407E-A947-70E740481C1C}">
                <a14:useLocalDpi xmlns:a14="http://schemas.microsoft.com/office/drawing/2010/main" val="0"/>
              </a:ext>
            </a:extLst>
          </a:blip>
          <a:srcRect/>
          <a:stretch>
            <a:fillRect/>
          </a:stretch>
        </p:blipFill>
        <p:spPr bwMode="auto">
          <a:xfrm>
            <a:off x="2667001" y="1735337"/>
            <a:ext cx="685799" cy="626863"/>
          </a:xfrm>
          <a:prstGeom prst="rect">
            <a:avLst/>
          </a:prstGeom>
          <a:noFill/>
          <a:ln w="38100">
            <a:noFill/>
          </a:ln>
          <a:extLst>
            <a:ext uri="{909E8E84-426E-40DD-AFC4-6F175D3DCCD1}">
              <a14:hiddenFill xmlns:a14="http://schemas.microsoft.com/office/drawing/2010/main">
                <a:solidFill>
                  <a:srgbClr val="FFFFFF"/>
                </a:solidFill>
              </a14:hiddenFill>
            </a:ext>
          </a:extLst>
        </p:spPr>
      </p:pic>
      <p:pic>
        <p:nvPicPr>
          <p:cNvPr id="84" name="Picture 3" descr="C:\Users\amyles\AppData\Local\Microsoft\Windows\Temporary Internet Files\Content.IE5\D80A7Q52\lgi01a201309241200[1].jpg"/>
          <p:cNvPicPr>
            <a:picLocks noChangeAspect="1" noChangeArrowheads="1"/>
          </p:cNvPicPr>
          <p:nvPr/>
        </p:nvPicPr>
        <p:blipFill>
          <a:blip r:embed="rId11" cstate="print">
            <a:extLst>
              <a:ext uri="{BEBA8EAE-BF5A-486C-A8C5-ECC9F3942E4B}">
                <a14:imgProps xmlns:a14="http://schemas.microsoft.com/office/drawing/2010/main">
                  <a14:imgLayer r:embed="rId12">
                    <a14:imgEffect>
                      <a14:artisticPencilSketch trans="81000" pressure="14"/>
                    </a14:imgEffect>
                  </a14:imgLayer>
                </a14:imgProps>
              </a:ext>
              <a:ext uri="{28A0092B-C50C-407E-A947-70E740481C1C}">
                <a14:useLocalDpi xmlns:a14="http://schemas.microsoft.com/office/drawing/2010/main" val="0"/>
              </a:ext>
            </a:extLst>
          </a:blip>
          <a:srcRect/>
          <a:stretch>
            <a:fillRect/>
          </a:stretch>
        </p:blipFill>
        <p:spPr bwMode="auto">
          <a:xfrm>
            <a:off x="5791201" y="1735337"/>
            <a:ext cx="685799" cy="626863"/>
          </a:xfrm>
          <a:prstGeom prst="rect">
            <a:avLst/>
          </a:prstGeom>
          <a:noFill/>
          <a:ln w="38100">
            <a:noFill/>
          </a:ln>
          <a:extLst>
            <a:ext uri="{909E8E84-426E-40DD-AFC4-6F175D3DCCD1}">
              <a14:hiddenFill xmlns:a14="http://schemas.microsoft.com/office/drawing/2010/main">
                <a:solidFill>
                  <a:srgbClr val="FFFFFF"/>
                </a:solidFill>
              </a14:hiddenFill>
            </a:ext>
          </a:extLst>
        </p:spPr>
      </p:pic>
      <p:sp>
        <p:nvSpPr>
          <p:cNvPr id="36" name="Rectangle 35"/>
          <p:cNvSpPr/>
          <p:nvPr/>
        </p:nvSpPr>
        <p:spPr bwMode="auto">
          <a:xfrm>
            <a:off x="228600" y="5791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i="1" u="none" strike="noStrike" cap="none" normalizeH="0" baseline="0" dirty="0" smtClean="0">
                <a:ln>
                  <a:noFill/>
                </a:ln>
                <a:solidFill>
                  <a:schemeClr val="tx1"/>
                </a:solidFill>
                <a:effectLst/>
                <a:latin typeface="+mj-lt"/>
              </a:rPr>
              <a:t>Next page</a:t>
            </a:r>
          </a:p>
        </p:txBody>
      </p:sp>
    </p:spTree>
    <p:extLst>
      <p:ext uri="{BB962C8B-B14F-4D97-AF65-F5344CB8AC3E}">
        <p14:creationId xmlns:p14="http://schemas.microsoft.com/office/powerpoint/2010/main" val="36622900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 5: RAN1 provided information on </a:t>
            </a:r>
            <a:r>
              <a:rPr lang="en-GB" dirty="0" smtClean="0"/>
              <a:t>multi-carrier transmission in </a:t>
            </a:r>
            <a:r>
              <a:rPr lang="en-GB" dirty="0"/>
              <a:t>TS 36.300 </a:t>
            </a: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5 </a:t>
            </a:r>
            <a:r>
              <a:rPr lang="en-GB" dirty="0"/>
              <a:t>response </a:t>
            </a:r>
            <a:r>
              <a:rPr lang="en-GB" dirty="0">
                <a:solidFill>
                  <a:srgbClr val="FF0000"/>
                </a:solidFill>
              </a:rPr>
              <a:t>– with </a:t>
            </a:r>
            <a:r>
              <a:rPr lang="en-GB" dirty="0" smtClean="0">
                <a:solidFill>
                  <a:srgbClr val="FF0000"/>
                </a:solidFill>
              </a:rPr>
              <a:t>commentary</a:t>
            </a:r>
          </a:p>
          <a:p>
            <a:pPr lvl="1"/>
            <a:r>
              <a:rPr lang="en-GB" i="1" dirty="0"/>
              <a:t>RAN1 notes that the following statement has already been added to TS 36.300 on multi-carrier transmission. </a:t>
            </a:r>
            <a:endParaRPr lang="en-AU" i="1" dirty="0"/>
          </a:p>
          <a:p>
            <a:pPr lvl="2"/>
            <a:r>
              <a:rPr lang="en-GB" i="1" dirty="0"/>
              <a:t>From TS 36.300, Section 5.7</a:t>
            </a:r>
            <a:endParaRPr lang="en-AU" i="1" dirty="0"/>
          </a:p>
          <a:p>
            <a:pPr lvl="2"/>
            <a:r>
              <a:rPr lang="en-GB" i="1" dirty="0"/>
              <a:t>“If the absence of IEEE802.11n/11ac devices sharing the carrier cannot be guaranteed on a long term basis (e.g., by level of regulation), and for this release if the maximum number of unlicensed channels that E-UTRAN can simultaneously transmit on is equal to or less than 4, the maximum frequency separation between any two carrier </a:t>
            </a:r>
            <a:r>
              <a:rPr lang="en-GB" i="1" dirty="0" err="1"/>
              <a:t>center</a:t>
            </a:r>
            <a:r>
              <a:rPr lang="en-GB" i="1" dirty="0"/>
              <a:t> frequencies on which LAA </a:t>
            </a:r>
            <a:r>
              <a:rPr lang="en-GB" i="1" dirty="0" err="1"/>
              <a:t>SCell</a:t>
            </a:r>
            <a:r>
              <a:rPr lang="en-GB" i="1" dirty="0"/>
              <a:t> transmissions are performed should be less than or equal to 62MHz.”</a:t>
            </a:r>
            <a:endParaRPr lang="en-AU" i="1" dirty="0"/>
          </a:p>
          <a:p>
            <a:pPr lvl="2"/>
            <a:r>
              <a:rPr lang="en-GB" dirty="0" smtClean="0">
                <a:solidFill>
                  <a:srgbClr val="FF0000"/>
                </a:solidFill>
              </a:rPr>
              <a:t>Would someone expert like to comment?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39890534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Issue 5</a:t>
            </a:r>
            <a:r>
              <a:rPr lang="en-AU" dirty="0" smtClean="0"/>
              <a:t>: RAN1 believes this LAA </a:t>
            </a:r>
            <a:r>
              <a:rPr lang="en-GB" dirty="0" smtClean="0"/>
              <a:t>multi-carrier transmission</a:t>
            </a:r>
            <a:r>
              <a:rPr lang="en-AU" dirty="0" smtClean="0"/>
              <a:t> satisfies IEEE 802’s concerns</a:t>
            </a: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5 </a:t>
            </a:r>
            <a:r>
              <a:rPr lang="en-GB" dirty="0"/>
              <a:t>response </a:t>
            </a:r>
            <a:r>
              <a:rPr lang="en-GB" dirty="0">
                <a:solidFill>
                  <a:srgbClr val="FF0000"/>
                </a:solidFill>
              </a:rPr>
              <a:t>– with </a:t>
            </a:r>
            <a:r>
              <a:rPr lang="en-GB" dirty="0" smtClean="0">
                <a:solidFill>
                  <a:srgbClr val="FF0000"/>
                </a:solidFill>
              </a:rPr>
              <a:t>commentary</a:t>
            </a:r>
          </a:p>
          <a:p>
            <a:pPr lvl="1"/>
            <a:r>
              <a:rPr lang="en-GB" i="1" dirty="0" smtClean="0"/>
              <a:t>RAN1 </a:t>
            </a:r>
            <a:r>
              <a:rPr lang="en-GB" i="1" dirty="0"/>
              <a:t>notes that this significantly addresses the concerns pointed out by IEEE 802 on the selection of carriers for multi-carrier transmission as this strongly recommends the restriction of the choice of carriers to less than 80MHz bandwidth when the number of carriers is less than or equal to 4. This constraint is applicable globally to all the multi-carrier transmission schemes including the scheme in which all the carriers perform Cat 4 LBT and the scheme in which a group of carriers perform 802.11 like LBT. </a:t>
            </a:r>
            <a:endParaRPr lang="en-GB" i="1" dirty="0" smtClean="0"/>
          </a:p>
          <a:p>
            <a:pPr lvl="2"/>
            <a:r>
              <a:rPr lang="en-GB" dirty="0">
                <a:solidFill>
                  <a:srgbClr val="FF0000"/>
                </a:solidFill>
              </a:rPr>
              <a:t>Would someone expert like to comment</a:t>
            </a:r>
            <a:r>
              <a:rPr lang="en-GB" dirty="0" smtClean="0">
                <a:solidFill>
                  <a:srgbClr val="FF0000"/>
                </a:solidFill>
              </a:rPr>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13385193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Issue 5</a:t>
            </a:r>
            <a:r>
              <a:rPr lang="en-AU" dirty="0" smtClean="0"/>
              <a:t>: RAN1 may consider alignment with ETSI BRAN scheme</a:t>
            </a: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5 </a:t>
            </a:r>
            <a:r>
              <a:rPr lang="en-GB" dirty="0"/>
              <a:t>response </a:t>
            </a:r>
            <a:r>
              <a:rPr lang="en-GB" dirty="0">
                <a:solidFill>
                  <a:srgbClr val="FF0000"/>
                </a:solidFill>
              </a:rPr>
              <a:t>– with </a:t>
            </a:r>
            <a:r>
              <a:rPr lang="en-GB" dirty="0" smtClean="0">
                <a:solidFill>
                  <a:srgbClr val="FF0000"/>
                </a:solidFill>
              </a:rPr>
              <a:t>commentary</a:t>
            </a:r>
          </a:p>
          <a:p>
            <a:pPr lvl="1"/>
            <a:r>
              <a:rPr lang="en-GB" i="1" dirty="0" smtClean="0"/>
              <a:t>RAN1 also notes that in the current ETSI BRAN specification there is no constraint on the choice of carrier placement if all the carriers perform Cat 4 LBT (looser specification than RAN1) and a strong constraint on the choice of carrier placement if the group of carriers perform 802.11 like LBT (stricter specification than RAN1).</a:t>
            </a:r>
          </a:p>
          <a:p>
            <a:pPr lvl="2"/>
            <a:r>
              <a:rPr lang="en-GB" dirty="0" smtClean="0">
                <a:solidFill>
                  <a:srgbClr val="FF0000"/>
                </a:solidFill>
              </a:rPr>
              <a:t>Would someone expert like to comment?</a:t>
            </a:r>
          </a:p>
          <a:p>
            <a:pPr lvl="1"/>
            <a:r>
              <a:rPr lang="en-GB" i="1" dirty="0"/>
              <a:t>RAN1 will further discuss alignment with various aspects of multi-carrier transmission and adopt the proposed scheme in ETSI BRAN if there is sufficient consensus.</a:t>
            </a:r>
          </a:p>
          <a:p>
            <a:pPr lvl="2"/>
            <a:r>
              <a:rPr lang="en-GB" dirty="0">
                <a:solidFill>
                  <a:srgbClr val="FF0000"/>
                </a:solidFill>
              </a:rPr>
              <a:t>Would someone expert like to comment?</a:t>
            </a:r>
          </a:p>
          <a:p>
            <a:pPr lvl="2"/>
            <a:endParaRPr lang="en-GB" dirty="0" smtClean="0">
              <a:solidFill>
                <a:srgbClr val="FF0000"/>
              </a:solidFill>
            </a:endParaRPr>
          </a:p>
          <a:p>
            <a:endParaRPr lang="en-GB"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4776858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t" hangingPunct="1"/>
            <a:r>
              <a:rPr lang="en-AU" dirty="0" smtClean="0"/>
              <a:t>Issue 6: </a:t>
            </a:r>
            <a:r>
              <a:rPr lang="en-AU" kern="1200" dirty="0" smtClean="0"/>
              <a:t>IEEE 802 r</a:t>
            </a:r>
            <a:r>
              <a:rPr lang="en-AU" dirty="0" smtClean="0"/>
              <a:t>equested </a:t>
            </a:r>
            <a:r>
              <a:rPr lang="en-AU" dirty="0"/>
              <a:t>details on support of multiple ending positions</a:t>
            </a:r>
            <a:r>
              <a:rPr lang="en-AU" b="0" dirty="0"/>
              <a:t/>
            </a:r>
            <a:br>
              <a:rPr lang="en-AU" b="0" dirty="0"/>
            </a:br>
            <a:endParaRPr lang="en-AU" dirty="0"/>
          </a:p>
        </p:txBody>
      </p:sp>
      <p:sp>
        <p:nvSpPr>
          <p:cNvPr id="3" name="Content Placeholder 2"/>
          <p:cNvSpPr>
            <a:spLocks noGrp="1"/>
          </p:cNvSpPr>
          <p:nvPr>
            <p:ph idx="1"/>
          </p:nvPr>
        </p:nvSpPr>
        <p:spPr/>
        <p:txBody>
          <a:bodyPr/>
          <a:lstStyle/>
          <a:p>
            <a:r>
              <a:rPr lang="en-AU" dirty="0"/>
              <a:t>IEEE 802 issue </a:t>
            </a:r>
            <a:r>
              <a:rPr lang="en-AU" dirty="0" smtClean="0"/>
              <a:t>6 requests</a:t>
            </a:r>
          </a:p>
          <a:p>
            <a:pPr lvl="1"/>
            <a:r>
              <a:rPr lang="en-AU" i="1" dirty="0" smtClean="0"/>
              <a:t>…</a:t>
            </a:r>
          </a:p>
          <a:p>
            <a:pPr lvl="1"/>
            <a:r>
              <a:rPr lang="en-US" i="1" dirty="0"/>
              <a:t>IEEE 802 is pleased to note that 3GPP may be in a position to adopt IEEE 802’s suggestions for stopping LAA transmission as soon as transmission of useful data is complete once support for increased number of ending positions in an LAA sub-frame, as specified in 3GPP RP-170848, is enabled. IEEE 802 now believes that this issue is heading towards consensus. In the meantime, IEEE 802 requests that: </a:t>
            </a:r>
            <a:endParaRPr lang="en-AU" i="1" dirty="0"/>
          </a:p>
          <a:p>
            <a:pPr lvl="2"/>
            <a:r>
              <a:rPr lang="en-US" i="1" dirty="0"/>
              <a:t>3GPP RAN1 notify IEEE 802 on the progress of the work item to incorporate multiple ending positions for LAA along with the granularity of these positions.</a:t>
            </a:r>
            <a:endParaRPr lang="en-AU" i="1" dirty="0"/>
          </a:p>
          <a:p>
            <a:pPr lvl="2"/>
            <a:r>
              <a:rPr lang="en-US" i="1" dirty="0"/>
              <a:t>3GPP RAN1 confirm that LAA devices will support these multiple ending positions in a sub-frame in a mandatory way.</a:t>
            </a:r>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5039486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Issue 7: </a:t>
            </a:r>
            <a:r>
              <a:rPr lang="en-AU" kern="1200" dirty="0" smtClean="0"/>
              <a:t>IEEE 802 </a:t>
            </a:r>
            <a:r>
              <a:rPr lang="en-AU" kern="1200" dirty="0"/>
              <a:t>details support of multiple starting/ending positions </a:t>
            </a:r>
            <a:r>
              <a:rPr lang="en-AU" kern="1200" dirty="0" smtClean="0"/>
              <a:t>&amp; shorter </a:t>
            </a:r>
            <a:r>
              <a:rPr lang="en-AU" kern="1200" dirty="0"/>
              <a:t>sub-frames</a:t>
            </a:r>
            <a:br>
              <a:rPr lang="en-AU" kern="1200" dirty="0"/>
            </a:br>
            <a:endParaRPr lang="en-AU" dirty="0"/>
          </a:p>
        </p:txBody>
      </p:sp>
      <p:sp>
        <p:nvSpPr>
          <p:cNvPr id="3" name="Content Placeholder 2"/>
          <p:cNvSpPr>
            <a:spLocks noGrp="1"/>
          </p:cNvSpPr>
          <p:nvPr>
            <p:ph idx="1"/>
          </p:nvPr>
        </p:nvSpPr>
        <p:spPr/>
        <p:txBody>
          <a:bodyPr/>
          <a:lstStyle/>
          <a:p>
            <a:r>
              <a:rPr lang="en-AU" dirty="0"/>
              <a:t>IEEE 802 issue 7</a:t>
            </a:r>
            <a:r>
              <a:rPr lang="en-AU" dirty="0" smtClean="0"/>
              <a:t> </a:t>
            </a:r>
            <a:r>
              <a:rPr lang="en-AU" dirty="0"/>
              <a:t>requests</a:t>
            </a:r>
          </a:p>
          <a:p>
            <a:pPr lvl="1"/>
            <a:r>
              <a:rPr lang="en-AU" i="1" dirty="0" smtClean="0"/>
              <a:t>…</a:t>
            </a:r>
          </a:p>
          <a:p>
            <a:pPr lvl="1"/>
            <a:r>
              <a:rPr lang="en-US" i="1" dirty="0" smtClean="0"/>
              <a:t>IEEE </a:t>
            </a:r>
            <a:r>
              <a:rPr lang="en-US" i="1" dirty="0"/>
              <a:t>802 requests that 3GPP RAN1 </a:t>
            </a:r>
            <a:r>
              <a:rPr lang="en-US" i="1" dirty="0" smtClean="0"/>
              <a:t>… define </a:t>
            </a:r>
            <a:r>
              <a:rPr lang="en-US" i="1" dirty="0"/>
              <a:t>shorter sub-frames for LAA similar to what are defined for licensed LTE as part of 3GPP RP-161299. </a:t>
            </a:r>
            <a:r>
              <a:rPr lang="en-AU" i="1" dirty="0" smtClean="0"/>
              <a:t>…</a:t>
            </a:r>
            <a:endParaRPr lang="en-AU" i="1" dirty="0"/>
          </a:p>
          <a:p>
            <a:pPr lvl="1"/>
            <a:r>
              <a:rPr lang="en-US" i="1" dirty="0"/>
              <a:t>In the meantime, IEEE 802 requests that:</a:t>
            </a:r>
            <a:endParaRPr lang="en-AU" i="1" dirty="0"/>
          </a:p>
          <a:p>
            <a:pPr lvl="2"/>
            <a:r>
              <a:rPr lang="en-US" i="1" dirty="0"/>
              <a:t>3GPP RAN1 notify IEEE 802 on the progress of the work item to incorporate multiple starting and ending positions for LAA and specifically whether it will also provision shorter sub-frames for LAA.</a:t>
            </a:r>
            <a:endParaRPr lang="en-AU" i="1" dirty="0"/>
          </a:p>
          <a:p>
            <a:pPr lvl="2"/>
            <a:r>
              <a:rPr lang="en-US" i="1" dirty="0"/>
              <a:t>3GPP RAN1 confirm that such multiple starting and ending positions and shorter sub-frames will be supported by LAA devices in a mandatory manner</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32773522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Issues 6&amp;7: RAN1 notes </a:t>
            </a:r>
            <a:r>
              <a:rPr lang="en-GB" dirty="0" smtClean="0"/>
              <a:t>additional starting </a:t>
            </a:r>
            <a:r>
              <a:rPr lang="en-GB" dirty="0"/>
              <a:t>and ending positions </a:t>
            </a:r>
            <a:r>
              <a:rPr lang="en-GB" dirty="0" smtClean="0"/>
              <a:t>are part of R15</a:t>
            </a: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6&amp;7 </a:t>
            </a:r>
            <a:r>
              <a:rPr lang="en-GB" dirty="0"/>
              <a:t>response </a:t>
            </a:r>
            <a:r>
              <a:rPr lang="en-GB" dirty="0">
                <a:solidFill>
                  <a:srgbClr val="FF0000"/>
                </a:solidFill>
              </a:rPr>
              <a:t>– with commentary</a:t>
            </a:r>
          </a:p>
          <a:p>
            <a:pPr lvl="1"/>
            <a:r>
              <a:rPr lang="en-GB" i="1" dirty="0" smtClean="0"/>
              <a:t>As </a:t>
            </a:r>
            <a:r>
              <a:rPr lang="en-GB" i="1" dirty="0"/>
              <a:t>noted in RAN1 response 1 previously, a new work item on LAA enhancements for Rel-15 (RP-170848) to specify the multiple starting and ending positions has already begun in RAN1 and it is expected that additional start and end positions for DL and UL transmissions would be specified. This work item is expected to end in Dec 2017 in RAN1 and in RAN2 and RAN4 a few quarters later. </a:t>
            </a:r>
            <a:endParaRPr lang="en-GB" i="1" dirty="0" smtClean="0"/>
          </a:p>
          <a:p>
            <a:pPr lvl="2"/>
            <a:r>
              <a:rPr lang="en-GB" dirty="0" smtClean="0">
                <a:solidFill>
                  <a:srgbClr val="FF0000"/>
                </a:solidFill>
              </a:rPr>
              <a:t>RAN1 is defining multiple staring and stopping positions</a:t>
            </a:r>
          </a:p>
          <a:p>
            <a:pPr lvl="2"/>
            <a:r>
              <a:rPr lang="en-GB" dirty="0" smtClean="0">
                <a:solidFill>
                  <a:srgbClr val="FF0000"/>
                </a:solidFill>
              </a:rPr>
              <a:t>RAN1 do not mention shorter frames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1247969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Issues 6&amp;7: RAN1 provides details of plans for UL/DL starting/stopping positions </a:t>
            </a: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6&amp;7 </a:t>
            </a:r>
            <a:r>
              <a:rPr lang="en-GB" dirty="0"/>
              <a:t>response </a:t>
            </a:r>
            <a:r>
              <a:rPr lang="en-GB" dirty="0">
                <a:solidFill>
                  <a:srgbClr val="FF0000"/>
                </a:solidFill>
              </a:rPr>
              <a:t>– with commentary</a:t>
            </a:r>
          </a:p>
          <a:p>
            <a:pPr lvl="1"/>
            <a:r>
              <a:rPr lang="en-GB" i="1" dirty="0" smtClean="0"/>
              <a:t>RAN1 </a:t>
            </a:r>
            <a:r>
              <a:rPr lang="en-GB" i="1" dirty="0"/>
              <a:t>has so far agreed to specify at least one additional UL start and at least one additional UL ending position (ending transmission at symbol 6 of a subframe) as well as not specifying any additional DL ending positions on top of the Rel-13 options of ending in symbol 3,6,9,10,11,12 and 14. For the UL partial </a:t>
            </a:r>
            <a:r>
              <a:rPr lang="en-GB" i="1" dirty="0" err="1"/>
              <a:t>subframes</a:t>
            </a:r>
            <a:r>
              <a:rPr lang="en-GB" i="1" dirty="0"/>
              <a:t>, it was agreed that two modes of operation would be supported: Mode 1 in which UE may decide on the starting point of transmission depending on the outcome of LBT and Mode 2 in which the UL grant indicates the start position to be the second slot of the subframe. </a:t>
            </a:r>
            <a:endParaRPr lang="en-AU" i="1" dirty="0"/>
          </a:p>
          <a:p>
            <a:pPr lvl="2"/>
            <a:r>
              <a:rPr lang="en-GB" dirty="0" smtClean="0">
                <a:solidFill>
                  <a:srgbClr val="FF0000"/>
                </a:solidFill>
              </a:rPr>
              <a:t>Would </a:t>
            </a:r>
            <a:r>
              <a:rPr lang="en-GB" dirty="0">
                <a:solidFill>
                  <a:srgbClr val="FF0000"/>
                </a:solidFill>
              </a:rPr>
              <a:t>someone expert like </a:t>
            </a:r>
            <a:r>
              <a:rPr lang="en-GB" dirty="0" smtClean="0">
                <a:solidFill>
                  <a:srgbClr val="FF0000"/>
                </a:solidFill>
              </a:rPr>
              <a:t>to compare and contrast mode 1 and mode 2? </a:t>
            </a:r>
          </a:p>
          <a:p>
            <a:pPr lvl="2"/>
            <a:r>
              <a:rPr lang="en-GB" dirty="0" smtClean="0">
                <a:solidFill>
                  <a:srgbClr val="FF0000"/>
                </a:solidFill>
              </a:rPr>
              <a:t>How does Mode 2 work? Or help?</a:t>
            </a:r>
            <a:endParaRPr lang="en-GB"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22800999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Issues 6&amp;7: RAN1 notes </a:t>
            </a:r>
            <a:r>
              <a:rPr lang="en-US" dirty="0"/>
              <a:t>initial </a:t>
            </a:r>
            <a:r>
              <a:rPr lang="en-US" dirty="0" smtClean="0"/>
              <a:t>&amp; end </a:t>
            </a:r>
            <a:r>
              <a:rPr lang="en-US" dirty="0"/>
              <a:t>partial </a:t>
            </a:r>
            <a:r>
              <a:rPr lang="en-US" dirty="0" err="1"/>
              <a:t>subframes</a:t>
            </a:r>
            <a:r>
              <a:rPr lang="en-US" dirty="0"/>
              <a:t> </a:t>
            </a:r>
            <a:r>
              <a:rPr lang="en-AU" dirty="0" smtClean="0"/>
              <a:t>will  not become mandatory until at least end of R15 </a:t>
            </a: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6&amp;7 </a:t>
            </a:r>
            <a:r>
              <a:rPr lang="en-GB" dirty="0"/>
              <a:t>response </a:t>
            </a:r>
            <a:r>
              <a:rPr lang="en-GB" dirty="0">
                <a:solidFill>
                  <a:srgbClr val="FF0000"/>
                </a:solidFill>
              </a:rPr>
              <a:t>– with commentary</a:t>
            </a:r>
          </a:p>
          <a:p>
            <a:pPr lvl="1"/>
            <a:r>
              <a:rPr lang="en-US" i="1" dirty="0" smtClean="0"/>
              <a:t>Both </a:t>
            </a:r>
            <a:r>
              <a:rPr lang="en-US" i="1" dirty="0"/>
              <a:t>initial and end partial </a:t>
            </a:r>
            <a:r>
              <a:rPr lang="en-US" i="1" dirty="0" err="1"/>
              <a:t>subframes</a:t>
            </a:r>
            <a:r>
              <a:rPr lang="en-US" i="1" dirty="0"/>
              <a:t> are optional in Rel-13 and no new start/end positions were defined in Rel-14 for DL and UL transmissions. </a:t>
            </a:r>
            <a:endParaRPr lang="en-AU" i="1" dirty="0"/>
          </a:p>
          <a:p>
            <a:pPr lvl="1"/>
            <a:r>
              <a:rPr lang="en-GB" i="1" dirty="0" smtClean="0"/>
              <a:t>The </a:t>
            </a:r>
            <a:r>
              <a:rPr lang="en-GB" i="1" dirty="0"/>
              <a:t>discussion on mandatory and optional features is discussed at the end of each release (June 2018 for Rel-15) and further information could be provided at that time. </a:t>
            </a:r>
            <a:endParaRPr lang="en-GB" i="1" dirty="0" smtClean="0"/>
          </a:p>
          <a:p>
            <a:pPr lvl="2"/>
            <a:r>
              <a:rPr lang="en-GB" dirty="0" smtClean="0">
                <a:solidFill>
                  <a:srgbClr val="FF0000"/>
                </a:solidFill>
              </a:rPr>
              <a:t>None of this will be mandatory until at least the end of R15</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39576042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Issues 6&amp;7: RAN1 notes there is not yet any consensus on </a:t>
            </a:r>
            <a:r>
              <a:rPr lang="en-AU" dirty="0" err="1" smtClean="0"/>
              <a:t>sTTI</a:t>
            </a:r>
            <a:r>
              <a:rPr lang="en-AU" dirty="0" smtClean="0"/>
              <a:t> </a:t>
            </a: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6&amp;7 </a:t>
            </a:r>
            <a:r>
              <a:rPr lang="en-GB" dirty="0"/>
              <a:t>response </a:t>
            </a:r>
            <a:r>
              <a:rPr lang="en-GB" dirty="0">
                <a:solidFill>
                  <a:srgbClr val="FF0000"/>
                </a:solidFill>
              </a:rPr>
              <a:t>– with commentary</a:t>
            </a:r>
          </a:p>
          <a:p>
            <a:pPr lvl="1"/>
            <a:r>
              <a:rPr lang="en-GB" i="1" dirty="0" smtClean="0"/>
              <a:t>In </a:t>
            </a:r>
            <a:r>
              <a:rPr lang="en-GB" i="1" dirty="0"/>
              <a:t>addition, while multiple companies have proposed adopting </a:t>
            </a:r>
            <a:r>
              <a:rPr lang="en-GB" i="1" dirty="0" err="1"/>
              <a:t>sTTI</a:t>
            </a:r>
            <a:r>
              <a:rPr lang="en-GB" i="1" dirty="0"/>
              <a:t> compatible solutions for transmission on initial and end partial </a:t>
            </a:r>
            <a:r>
              <a:rPr lang="en-GB" i="1" dirty="0" err="1"/>
              <a:t>subframes</a:t>
            </a:r>
            <a:r>
              <a:rPr lang="en-GB" i="1" dirty="0"/>
              <a:t>, there is currently no consensus to do as part of Rel-15 LAA</a:t>
            </a:r>
            <a:r>
              <a:rPr lang="en-GB" i="1" dirty="0" smtClean="0"/>
              <a:t>.</a:t>
            </a:r>
          </a:p>
          <a:p>
            <a:pPr lvl="2"/>
            <a:r>
              <a:rPr lang="en-GB" dirty="0" smtClean="0">
                <a:solidFill>
                  <a:srgbClr val="FF0000"/>
                </a:solidFill>
              </a:rPr>
              <a:t>What does this mean? </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7690443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Issue </a:t>
            </a:r>
            <a:r>
              <a:rPr lang="en-AU" dirty="0" smtClean="0"/>
              <a:t>8: </a:t>
            </a:r>
            <a:r>
              <a:rPr lang="en-AU" kern="1200" dirty="0" smtClean="0"/>
              <a:t>IEEE 802 requested </a:t>
            </a:r>
            <a:r>
              <a:rPr lang="en-AU" kern="1200" dirty="0"/>
              <a:t>LAA use ETSI BRAN TxOP limits </a:t>
            </a:r>
            <a:r>
              <a:rPr lang="en-AU" kern="1200" dirty="0" smtClean="0"/>
              <a:t>&amp; RAN4 </a:t>
            </a:r>
            <a:r>
              <a:rPr lang="en-AU" kern="1200" dirty="0"/>
              <a:t>test for effect of TxOP limits</a:t>
            </a:r>
            <a:br>
              <a:rPr lang="en-AU" kern="1200" dirty="0"/>
            </a:br>
            <a:r>
              <a:rPr lang="en-AU" b="0" dirty="0"/>
              <a:t/>
            </a:r>
            <a:br>
              <a:rPr lang="en-AU" b="0" dirty="0"/>
            </a:br>
            <a:endParaRPr lang="en-AU" dirty="0"/>
          </a:p>
        </p:txBody>
      </p:sp>
      <p:sp>
        <p:nvSpPr>
          <p:cNvPr id="3" name="Content Placeholder 2"/>
          <p:cNvSpPr>
            <a:spLocks noGrp="1"/>
          </p:cNvSpPr>
          <p:nvPr>
            <p:ph idx="1"/>
          </p:nvPr>
        </p:nvSpPr>
        <p:spPr/>
        <p:txBody>
          <a:bodyPr/>
          <a:lstStyle/>
          <a:p>
            <a:r>
              <a:rPr lang="en-AU" dirty="0"/>
              <a:t>IEEE 802 issue </a:t>
            </a:r>
            <a:r>
              <a:rPr lang="en-AU" dirty="0" smtClean="0"/>
              <a:t>8 </a:t>
            </a:r>
            <a:r>
              <a:rPr lang="en-AU" dirty="0"/>
              <a:t>requests</a:t>
            </a:r>
          </a:p>
          <a:p>
            <a:pPr lvl="1"/>
            <a:r>
              <a:rPr lang="en-US" i="1" dirty="0" smtClean="0"/>
              <a:t>…</a:t>
            </a:r>
          </a:p>
          <a:p>
            <a:pPr lvl="1"/>
            <a:r>
              <a:rPr lang="en-US" i="1" dirty="0" smtClean="0"/>
              <a:t>It </a:t>
            </a:r>
            <a:r>
              <a:rPr lang="en-US" i="1" dirty="0"/>
              <a:t>strongly urges 3GPP to </a:t>
            </a:r>
            <a:r>
              <a:rPr lang="en-US" i="1" dirty="0" smtClean="0"/>
              <a:t>… adopt </a:t>
            </a:r>
            <a:r>
              <a:rPr lang="en-US" i="1" dirty="0"/>
              <a:t>the maximum TXOP limits as specified in EN 301 893 for both downlink and uplink </a:t>
            </a:r>
            <a:r>
              <a:rPr lang="en-US" i="1" dirty="0" smtClean="0"/>
              <a:t>LAA</a:t>
            </a:r>
            <a:endParaRPr lang="en-AU" i="1" dirty="0"/>
          </a:p>
          <a:p>
            <a:pPr lvl="1"/>
            <a:r>
              <a:rPr lang="en-US" i="1" dirty="0"/>
              <a:t> </a:t>
            </a:r>
            <a:r>
              <a:rPr lang="en-US" i="1" dirty="0" smtClean="0"/>
              <a:t>… </a:t>
            </a:r>
          </a:p>
          <a:p>
            <a:pPr lvl="1"/>
            <a:r>
              <a:rPr lang="en-US" i="1" dirty="0" smtClean="0"/>
              <a:t>IEEE </a:t>
            </a:r>
            <a:r>
              <a:rPr lang="en-US" i="1" dirty="0"/>
              <a:t>802 requests that the effect of maximum TXOP limits on LAA/802.11 coexistence be examined in these coexistence tests as well as actual deployment scenarios</a:t>
            </a:r>
            <a:r>
              <a:rPr lang="en-US"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3835154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4" name="Curved Connector 123"/>
          <p:cNvCxnSpPr>
            <a:stCxn id="117" idx="3"/>
            <a:endCxn id="32" idx="1"/>
          </p:cNvCxnSpPr>
          <p:nvPr/>
        </p:nvCxnSpPr>
        <p:spPr bwMode="auto">
          <a:xfrm>
            <a:off x="3352800" y="6134100"/>
            <a:ext cx="2514600" cy="12700"/>
          </a:xfrm>
          <a:prstGeom prst="curvedConnector3">
            <a:avLst>
              <a:gd name="adj1" fmla="val 50000"/>
            </a:avLst>
          </a:prstGeom>
          <a:solidFill>
            <a:schemeClr val="accent1"/>
          </a:solidFill>
          <a:ln w="38100" cap="flat" cmpd="sng" algn="ctr">
            <a:solidFill>
              <a:schemeClr val="accent6"/>
            </a:solidFill>
            <a:prstDash val="solid"/>
            <a:round/>
            <a:headEnd type="none" w="sm" len="sm"/>
            <a:tailEnd type="arrow"/>
          </a:ln>
          <a:effectLst/>
        </p:spPr>
      </p:cxnSp>
      <p:cxnSp>
        <p:nvCxnSpPr>
          <p:cNvPr id="118" name="Curved Connector 117"/>
          <p:cNvCxnSpPr>
            <a:stCxn id="24" idx="1"/>
            <a:endCxn id="117" idx="3"/>
          </p:cNvCxnSpPr>
          <p:nvPr/>
        </p:nvCxnSpPr>
        <p:spPr bwMode="auto">
          <a:xfrm rot="10800000" flipV="1">
            <a:off x="3352800" y="5448300"/>
            <a:ext cx="2514600" cy="6858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121" name="Curved Connector 120"/>
          <p:cNvCxnSpPr>
            <a:stCxn id="38" idx="3"/>
            <a:endCxn id="32" idx="1"/>
          </p:cNvCxnSpPr>
          <p:nvPr/>
        </p:nvCxnSpPr>
        <p:spPr bwMode="auto">
          <a:xfrm>
            <a:off x="3352800" y="5448300"/>
            <a:ext cx="2514600" cy="685800"/>
          </a:xfrm>
          <a:prstGeom prst="curvedConnector3">
            <a:avLst>
              <a:gd name="adj1" fmla="val 50000"/>
            </a:avLst>
          </a:prstGeom>
          <a:solidFill>
            <a:schemeClr val="accent1"/>
          </a:solidFill>
          <a:ln w="38100" cap="flat" cmpd="sng" algn="ctr">
            <a:solidFill>
              <a:schemeClr val="accent6"/>
            </a:solidFill>
            <a:prstDash val="solid"/>
            <a:round/>
            <a:headEnd type="none" w="sm" len="sm"/>
            <a:tailEnd type="arrow"/>
          </a:ln>
          <a:effectLst/>
        </p:spPr>
      </p:cxnSp>
      <p:cxnSp>
        <p:nvCxnSpPr>
          <p:cNvPr id="114" name="Curved Connector 113"/>
          <p:cNvCxnSpPr>
            <a:stCxn id="13" idx="1"/>
            <a:endCxn id="38" idx="3"/>
          </p:cNvCxnSpPr>
          <p:nvPr/>
        </p:nvCxnSpPr>
        <p:spPr bwMode="auto">
          <a:xfrm rot="10800000" flipV="1">
            <a:off x="3352800" y="4762500"/>
            <a:ext cx="2514600" cy="6858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108" name="Curved Connector 107"/>
          <p:cNvCxnSpPr>
            <a:stCxn id="34" idx="3"/>
            <a:endCxn id="13" idx="1"/>
          </p:cNvCxnSpPr>
          <p:nvPr/>
        </p:nvCxnSpPr>
        <p:spPr bwMode="auto">
          <a:xfrm>
            <a:off x="3352800" y="4762500"/>
            <a:ext cx="2514600" cy="12700"/>
          </a:xfrm>
          <a:prstGeom prst="curvedConnector3">
            <a:avLst>
              <a:gd name="adj1" fmla="val 50000"/>
            </a:avLst>
          </a:prstGeom>
          <a:solidFill>
            <a:schemeClr val="accent1"/>
          </a:solidFill>
          <a:ln w="38100" cap="flat" cmpd="sng" algn="ctr">
            <a:solidFill>
              <a:schemeClr val="accent6"/>
            </a:solidFill>
            <a:prstDash val="solid"/>
            <a:round/>
            <a:headEnd type="none" w="sm" len="sm"/>
            <a:tailEnd type="arrow"/>
          </a:ln>
          <a:effectLst/>
        </p:spPr>
      </p:cxnSp>
      <p:cxnSp>
        <p:nvCxnSpPr>
          <p:cNvPr id="111" name="Curved Connector 110"/>
          <p:cNvCxnSpPr>
            <a:stCxn id="34" idx="3"/>
            <a:endCxn id="24" idx="1"/>
          </p:cNvCxnSpPr>
          <p:nvPr/>
        </p:nvCxnSpPr>
        <p:spPr bwMode="auto">
          <a:xfrm>
            <a:off x="3352800" y="4762500"/>
            <a:ext cx="2514600" cy="685800"/>
          </a:xfrm>
          <a:prstGeom prst="curvedConnector3">
            <a:avLst>
              <a:gd name="adj1" fmla="val 50000"/>
            </a:avLst>
          </a:prstGeom>
          <a:solidFill>
            <a:schemeClr val="accent1"/>
          </a:solidFill>
          <a:ln w="38100" cap="flat" cmpd="sng" algn="ctr">
            <a:solidFill>
              <a:schemeClr val="accent6"/>
            </a:solidFill>
            <a:prstDash val="solid"/>
            <a:round/>
            <a:headEnd type="none" w="sm" len="sm"/>
            <a:tailEnd type="arrow"/>
          </a:ln>
          <a:effectLst/>
        </p:spPr>
      </p:cxnSp>
      <p:cxnSp>
        <p:nvCxnSpPr>
          <p:cNvPr id="103" name="Curved Connector 102"/>
          <p:cNvCxnSpPr>
            <a:stCxn id="11" idx="1"/>
            <a:endCxn id="34" idx="3"/>
          </p:cNvCxnSpPr>
          <p:nvPr/>
        </p:nvCxnSpPr>
        <p:spPr bwMode="auto">
          <a:xfrm rot="10800000" flipV="1">
            <a:off x="3352800" y="4076700"/>
            <a:ext cx="2514600" cy="6858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sp>
        <p:nvSpPr>
          <p:cNvPr id="2" name="Title 1"/>
          <p:cNvSpPr>
            <a:spLocks noGrp="1"/>
          </p:cNvSpPr>
          <p:nvPr>
            <p:ph type="title"/>
          </p:nvPr>
        </p:nvSpPr>
        <p:spPr/>
        <p:txBody>
          <a:bodyPr/>
          <a:lstStyle/>
          <a:p>
            <a:r>
              <a:rPr lang="en-AU" dirty="0" smtClean="0"/>
              <a:t>… IEEE </a:t>
            </a:r>
            <a:r>
              <a:rPr lang="en-AU" dirty="0"/>
              <a:t>802 and 3GPP </a:t>
            </a:r>
            <a:r>
              <a:rPr lang="en-AU" dirty="0" smtClean="0"/>
              <a:t>have </a:t>
            </a:r>
            <a:r>
              <a:rPr lang="en-AU" dirty="0"/>
              <a:t>been playing</a:t>
            </a:r>
            <a:br>
              <a:rPr lang="en-AU" dirty="0"/>
            </a:br>
            <a:r>
              <a:rPr lang="en-AU" dirty="0"/>
              <a:t>“LS ping pong” for almost three years …</a:t>
            </a:r>
          </a:p>
        </p:txBody>
      </p:sp>
      <p:sp>
        <p:nvSpPr>
          <p:cNvPr id="4" name="Footer Placeholder 3"/>
          <p:cNvSpPr>
            <a:spLocks noGrp="1"/>
          </p:cNvSpPr>
          <p:nvPr>
            <p:ph type="ftr" sz="quarter" idx="10"/>
          </p:nvPr>
        </p:nvSpPr>
        <p:spPr>
          <a:xfrm>
            <a:off x="8053388" y="6980238"/>
            <a:ext cx="490537" cy="182562"/>
          </a:xfrm>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ln w="38100">
            <a:noFill/>
          </a:ln>
        </p:spPr>
        <p:txBody>
          <a:bodyPr/>
          <a:lstStyle/>
          <a:p>
            <a:pPr>
              <a:defRPr/>
            </a:pPr>
            <a:r>
              <a:rPr lang="en-US" smtClean="0"/>
              <a:t>Slide </a:t>
            </a:r>
            <a:fld id="{EF4002E7-DB4D-4CC3-8382-1939D19420D8}" type="slidenum">
              <a:rPr lang="en-US" smtClean="0"/>
              <a:pPr>
                <a:defRPr/>
              </a:pPr>
              <a:t>4</a:t>
            </a:fld>
            <a:endParaRPr lang="en-US"/>
          </a:p>
        </p:txBody>
      </p:sp>
      <p:sp>
        <p:nvSpPr>
          <p:cNvPr id="6" name="Rectangle 5"/>
          <p:cNvSpPr/>
          <p:nvPr/>
        </p:nvSpPr>
        <p:spPr bwMode="auto">
          <a:xfrm>
            <a:off x="228600" y="1905000"/>
            <a:ext cx="3124200" cy="3429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3GPP</a:t>
            </a:r>
          </a:p>
        </p:txBody>
      </p:sp>
      <p:sp>
        <p:nvSpPr>
          <p:cNvPr id="9" name="Rectangle 8"/>
          <p:cNvSpPr/>
          <p:nvPr/>
        </p:nvSpPr>
        <p:spPr bwMode="auto">
          <a:xfrm>
            <a:off x="5867400" y="1905000"/>
            <a:ext cx="3124200" cy="3429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IEEE 802</a:t>
            </a:r>
          </a:p>
        </p:txBody>
      </p:sp>
      <p:sp>
        <p:nvSpPr>
          <p:cNvPr id="10" name="Rectangle 9"/>
          <p:cNvSpPr/>
          <p:nvPr/>
        </p:nvSpPr>
        <p:spPr bwMode="auto">
          <a:xfrm>
            <a:off x="228600" y="2362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2"/>
              </a:rPr>
              <a:t>Jun 2015</a:t>
            </a:r>
            <a:r>
              <a:rPr kumimoji="0" lang="en-AU" sz="1400" b="0" i="0" u="none" strike="noStrike" cap="none" normalizeH="0" baseline="0" dirty="0" smtClean="0">
                <a:ln>
                  <a:noFill/>
                </a:ln>
                <a:solidFill>
                  <a:schemeClr val="tx1"/>
                </a:solidFill>
                <a:effectLst/>
                <a:latin typeface="+mj-lt"/>
              </a:rPr>
              <a:t>:</a:t>
            </a:r>
            <a:r>
              <a:rPr kumimoji="0" lang="en-AU" sz="1400" b="0" i="0" u="none" strike="noStrike" cap="none" normalizeH="0" dirty="0" smtClean="0">
                <a:ln>
                  <a:noFill/>
                </a:ln>
                <a:solidFill>
                  <a:schemeClr val="tx1"/>
                </a:solidFill>
                <a:effectLst/>
                <a:latin typeface="+mj-lt"/>
              </a:rPr>
              <a:t> </a:t>
            </a:r>
            <a:r>
              <a:rPr lang="en-AU" sz="1400" dirty="0" smtClean="0">
                <a:latin typeface="+mj-lt"/>
              </a:rPr>
              <a:t> </a:t>
            </a:r>
            <a:r>
              <a:rPr lang="en-AU" sz="1400" dirty="0">
                <a:latin typeface="+mj-lt"/>
              </a:rPr>
              <a:t>LS on LAA capabilities and scope</a:t>
            </a:r>
            <a:endParaRPr kumimoji="0" lang="en-AU" sz="1400" b="0" i="0" u="none" strike="noStrike" cap="none" normalizeH="0" baseline="0" dirty="0" smtClean="0">
              <a:ln>
                <a:noFill/>
              </a:ln>
              <a:solidFill>
                <a:schemeClr val="tx1"/>
              </a:solidFill>
              <a:effectLst/>
              <a:latin typeface="+mj-lt"/>
            </a:endParaRPr>
          </a:p>
        </p:txBody>
      </p:sp>
      <p:sp>
        <p:nvSpPr>
          <p:cNvPr id="11" name="Rectangle 10"/>
          <p:cNvSpPr/>
          <p:nvPr/>
        </p:nvSpPr>
        <p:spPr bwMode="auto">
          <a:xfrm>
            <a:off x="5867400" y="37338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3"/>
              </a:rPr>
              <a:t>Aug </a:t>
            </a:r>
            <a:r>
              <a:rPr kumimoji="0" lang="en-AU" sz="1400" b="1" i="0" u="none" strike="noStrike" cap="none" normalizeH="0" dirty="0" smtClean="0">
                <a:ln>
                  <a:noFill/>
                </a:ln>
                <a:solidFill>
                  <a:schemeClr val="tx1"/>
                </a:solidFill>
                <a:effectLst/>
                <a:latin typeface="+mj-lt"/>
                <a:hlinkClick r:id="rId3"/>
              </a:rPr>
              <a:t>2015</a:t>
            </a:r>
            <a:r>
              <a:rPr kumimoji="0" lang="en-AU" sz="1400" b="0" i="0" u="none" strike="noStrike" cap="none" normalizeH="0" dirty="0" smtClean="0">
                <a:ln>
                  <a:noFill/>
                </a:ln>
                <a:solidFill>
                  <a:schemeClr val="tx1"/>
                </a:solidFill>
                <a:effectLst/>
                <a:latin typeface="+mj-lt"/>
              </a:rPr>
              <a:t>: </a:t>
            </a:r>
            <a:r>
              <a:rPr lang="en-AU" sz="1400" dirty="0">
                <a:latin typeface="+mj-lt"/>
              </a:rPr>
              <a:t>presentation at 29-Aug-15 LAA Workshop</a:t>
            </a:r>
            <a:endParaRPr kumimoji="0" lang="en-AU" sz="1400" b="0" i="0" u="none" strike="noStrike" cap="none" normalizeH="0" baseline="0" dirty="0" smtClean="0">
              <a:ln>
                <a:noFill/>
              </a:ln>
              <a:solidFill>
                <a:schemeClr val="tx1"/>
              </a:solidFill>
              <a:effectLst/>
              <a:latin typeface="+mj-lt"/>
            </a:endParaRPr>
          </a:p>
        </p:txBody>
      </p:sp>
      <p:sp>
        <p:nvSpPr>
          <p:cNvPr id="12" name="Rectangle 11"/>
          <p:cNvSpPr/>
          <p:nvPr/>
        </p:nvSpPr>
        <p:spPr bwMode="auto">
          <a:xfrm>
            <a:off x="228600" y="30480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4"/>
              </a:rPr>
              <a:t>Jun 2015</a:t>
            </a:r>
            <a:r>
              <a:rPr lang="en-AU" sz="1400" dirty="0" smtClean="0">
                <a:latin typeface="+mj-lt"/>
              </a:rPr>
              <a:t>: </a:t>
            </a:r>
            <a:r>
              <a:rPr lang="en-AU" sz="1400" dirty="0">
                <a:latin typeface="+mj-lt"/>
              </a:rPr>
              <a:t>3GPP RAN Workshop on Licensed-Assisted Access (LAA)</a:t>
            </a:r>
            <a:endParaRPr kumimoji="0" lang="en-AU" sz="1400" b="0" i="0" u="none" strike="noStrike" cap="none" normalizeH="0" baseline="0" dirty="0" smtClean="0">
              <a:ln>
                <a:noFill/>
              </a:ln>
              <a:solidFill>
                <a:schemeClr val="tx1"/>
              </a:solidFill>
              <a:effectLst/>
              <a:latin typeface="+mj-lt"/>
            </a:endParaRPr>
          </a:p>
        </p:txBody>
      </p:sp>
      <p:sp>
        <p:nvSpPr>
          <p:cNvPr id="13" name="Rectangle 12"/>
          <p:cNvSpPr/>
          <p:nvPr/>
        </p:nvSpPr>
        <p:spPr bwMode="auto">
          <a:xfrm>
            <a:off x="5867400" y="44196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5"/>
              </a:rPr>
              <a:t>Mar 2016</a:t>
            </a:r>
            <a:r>
              <a:rPr kumimoji="0" lang="en-AU" sz="1400" b="0" i="0" u="none" strike="noStrike" cap="none" normalizeH="0" dirty="0" smtClean="0">
                <a:ln>
                  <a:noFill/>
                </a:ln>
                <a:solidFill>
                  <a:schemeClr val="tx1"/>
                </a:solidFill>
                <a:effectLst/>
                <a:latin typeface="+mj-lt"/>
              </a:rPr>
              <a:t>: </a:t>
            </a:r>
            <a:r>
              <a:rPr lang="en-AU" sz="1400" dirty="0">
                <a:latin typeface="+mj-lt"/>
              </a:rPr>
              <a:t>Comments related to the LAA Specification</a:t>
            </a:r>
            <a:endParaRPr kumimoji="0" lang="en-AU" sz="1400" b="0" i="0" u="none" strike="noStrike" cap="none" normalizeH="0" baseline="0" dirty="0" smtClean="0">
              <a:ln>
                <a:noFill/>
              </a:ln>
              <a:solidFill>
                <a:schemeClr val="tx1"/>
              </a:solidFill>
              <a:effectLst/>
              <a:latin typeface="+mj-lt"/>
            </a:endParaRPr>
          </a:p>
        </p:txBody>
      </p:sp>
      <p:cxnSp>
        <p:nvCxnSpPr>
          <p:cNvPr id="8" name="Curved Connector 7"/>
          <p:cNvCxnSpPr>
            <a:stCxn id="10" idx="3"/>
            <a:endCxn id="11" idx="1"/>
          </p:cNvCxnSpPr>
          <p:nvPr/>
        </p:nvCxnSpPr>
        <p:spPr bwMode="auto">
          <a:xfrm>
            <a:off x="3352800" y="2705100"/>
            <a:ext cx="2514600" cy="13716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sp>
        <p:nvSpPr>
          <p:cNvPr id="23" name="Rectangle 22"/>
          <p:cNvSpPr/>
          <p:nvPr/>
        </p:nvSpPr>
        <p:spPr bwMode="auto">
          <a:xfrm>
            <a:off x="228600" y="37338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2"/>
              </a:rPr>
              <a:t>Jun 2015</a:t>
            </a:r>
            <a:r>
              <a:rPr lang="en-AU" sz="1400" dirty="0">
                <a:latin typeface="+mj-lt"/>
              </a:rPr>
              <a:t>: LS on LAA capabilities and scope </a:t>
            </a:r>
            <a:endParaRPr kumimoji="0" lang="en-AU" sz="1400" b="0" i="0" u="none" strike="noStrike" cap="none" normalizeH="0" baseline="0" dirty="0" smtClean="0">
              <a:ln>
                <a:noFill/>
              </a:ln>
              <a:solidFill>
                <a:schemeClr val="tx1"/>
              </a:solidFill>
              <a:effectLst/>
              <a:latin typeface="+mj-lt"/>
            </a:endParaRPr>
          </a:p>
        </p:txBody>
      </p:sp>
      <p:sp>
        <p:nvSpPr>
          <p:cNvPr id="24" name="Rectangle 23"/>
          <p:cNvSpPr/>
          <p:nvPr/>
        </p:nvSpPr>
        <p:spPr bwMode="auto">
          <a:xfrm>
            <a:off x="5867400" y="51054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6"/>
              </a:rPr>
              <a:t>May </a:t>
            </a:r>
            <a:r>
              <a:rPr kumimoji="0" lang="en-AU" sz="1400" b="1" i="0" u="none" strike="noStrike" cap="none" normalizeH="0" dirty="0" smtClean="0">
                <a:ln>
                  <a:noFill/>
                </a:ln>
                <a:solidFill>
                  <a:schemeClr val="tx1"/>
                </a:solidFill>
                <a:effectLst/>
                <a:latin typeface="+mj-lt"/>
                <a:hlinkClick r:id="rId6"/>
              </a:rPr>
              <a:t>2016</a:t>
            </a:r>
            <a:r>
              <a:rPr kumimoji="0" lang="en-AU" sz="1400" b="0" i="0" u="none" strike="noStrike" cap="none" normalizeH="0" dirty="0" smtClean="0">
                <a:ln>
                  <a:noFill/>
                </a:ln>
                <a:solidFill>
                  <a:schemeClr val="tx1"/>
                </a:solidFill>
                <a:effectLst/>
                <a:latin typeface="+mj-lt"/>
              </a:rPr>
              <a:t>: </a:t>
            </a:r>
            <a:r>
              <a:rPr lang="en-AU" sz="1400" dirty="0">
                <a:latin typeface="+mj-lt"/>
              </a:rPr>
              <a:t>Review of 3GPP LAA Specification Rel. 13</a:t>
            </a:r>
            <a:endParaRPr kumimoji="0" lang="en-AU" sz="1400" b="0" i="0" u="none" strike="noStrike" cap="none" normalizeH="0" baseline="0" dirty="0" smtClean="0">
              <a:ln>
                <a:noFill/>
              </a:ln>
              <a:solidFill>
                <a:schemeClr val="tx1"/>
              </a:solidFill>
              <a:effectLst/>
              <a:latin typeface="+mj-lt"/>
            </a:endParaRPr>
          </a:p>
        </p:txBody>
      </p:sp>
      <p:sp>
        <p:nvSpPr>
          <p:cNvPr id="32" name="Rectangle 31"/>
          <p:cNvSpPr/>
          <p:nvPr/>
        </p:nvSpPr>
        <p:spPr bwMode="auto">
          <a:xfrm>
            <a:off x="5867400" y="5791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i="1" dirty="0" smtClean="0">
                <a:latin typeface="+mj-lt"/>
              </a:rPr>
              <a:t>Next page</a:t>
            </a:r>
            <a:endParaRPr kumimoji="0" lang="en-AU" sz="1400" i="1" u="none" strike="noStrike" cap="none" normalizeH="0" baseline="0" dirty="0" smtClean="0">
              <a:ln>
                <a:noFill/>
              </a:ln>
              <a:solidFill>
                <a:schemeClr val="tx1"/>
              </a:solidFill>
              <a:effectLst/>
              <a:latin typeface="+mj-lt"/>
            </a:endParaRPr>
          </a:p>
        </p:txBody>
      </p:sp>
      <p:sp>
        <p:nvSpPr>
          <p:cNvPr id="34" name="Rectangle 33"/>
          <p:cNvSpPr/>
          <p:nvPr/>
        </p:nvSpPr>
        <p:spPr bwMode="auto">
          <a:xfrm>
            <a:off x="228600" y="44196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rPr>
              <a:t>Dec </a:t>
            </a:r>
            <a:r>
              <a:rPr kumimoji="0" lang="en-AU" sz="1400" b="1" i="0" u="none" strike="noStrike" cap="none" normalizeH="0" dirty="0" smtClean="0">
                <a:ln>
                  <a:noFill/>
                </a:ln>
                <a:solidFill>
                  <a:schemeClr val="tx1"/>
                </a:solidFill>
                <a:effectLst/>
                <a:latin typeface="+mj-lt"/>
              </a:rPr>
              <a:t>2015</a:t>
            </a:r>
            <a:r>
              <a:rPr kumimoji="0" lang="en-AU" sz="1400" b="0" i="0" u="none" strike="noStrike" cap="none" normalizeH="0" dirty="0" smtClean="0">
                <a:ln>
                  <a:noFill/>
                </a:ln>
                <a:solidFill>
                  <a:schemeClr val="tx1"/>
                </a:solidFill>
                <a:effectLst/>
                <a:latin typeface="+mj-lt"/>
              </a:rPr>
              <a:t>: </a:t>
            </a:r>
            <a:r>
              <a:rPr lang="en-AU" sz="1400" dirty="0">
                <a:latin typeface="+mj-lt"/>
              </a:rPr>
              <a:t>LAA </a:t>
            </a:r>
            <a:r>
              <a:rPr lang="en-AU" sz="1400" dirty="0" smtClean="0">
                <a:latin typeface="+mj-lt"/>
              </a:rPr>
              <a:t>CRs</a:t>
            </a:r>
            <a:endParaRPr kumimoji="0" lang="en-AU" sz="1400" b="0" i="0" u="none" strike="noStrike" cap="none" normalizeH="0" baseline="0" dirty="0" smtClean="0">
              <a:ln>
                <a:noFill/>
              </a:ln>
              <a:solidFill>
                <a:schemeClr val="tx1"/>
              </a:solidFill>
              <a:effectLst/>
              <a:latin typeface="+mj-lt"/>
            </a:endParaRPr>
          </a:p>
        </p:txBody>
      </p:sp>
      <p:sp>
        <p:nvSpPr>
          <p:cNvPr id="38" name="Rectangle 37"/>
          <p:cNvSpPr/>
          <p:nvPr/>
        </p:nvSpPr>
        <p:spPr bwMode="auto">
          <a:xfrm>
            <a:off x="228600" y="51054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7"/>
              </a:rPr>
              <a:t>Jun</a:t>
            </a:r>
            <a:r>
              <a:rPr kumimoji="0" lang="en-AU" sz="1400" b="1" i="0" u="none" strike="noStrike" cap="none" normalizeH="0" dirty="0" smtClean="0">
                <a:ln>
                  <a:noFill/>
                </a:ln>
                <a:solidFill>
                  <a:schemeClr val="tx1"/>
                </a:solidFill>
                <a:effectLst/>
                <a:latin typeface="+mj-lt"/>
                <a:hlinkClick r:id="rId7"/>
              </a:rPr>
              <a:t> 2016</a:t>
            </a:r>
            <a:r>
              <a:rPr kumimoji="0" lang="en-AU" sz="1400" b="0" i="0" u="none" strike="noStrike" cap="none" normalizeH="0" dirty="0" smtClean="0">
                <a:ln>
                  <a:noFill/>
                </a:ln>
                <a:solidFill>
                  <a:schemeClr val="tx1"/>
                </a:solidFill>
                <a:effectLst/>
                <a:latin typeface="+mj-lt"/>
              </a:rPr>
              <a:t>: </a:t>
            </a:r>
            <a:r>
              <a:rPr lang="en-AU" sz="1400" dirty="0">
                <a:latin typeface="+mj-lt"/>
              </a:rPr>
              <a:t>Response Liaison Statement to 802 regarding LAA</a:t>
            </a:r>
            <a:endParaRPr kumimoji="0" lang="en-AU" sz="1400" b="0" i="0" u="none" strike="noStrike" cap="none" normalizeH="0" baseline="0" dirty="0" smtClean="0">
              <a:ln>
                <a:noFill/>
              </a:ln>
              <a:solidFill>
                <a:schemeClr val="tx1"/>
              </a:solidFill>
              <a:effectLst/>
              <a:latin typeface="+mj-lt"/>
            </a:endParaRPr>
          </a:p>
        </p:txBody>
      </p:sp>
      <p:pic>
        <p:nvPicPr>
          <p:cNvPr id="1027" name="Picture 3" descr="C:\Users\amyles\AppData\Local\Microsoft\Windows\Temporary Internet Files\Content.IE5\D80A7Q52\lgi01a201309241200[1].jpg"/>
          <p:cNvPicPr>
            <a:picLocks noChangeAspect="1" noChangeArrowheads="1"/>
          </p:cNvPicPr>
          <p:nvPr/>
        </p:nvPicPr>
        <p:blipFill>
          <a:blip r:embed="rId8" cstate="print">
            <a:extLst>
              <a:ext uri="{BEBA8EAE-BF5A-486C-A8C5-ECC9F3942E4B}">
                <a14:imgProps xmlns:a14="http://schemas.microsoft.com/office/drawing/2010/main">
                  <a14:imgLayer r:embed="rId9">
                    <a14:imgEffect>
                      <a14:artisticPencilSketch trans="81000" pressure="14"/>
                    </a14:imgEffect>
                  </a14:imgLayer>
                </a14:imgProps>
              </a:ext>
              <a:ext uri="{28A0092B-C50C-407E-A947-70E740481C1C}">
                <a14:useLocalDpi xmlns:a14="http://schemas.microsoft.com/office/drawing/2010/main" val="0"/>
              </a:ext>
            </a:extLst>
          </a:blip>
          <a:srcRect/>
          <a:stretch>
            <a:fillRect/>
          </a:stretch>
        </p:blipFill>
        <p:spPr bwMode="auto">
          <a:xfrm>
            <a:off x="2667001" y="1735337"/>
            <a:ext cx="685799" cy="626863"/>
          </a:xfrm>
          <a:prstGeom prst="rect">
            <a:avLst/>
          </a:prstGeom>
          <a:noFill/>
          <a:ln w="38100">
            <a:noFill/>
          </a:ln>
          <a:extLst>
            <a:ext uri="{909E8E84-426E-40DD-AFC4-6F175D3DCCD1}">
              <a14:hiddenFill xmlns:a14="http://schemas.microsoft.com/office/drawing/2010/main">
                <a:solidFill>
                  <a:srgbClr val="FFFFFF"/>
                </a:solidFill>
              </a14:hiddenFill>
            </a:ext>
          </a:extLst>
        </p:spPr>
      </p:pic>
      <p:pic>
        <p:nvPicPr>
          <p:cNvPr id="84" name="Picture 3" descr="C:\Users\amyles\AppData\Local\Microsoft\Windows\Temporary Internet Files\Content.IE5\D80A7Q52\lgi01a201309241200[1].jpg"/>
          <p:cNvPicPr>
            <a:picLocks noChangeAspect="1" noChangeArrowheads="1"/>
          </p:cNvPicPr>
          <p:nvPr/>
        </p:nvPicPr>
        <p:blipFill>
          <a:blip r:embed="rId10" cstate="print">
            <a:extLst>
              <a:ext uri="{BEBA8EAE-BF5A-486C-A8C5-ECC9F3942E4B}">
                <a14:imgProps xmlns:a14="http://schemas.microsoft.com/office/drawing/2010/main">
                  <a14:imgLayer r:embed="rId11">
                    <a14:imgEffect>
                      <a14:artisticPencilSketch trans="81000" pressure="14"/>
                    </a14:imgEffect>
                  </a14:imgLayer>
                </a14:imgProps>
              </a:ext>
              <a:ext uri="{28A0092B-C50C-407E-A947-70E740481C1C}">
                <a14:useLocalDpi xmlns:a14="http://schemas.microsoft.com/office/drawing/2010/main" val="0"/>
              </a:ext>
            </a:extLst>
          </a:blip>
          <a:srcRect/>
          <a:stretch>
            <a:fillRect/>
          </a:stretch>
        </p:blipFill>
        <p:spPr bwMode="auto">
          <a:xfrm>
            <a:off x="5791201" y="1752600"/>
            <a:ext cx="685799" cy="626863"/>
          </a:xfrm>
          <a:prstGeom prst="rect">
            <a:avLst/>
          </a:prstGeom>
          <a:noFill/>
          <a:ln w="38100">
            <a:noFill/>
          </a:ln>
          <a:extLst>
            <a:ext uri="{909E8E84-426E-40DD-AFC4-6F175D3DCCD1}">
              <a14:hiddenFill xmlns:a14="http://schemas.microsoft.com/office/drawing/2010/main">
                <a:solidFill>
                  <a:srgbClr val="FFFFFF"/>
                </a:solidFill>
              </a14:hiddenFill>
            </a:ext>
          </a:extLst>
        </p:spPr>
      </p:pic>
      <p:cxnSp>
        <p:nvCxnSpPr>
          <p:cNvPr id="85" name="Curved Connector 84"/>
          <p:cNvCxnSpPr>
            <a:stCxn id="12" idx="3"/>
            <a:endCxn id="11" idx="1"/>
          </p:cNvCxnSpPr>
          <p:nvPr/>
        </p:nvCxnSpPr>
        <p:spPr bwMode="auto">
          <a:xfrm>
            <a:off x="3352800" y="3390900"/>
            <a:ext cx="2514600" cy="6858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cxnSp>
        <p:nvCxnSpPr>
          <p:cNvPr id="88" name="Curved Connector 87"/>
          <p:cNvCxnSpPr>
            <a:stCxn id="23" idx="3"/>
            <a:endCxn id="11" idx="1"/>
          </p:cNvCxnSpPr>
          <p:nvPr/>
        </p:nvCxnSpPr>
        <p:spPr bwMode="auto">
          <a:xfrm>
            <a:off x="3352800" y="4076700"/>
            <a:ext cx="2514600" cy="127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sp>
        <p:nvSpPr>
          <p:cNvPr id="92" name="Rectangle 91"/>
          <p:cNvSpPr/>
          <p:nvPr/>
        </p:nvSpPr>
        <p:spPr bwMode="auto">
          <a:xfrm>
            <a:off x="5867400" y="2362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0" i="1" u="none" strike="noStrike" cap="none" normalizeH="0" baseline="0" dirty="0" smtClean="0">
                <a:ln>
                  <a:noFill/>
                </a:ln>
                <a:solidFill>
                  <a:schemeClr val="tx1"/>
                </a:solidFill>
                <a:effectLst/>
                <a:latin typeface="+mj-lt"/>
              </a:rPr>
              <a:t>Previous page</a:t>
            </a:r>
          </a:p>
        </p:txBody>
      </p:sp>
      <p:cxnSp>
        <p:nvCxnSpPr>
          <p:cNvPr id="93" name="Curved Connector 92"/>
          <p:cNvCxnSpPr>
            <a:stCxn id="92" idx="1"/>
            <a:endCxn id="10" idx="3"/>
          </p:cNvCxnSpPr>
          <p:nvPr/>
        </p:nvCxnSpPr>
        <p:spPr bwMode="auto">
          <a:xfrm rot="10800000">
            <a:off x="3352800" y="2705100"/>
            <a:ext cx="2514600" cy="127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96" name="Curved Connector 95"/>
          <p:cNvCxnSpPr>
            <a:stCxn id="92" idx="1"/>
            <a:endCxn id="12" idx="3"/>
          </p:cNvCxnSpPr>
          <p:nvPr/>
        </p:nvCxnSpPr>
        <p:spPr bwMode="auto">
          <a:xfrm rot="10800000" flipV="1">
            <a:off x="3352800" y="2705100"/>
            <a:ext cx="2514600" cy="6858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99" name="Curved Connector 98"/>
          <p:cNvCxnSpPr>
            <a:stCxn id="92" idx="1"/>
            <a:endCxn id="23" idx="3"/>
          </p:cNvCxnSpPr>
          <p:nvPr/>
        </p:nvCxnSpPr>
        <p:spPr bwMode="auto">
          <a:xfrm rot="10800000" flipV="1">
            <a:off x="3352800" y="2705100"/>
            <a:ext cx="2514600" cy="13716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sp>
        <p:nvSpPr>
          <p:cNvPr id="117" name="Rectangle 116"/>
          <p:cNvSpPr/>
          <p:nvPr/>
        </p:nvSpPr>
        <p:spPr bwMode="auto">
          <a:xfrm>
            <a:off x="228600" y="5791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i="0" u="none" strike="noStrike" cap="none" normalizeH="0" baseline="0" dirty="0" smtClean="0">
                <a:ln>
                  <a:noFill/>
                </a:ln>
                <a:solidFill>
                  <a:schemeClr val="tx1"/>
                </a:solidFill>
                <a:effectLst/>
                <a:latin typeface="+mj-lt"/>
                <a:hlinkClick r:id="rId12"/>
              </a:rPr>
              <a:t>Jun</a:t>
            </a:r>
            <a:r>
              <a:rPr kumimoji="0" lang="en-AU" sz="1400" b="1" i="0" u="none" strike="noStrike" cap="none" normalizeH="0" dirty="0" smtClean="0">
                <a:ln>
                  <a:noFill/>
                </a:ln>
                <a:solidFill>
                  <a:schemeClr val="tx1"/>
                </a:solidFill>
                <a:effectLst/>
                <a:latin typeface="+mj-lt"/>
                <a:hlinkClick r:id="rId12"/>
              </a:rPr>
              <a:t> 2016</a:t>
            </a:r>
            <a:r>
              <a:rPr kumimoji="0" lang="en-AU" sz="1400" b="0" i="0" u="none" strike="noStrike" cap="none" normalizeH="0" dirty="0" smtClean="0">
                <a:ln>
                  <a:noFill/>
                </a:ln>
                <a:solidFill>
                  <a:schemeClr val="tx1"/>
                </a:solidFill>
                <a:effectLst/>
                <a:latin typeface="+mj-lt"/>
              </a:rPr>
              <a:t>: </a:t>
            </a:r>
            <a:r>
              <a:rPr lang="en-AU" sz="1400" dirty="0">
                <a:latin typeface="+mj-lt"/>
              </a:rPr>
              <a:t>Response Liaison Statement to 802 regarding LAA</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03407944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Issues 8</a:t>
            </a:r>
            <a:r>
              <a:rPr lang="en-AU" dirty="0" smtClean="0"/>
              <a:t>: RAN1 agreed to consider the use of ETSI BRAN TxOP limits but did not mention testing</a:t>
            </a:r>
            <a:endParaRPr lang="en-AU" dirty="0"/>
          </a:p>
        </p:txBody>
      </p:sp>
      <p:sp>
        <p:nvSpPr>
          <p:cNvPr id="3" name="Content Placeholder 2"/>
          <p:cNvSpPr>
            <a:spLocks noGrp="1"/>
          </p:cNvSpPr>
          <p:nvPr>
            <p:ph idx="1"/>
          </p:nvPr>
        </p:nvSpPr>
        <p:spPr/>
        <p:txBody>
          <a:bodyPr/>
          <a:lstStyle/>
          <a:p>
            <a:r>
              <a:rPr lang="en-GB" dirty="0"/>
              <a:t>3GPP RAN1/RAN4 issue 8</a:t>
            </a:r>
            <a:r>
              <a:rPr lang="en-GB" dirty="0" smtClean="0"/>
              <a:t> </a:t>
            </a:r>
            <a:r>
              <a:rPr lang="en-GB" dirty="0"/>
              <a:t>response </a:t>
            </a:r>
            <a:r>
              <a:rPr lang="en-GB" dirty="0">
                <a:solidFill>
                  <a:srgbClr val="FF0000"/>
                </a:solidFill>
              </a:rPr>
              <a:t>– with commentary</a:t>
            </a:r>
          </a:p>
          <a:p>
            <a:pPr lvl="1"/>
            <a:r>
              <a:rPr lang="en-GB" i="1" dirty="0"/>
              <a:t>RAN1 will discuss whether to adopt the ETSI BRAN TxOP limits and mechanisms for increasing the TxOP length to 8ms and 10ms as specified in ETSI </a:t>
            </a:r>
            <a:r>
              <a:rPr lang="en-GB" i="1" dirty="0" smtClean="0"/>
              <a:t>BRAN</a:t>
            </a:r>
            <a:endParaRPr lang="en-GB" i="1" dirty="0"/>
          </a:p>
          <a:p>
            <a:pPr lvl="2"/>
            <a:r>
              <a:rPr lang="en-AU" dirty="0" smtClean="0">
                <a:solidFill>
                  <a:srgbClr val="FF0000"/>
                </a:solidFill>
              </a:rPr>
              <a:t>They are at least considering it, although no mention of timing</a:t>
            </a:r>
          </a:p>
          <a:p>
            <a:pPr lvl="2"/>
            <a:r>
              <a:rPr lang="en-AU" dirty="0" smtClean="0">
                <a:solidFill>
                  <a:srgbClr val="FF0000"/>
                </a:solidFill>
              </a:rPr>
              <a:t>There was no response to testing request, but there is probably no need to do testing if they adopt ETSI BRAN limits</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7222976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Issue 9: </a:t>
            </a:r>
            <a:r>
              <a:rPr lang="en-AU" kern="1200" dirty="0" smtClean="0"/>
              <a:t>IEEE 802 requested testing of coexistence at medium/high </a:t>
            </a:r>
            <a:r>
              <a:rPr lang="en-AU" kern="1200" dirty="0"/>
              <a:t>loads </a:t>
            </a:r>
            <a:r>
              <a:rPr lang="en-AU" kern="1200" dirty="0" smtClean="0"/>
              <a:t>&amp; update of status on </a:t>
            </a:r>
            <a:r>
              <a:rPr lang="en-US" dirty="0" smtClean="0"/>
              <a:t>feedback </a:t>
            </a:r>
            <a:r>
              <a:rPr lang="en-US" dirty="0"/>
              <a:t>WI</a:t>
            </a:r>
            <a:r>
              <a:rPr lang="en-AU" kern="1200" dirty="0"/>
              <a:t/>
            </a:r>
            <a:br>
              <a:rPr lang="en-AU" kern="1200" dirty="0"/>
            </a:br>
            <a:endParaRPr lang="en-AU" dirty="0"/>
          </a:p>
        </p:txBody>
      </p:sp>
      <p:sp>
        <p:nvSpPr>
          <p:cNvPr id="3" name="Content Placeholder 2"/>
          <p:cNvSpPr>
            <a:spLocks noGrp="1"/>
          </p:cNvSpPr>
          <p:nvPr>
            <p:ph idx="1"/>
          </p:nvPr>
        </p:nvSpPr>
        <p:spPr/>
        <p:txBody>
          <a:bodyPr/>
          <a:lstStyle/>
          <a:p>
            <a:r>
              <a:rPr lang="en-AU" dirty="0"/>
              <a:t>IEEE 802 issue </a:t>
            </a:r>
            <a:r>
              <a:rPr lang="en-AU" dirty="0" smtClean="0"/>
              <a:t>9 requests</a:t>
            </a:r>
          </a:p>
          <a:p>
            <a:pPr lvl="1"/>
            <a:r>
              <a:rPr lang="en-US" i="1" dirty="0"/>
              <a:t>There is not consensus on Issue 9: “Adjustment of channel access contention window should be based on comparable indicators of congestion to ensure fairness between technologies” but resolution can result from satisfactory RAN4 </a:t>
            </a:r>
            <a:r>
              <a:rPr lang="en-US" i="1" dirty="0" smtClean="0"/>
              <a:t>testing</a:t>
            </a:r>
          </a:p>
          <a:p>
            <a:pPr lvl="1"/>
            <a:r>
              <a:rPr lang="en-AU" i="1" dirty="0" smtClean="0"/>
              <a:t>…</a:t>
            </a:r>
          </a:p>
          <a:p>
            <a:pPr lvl="1"/>
            <a:r>
              <a:rPr lang="en-US" i="1" dirty="0" smtClean="0"/>
              <a:t>IEEE 802 requests that 3GPP RAN1 notify IEEE 802 on the progress of the work item </a:t>
            </a:r>
            <a:r>
              <a:rPr lang="en-US" dirty="0" smtClean="0"/>
              <a:t>(to reduce the minimum </a:t>
            </a:r>
            <a:r>
              <a:rPr lang="en-US" dirty="0"/>
              <a:t>latency between the DL PDSCH and DL HARQ feedback for legacy 1ms TTI operation </a:t>
            </a:r>
            <a:r>
              <a:rPr lang="en-US" dirty="0" smtClean="0"/>
              <a:t>from </a:t>
            </a:r>
            <a:r>
              <a:rPr lang="en-US" dirty="0"/>
              <a:t>the current </a:t>
            </a:r>
            <a:r>
              <a:rPr lang="en-US" dirty="0" smtClean="0"/>
              <a:t>4ms)</a:t>
            </a:r>
            <a:endParaRPr lang="en-AU" i="1" dirty="0" smtClean="0"/>
          </a:p>
          <a:p>
            <a:pPr lvl="1"/>
            <a:r>
              <a:rPr lang="en-US" i="1" dirty="0" smtClean="0"/>
              <a:t>In </a:t>
            </a:r>
            <a:r>
              <a:rPr lang="en-US" i="1" dirty="0"/>
              <a:t>view of the differences in medium access mechanisms between LAA and 802.11, IEEE </a:t>
            </a:r>
            <a:r>
              <a:rPr lang="en-US" i="1" dirty="0" smtClean="0"/>
              <a:t>802 also </a:t>
            </a:r>
            <a:r>
              <a:rPr lang="en-US" i="1" dirty="0"/>
              <a:t>requests that 3GPP RAN4 define coexistence tests in medium and high congestion environments to determine whether the channel is fairly shared in such environments</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3622702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Issues 9: </a:t>
            </a:r>
            <a:r>
              <a:rPr lang="en-AU" dirty="0"/>
              <a:t>RAN1 believes LAA adjustment of the channel access window  </a:t>
            </a:r>
            <a:r>
              <a:rPr lang="en-AU" dirty="0" smtClean="0"/>
              <a:t>will </a:t>
            </a:r>
            <a:r>
              <a:rPr lang="en-AU" dirty="0"/>
              <a:t>not </a:t>
            </a:r>
            <a:r>
              <a:rPr lang="en-AU" dirty="0" smtClean="0"/>
              <a:t>result in </a:t>
            </a:r>
            <a:r>
              <a:rPr lang="en-AU" dirty="0"/>
              <a:t>coexistence issues </a:t>
            </a:r>
            <a:br>
              <a:rPr lang="en-AU" dirty="0"/>
            </a:b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9 </a:t>
            </a:r>
            <a:r>
              <a:rPr lang="en-GB" dirty="0"/>
              <a:t>response </a:t>
            </a:r>
            <a:r>
              <a:rPr lang="en-GB" dirty="0">
                <a:solidFill>
                  <a:srgbClr val="FF0000"/>
                </a:solidFill>
              </a:rPr>
              <a:t>– with </a:t>
            </a:r>
            <a:r>
              <a:rPr lang="en-GB" dirty="0" smtClean="0">
                <a:solidFill>
                  <a:srgbClr val="FF0000"/>
                </a:solidFill>
              </a:rPr>
              <a:t>commentary</a:t>
            </a:r>
          </a:p>
          <a:p>
            <a:pPr lvl="1"/>
            <a:r>
              <a:rPr lang="en-GB" i="1" dirty="0"/>
              <a:t>RAN1 once again notes that extensive simulations have been conducted in Rel-13 and Rel-14 LAA and the ETSI BRAN work item and no coexistence issues that can be attributed to the delay in the adjustment of the channel access window have been identified. Also, as RAN1 explained in detail in its previous response (R1-1613770), the LAA CW adjustment mechanism is conservative compared to the mechanism used by IEEE 802.11 in several aspects such as increasing the CW size to the next allowed value if 80% of the transmissions in the first subframe are in error (instead of 100% for IEEE 802.11). </a:t>
            </a:r>
            <a:endParaRPr lang="en-GB" i="1" dirty="0" smtClean="0"/>
          </a:p>
          <a:p>
            <a:pPr lvl="2"/>
            <a:r>
              <a:rPr lang="en-GB" dirty="0" smtClean="0">
                <a:solidFill>
                  <a:srgbClr val="FF0000"/>
                </a:solidFill>
              </a:rPr>
              <a:t>RAN1 believes LAA </a:t>
            </a:r>
            <a:r>
              <a:rPr lang="en-GB" dirty="0">
                <a:solidFill>
                  <a:srgbClr val="FF0000"/>
                </a:solidFill>
              </a:rPr>
              <a:t>adjustment of the channel access window </a:t>
            </a:r>
            <a:r>
              <a:rPr lang="en-GB" dirty="0" smtClean="0">
                <a:solidFill>
                  <a:srgbClr val="FF0000"/>
                </a:solidFill>
              </a:rPr>
              <a:t> is conservative and will not lead to any coexistence issues </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14342332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Issues </a:t>
            </a:r>
            <a:r>
              <a:rPr lang="en-AU" dirty="0" smtClean="0"/>
              <a:t>9: RAN1 notes RAN4 test scenarios are still under development</a:t>
            </a: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9 </a:t>
            </a:r>
            <a:r>
              <a:rPr lang="en-GB" dirty="0"/>
              <a:t>response </a:t>
            </a:r>
            <a:r>
              <a:rPr lang="en-GB" dirty="0">
                <a:solidFill>
                  <a:srgbClr val="FF0000"/>
                </a:solidFill>
              </a:rPr>
              <a:t>– with </a:t>
            </a:r>
            <a:r>
              <a:rPr lang="en-GB" dirty="0" smtClean="0">
                <a:solidFill>
                  <a:srgbClr val="FF0000"/>
                </a:solidFill>
              </a:rPr>
              <a:t>commentary</a:t>
            </a:r>
          </a:p>
          <a:p>
            <a:pPr lvl="1"/>
            <a:r>
              <a:rPr lang="en-GB" i="1" dirty="0" smtClean="0"/>
              <a:t>RAN1 </a:t>
            </a:r>
            <a:r>
              <a:rPr lang="en-GB" i="1" dirty="0"/>
              <a:t>notes that the current testing framework as being discussed in RAN4 and further input on the test scenarios would be provided when fully available. </a:t>
            </a:r>
            <a:endParaRPr lang="en-GB" i="1" dirty="0" smtClean="0"/>
          </a:p>
          <a:p>
            <a:pPr lvl="2"/>
            <a:r>
              <a:rPr lang="en-GB" dirty="0" smtClean="0">
                <a:solidFill>
                  <a:srgbClr val="FF0000"/>
                </a:solidFill>
              </a:rPr>
              <a:t>They will provide an answer later</a:t>
            </a:r>
          </a:p>
          <a:p>
            <a:pPr lvl="2"/>
            <a:r>
              <a:rPr lang="en-GB" dirty="0" smtClean="0">
                <a:solidFill>
                  <a:srgbClr val="FF0000"/>
                </a:solidFill>
              </a:rPr>
              <a:t>But is it true that the </a:t>
            </a:r>
            <a:r>
              <a:rPr lang="en-AU" dirty="0" smtClean="0">
                <a:solidFill>
                  <a:srgbClr val="FF0000"/>
                </a:solidFill>
              </a:rPr>
              <a:t>testing </a:t>
            </a:r>
            <a:r>
              <a:rPr lang="en-AU" dirty="0">
                <a:solidFill>
                  <a:srgbClr val="FF0000"/>
                </a:solidFill>
              </a:rPr>
              <a:t>framework </a:t>
            </a:r>
            <a:r>
              <a:rPr lang="en-AU" dirty="0" smtClean="0">
                <a:solidFill>
                  <a:srgbClr val="FF0000"/>
                </a:solidFill>
              </a:rPr>
              <a:t>is still being discussed </a:t>
            </a:r>
            <a:r>
              <a:rPr lang="en-AU" dirty="0">
                <a:solidFill>
                  <a:srgbClr val="FF0000"/>
                </a:solidFill>
              </a:rPr>
              <a:t>in </a:t>
            </a:r>
            <a:r>
              <a:rPr lang="en-AU" dirty="0" smtClean="0">
                <a:solidFill>
                  <a:srgbClr val="FF0000"/>
                </a:solidFill>
              </a:rPr>
              <a:t>RAN4?</a:t>
            </a:r>
            <a:endParaRPr lang="en-AU" dirty="0">
              <a:solidFill>
                <a:srgbClr val="FF0000"/>
              </a:solidFill>
            </a:endParaRPr>
          </a:p>
          <a:p>
            <a:endParaRPr lang="en-GB"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22866084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Issues </a:t>
            </a:r>
            <a:r>
              <a:rPr lang="en-AU" dirty="0" smtClean="0"/>
              <a:t>9: RAN1 </a:t>
            </a:r>
            <a:r>
              <a:rPr lang="en-AU" dirty="0"/>
              <a:t>notes reduction in feedback delay will occur in R15</a:t>
            </a:r>
          </a:p>
        </p:txBody>
      </p:sp>
      <p:sp>
        <p:nvSpPr>
          <p:cNvPr id="3" name="Content Placeholder 2"/>
          <p:cNvSpPr>
            <a:spLocks noGrp="1"/>
          </p:cNvSpPr>
          <p:nvPr>
            <p:ph idx="1"/>
          </p:nvPr>
        </p:nvSpPr>
        <p:spPr/>
        <p:txBody>
          <a:bodyPr/>
          <a:lstStyle/>
          <a:p>
            <a:r>
              <a:rPr lang="en-GB" dirty="0"/>
              <a:t>3GPP RAN1/RAN4 issue </a:t>
            </a:r>
            <a:r>
              <a:rPr lang="en-GB" dirty="0" smtClean="0"/>
              <a:t>9 </a:t>
            </a:r>
            <a:r>
              <a:rPr lang="en-GB" dirty="0"/>
              <a:t>response </a:t>
            </a:r>
            <a:r>
              <a:rPr lang="en-GB" dirty="0">
                <a:solidFill>
                  <a:srgbClr val="FF0000"/>
                </a:solidFill>
              </a:rPr>
              <a:t>– with </a:t>
            </a:r>
            <a:r>
              <a:rPr lang="en-GB" dirty="0" smtClean="0">
                <a:solidFill>
                  <a:srgbClr val="FF0000"/>
                </a:solidFill>
              </a:rPr>
              <a:t>commentary</a:t>
            </a:r>
          </a:p>
          <a:p>
            <a:pPr lvl="1"/>
            <a:r>
              <a:rPr lang="en-GB" dirty="0" smtClean="0"/>
              <a:t>The </a:t>
            </a:r>
            <a:r>
              <a:rPr lang="en-GB" dirty="0"/>
              <a:t>work item to reduce the delay between DL transmission and corresponding ACK and the UL grant and the corresponding UL transmission including for FS3 is expected to be completed as part of Rel-15 LTE.  </a:t>
            </a:r>
            <a:endParaRPr lang="en-GB" dirty="0" smtClean="0"/>
          </a:p>
          <a:p>
            <a:pPr lvl="2"/>
            <a:r>
              <a:rPr lang="en-GB" dirty="0" smtClean="0">
                <a:solidFill>
                  <a:srgbClr val="FF0000"/>
                </a:solidFill>
              </a:rPr>
              <a:t>The reduction in feedback delay will occur in R15</a:t>
            </a:r>
          </a:p>
          <a:p>
            <a:pPr lvl="2"/>
            <a:r>
              <a:rPr lang="en-GB" dirty="0" smtClean="0">
                <a:solidFill>
                  <a:srgbClr val="FF0000"/>
                </a:solidFill>
              </a:rPr>
              <a:t>Does that mean there is a problem in the meantime?</a:t>
            </a:r>
            <a:endParaRPr lang="en-AU" dirty="0">
              <a:solidFill>
                <a:srgbClr val="FF0000"/>
              </a:solidFill>
            </a:endParaRPr>
          </a:p>
          <a:p>
            <a:endParaRPr lang="en-GB"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23950618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Issues 12: RAN1 clarified that the eNB (mostly) </a:t>
            </a:r>
            <a:r>
              <a:rPr lang="en-GB" dirty="0" smtClean="0"/>
              <a:t>monitors </a:t>
            </a:r>
            <a:r>
              <a:rPr lang="en-GB" dirty="0"/>
              <a:t>the medium </a:t>
            </a:r>
            <a:endParaRPr lang="en-AU" dirty="0"/>
          </a:p>
        </p:txBody>
      </p:sp>
      <p:sp>
        <p:nvSpPr>
          <p:cNvPr id="3" name="Content Placeholder 2"/>
          <p:cNvSpPr>
            <a:spLocks noGrp="1"/>
          </p:cNvSpPr>
          <p:nvPr>
            <p:ph idx="1"/>
          </p:nvPr>
        </p:nvSpPr>
        <p:spPr/>
        <p:txBody>
          <a:bodyPr/>
          <a:lstStyle/>
          <a:p>
            <a:r>
              <a:rPr lang="en-GB" dirty="0" smtClean="0"/>
              <a:t>3GPP RAN1/RAN4 issue 12 response – </a:t>
            </a:r>
            <a:r>
              <a:rPr lang="en-GB" dirty="0" smtClean="0">
                <a:solidFill>
                  <a:srgbClr val="FF0000"/>
                </a:solidFill>
              </a:rPr>
              <a:t>with commentary</a:t>
            </a:r>
          </a:p>
          <a:p>
            <a:pPr lvl="1"/>
            <a:r>
              <a:rPr lang="en-GB" i="1" dirty="0" smtClean="0"/>
              <a:t>RAN1 notes that in the presence of DL or UL traffic, while the exact details are up to implementation, an LAA eNB is reasonably expected to actively monitor the medium to obtain channel access and to serve traffic to the UEs at the earliest. If there is no traffic, an LAA eNB may transmit discovery reference signal (DRS) once in every configured period and go to sleep as a power saving measure and thus not monitor the medium. If there are no UEs associated with the LAA serving cells and on the corresponding licensed cell, an eNB may also choose to completely switch off transmissions on LAA serving cells to reduce interference as well as to save power. </a:t>
            </a:r>
            <a:endParaRPr lang="en-AU" i="1"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45</a:t>
            </a:fld>
            <a:endParaRPr lang="en-US"/>
          </a:p>
        </p:txBody>
      </p:sp>
    </p:spTree>
    <p:extLst>
      <p:ext uri="{BB962C8B-B14F-4D97-AF65-F5344CB8AC3E}">
        <p14:creationId xmlns:p14="http://schemas.microsoft.com/office/powerpoint/2010/main" val="19218859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r>
              <a:rPr lang="en-AU" dirty="0" smtClean="0"/>
              <a:t>Issues 14: </a:t>
            </a:r>
            <a:r>
              <a:rPr lang="en-GB" dirty="0" smtClean="0"/>
              <a:t>RAN1/RAN4 </a:t>
            </a:r>
            <a:r>
              <a:rPr lang="en-AU" dirty="0" smtClean="0"/>
              <a:t>notes </a:t>
            </a:r>
            <a:r>
              <a:rPr lang="en-AU" dirty="0"/>
              <a:t>that they welcome communication and continued dialog with IEEE 802</a:t>
            </a:r>
            <a:br>
              <a:rPr lang="en-AU" dirty="0"/>
            </a:br>
            <a:r>
              <a:rPr lang="en-AU" dirty="0" smtClean="0"/>
              <a:t/>
            </a:r>
            <a:br>
              <a:rPr lang="en-AU" dirty="0" smtClean="0"/>
            </a:br>
            <a:endParaRPr lang="en-AU" dirty="0"/>
          </a:p>
        </p:txBody>
      </p:sp>
      <p:sp>
        <p:nvSpPr>
          <p:cNvPr id="3" name="Content Placeholder 2"/>
          <p:cNvSpPr>
            <a:spLocks noGrp="1"/>
          </p:cNvSpPr>
          <p:nvPr>
            <p:ph idx="1"/>
          </p:nvPr>
        </p:nvSpPr>
        <p:spPr/>
        <p:txBody>
          <a:bodyPr/>
          <a:lstStyle/>
          <a:p>
            <a:r>
              <a:rPr lang="en-GB" dirty="0"/>
              <a:t>3GPP RAN1/RAN4 issue </a:t>
            </a:r>
            <a:r>
              <a:rPr lang="en-GB" dirty="0" smtClean="0"/>
              <a:t>14 </a:t>
            </a:r>
            <a:r>
              <a:rPr lang="en-GB" dirty="0"/>
              <a:t>response </a:t>
            </a:r>
            <a:r>
              <a:rPr lang="en-GB" dirty="0">
                <a:solidFill>
                  <a:srgbClr val="FF0000"/>
                </a:solidFill>
              </a:rPr>
              <a:t>– with </a:t>
            </a:r>
            <a:r>
              <a:rPr lang="en-GB" dirty="0" smtClean="0">
                <a:solidFill>
                  <a:srgbClr val="FF0000"/>
                </a:solidFill>
              </a:rPr>
              <a:t>commentary</a:t>
            </a:r>
          </a:p>
          <a:p>
            <a:pPr lvl="1"/>
            <a:r>
              <a:rPr lang="en-GB" i="1" dirty="0" smtClean="0"/>
              <a:t>RAN1 and RAN4 once again note that they welcome communication and continued dialog with IEEE 802 on coexistence between technologies sharing the 5GHz band and notes that 3GPP RAN may discuss any further response in upcoming plenary meetings.</a:t>
            </a:r>
          </a:p>
          <a:p>
            <a:pPr lvl="2"/>
            <a:r>
              <a:rPr lang="en-GB" dirty="0" smtClean="0">
                <a:solidFill>
                  <a:srgbClr val="FF0000"/>
                </a:solidFill>
              </a:rPr>
              <a:t>RAN1/RAN4 welcomes further communications! </a:t>
            </a:r>
            <a:r>
              <a:rPr lang="en-GB" dirty="0" smtClean="0">
                <a:solidFill>
                  <a:srgbClr val="FF0000"/>
                </a:solidFill>
                <a:sym typeface="Wingdings" panose="05000000000000000000" pitchFamily="2" charset="2"/>
              </a:rPr>
              <a:t></a:t>
            </a:r>
            <a:endParaRPr lang="en-AU" dirty="0">
              <a:solidFill>
                <a:srgbClr val="FF0000"/>
              </a:solidFill>
            </a:endParaRPr>
          </a:p>
          <a:p>
            <a:endParaRPr lang="en-GB"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1809008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IEEE </a:t>
            </a:r>
            <a:r>
              <a:rPr lang="en-AU" dirty="0"/>
              <a:t>802 and 3GPP </a:t>
            </a:r>
            <a:r>
              <a:rPr lang="en-AU" dirty="0" smtClean="0"/>
              <a:t>have </a:t>
            </a:r>
            <a:r>
              <a:rPr lang="en-AU" dirty="0"/>
              <a:t>been playing</a:t>
            </a:r>
            <a:br>
              <a:rPr lang="en-AU" dirty="0"/>
            </a:br>
            <a:r>
              <a:rPr lang="en-AU" dirty="0"/>
              <a:t>“LS ping pong” for almost three years </a:t>
            </a:r>
          </a:p>
        </p:txBody>
      </p:sp>
      <p:sp>
        <p:nvSpPr>
          <p:cNvPr id="4" name="Footer Placeholder 3"/>
          <p:cNvSpPr>
            <a:spLocks noGrp="1"/>
          </p:cNvSpPr>
          <p:nvPr>
            <p:ph type="ftr" sz="quarter" idx="10"/>
          </p:nvPr>
        </p:nvSpPr>
        <p:spPr>
          <a:xfrm>
            <a:off x="8053388" y="6980238"/>
            <a:ext cx="490537" cy="182562"/>
          </a:xfrm>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ln w="38100">
            <a:noFill/>
          </a:ln>
        </p:spPr>
        <p:txBody>
          <a:bodyPr/>
          <a:lstStyle/>
          <a:p>
            <a:pPr>
              <a:defRPr/>
            </a:pPr>
            <a:r>
              <a:rPr lang="en-US" smtClean="0"/>
              <a:t>Slide </a:t>
            </a:r>
            <a:fld id="{EF4002E7-DB4D-4CC3-8382-1939D19420D8}" type="slidenum">
              <a:rPr lang="en-US" smtClean="0"/>
              <a:pPr>
                <a:defRPr/>
              </a:pPr>
              <a:t>5</a:t>
            </a:fld>
            <a:endParaRPr lang="en-US"/>
          </a:p>
        </p:txBody>
      </p:sp>
      <p:sp>
        <p:nvSpPr>
          <p:cNvPr id="6" name="Rectangle 5"/>
          <p:cNvSpPr/>
          <p:nvPr/>
        </p:nvSpPr>
        <p:spPr bwMode="auto">
          <a:xfrm>
            <a:off x="228600" y="1905000"/>
            <a:ext cx="3124200" cy="3429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3GPP</a:t>
            </a:r>
          </a:p>
        </p:txBody>
      </p:sp>
      <p:sp>
        <p:nvSpPr>
          <p:cNvPr id="9" name="Rectangle 8"/>
          <p:cNvSpPr/>
          <p:nvPr/>
        </p:nvSpPr>
        <p:spPr bwMode="auto">
          <a:xfrm>
            <a:off x="5867400" y="1905000"/>
            <a:ext cx="3124200" cy="3429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IEEE 802</a:t>
            </a:r>
          </a:p>
        </p:txBody>
      </p:sp>
      <p:sp>
        <p:nvSpPr>
          <p:cNvPr id="10" name="Rectangle 9"/>
          <p:cNvSpPr/>
          <p:nvPr/>
        </p:nvSpPr>
        <p:spPr bwMode="auto">
          <a:xfrm>
            <a:off x="228600" y="2362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i="1" u="none" strike="noStrike" cap="none" normalizeH="0" baseline="0" dirty="0" smtClean="0">
                <a:ln>
                  <a:noFill/>
                </a:ln>
                <a:solidFill>
                  <a:schemeClr val="tx1"/>
                </a:solidFill>
                <a:effectLst/>
                <a:latin typeface="+mj-lt"/>
              </a:rPr>
              <a:t>Previou</a:t>
            </a:r>
            <a:r>
              <a:rPr lang="en-AU" sz="1400" i="1" dirty="0" smtClean="0">
                <a:latin typeface="+mj-lt"/>
              </a:rPr>
              <a:t>s page</a:t>
            </a:r>
            <a:endParaRPr kumimoji="0" lang="en-AU" sz="1400" i="1" u="none" strike="noStrike" cap="none" normalizeH="0" baseline="0" dirty="0" smtClean="0">
              <a:ln>
                <a:noFill/>
              </a:ln>
              <a:solidFill>
                <a:schemeClr val="tx1"/>
              </a:solidFill>
              <a:effectLst/>
              <a:latin typeface="+mj-lt"/>
            </a:endParaRPr>
          </a:p>
        </p:txBody>
      </p:sp>
      <p:sp>
        <p:nvSpPr>
          <p:cNvPr id="11" name="Rectangle 10"/>
          <p:cNvSpPr/>
          <p:nvPr/>
        </p:nvSpPr>
        <p:spPr bwMode="auto">
          <a:xfrm>
            <a:off x="5867400" y="37338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i="1" dirty="0" smtClean="0">
                <a:latin typeface="+mj-lt"/>
              </a:rPr>
              <a:t>Today</a:t>
            </a:r>
            <a:endParaRPr kumimoji="0" lang="en-AU" sz="1400" i="1" u="none" strike="noStrike" cap="none" normalizeH="0" baseline="0" dirty="0" smtClean="0">
              <a:ln>
                <a:noFill/>
              </a:ln>
              <a:solidFill>
                <a:schemeClr val="tx1"/>
              </a:solidFill>
              <a:effectLst/>
              <a:latin typeface="+mj-lt"/>
            </a:endParaRPr>
          </a:p>
        </p:txBody>
      </p:sp>
      <p:sp>
        <p:nvSpPr>
          <p:cNvPr id="12" name="Rectangle 11"/>
          <p:cNvSpPr/>
          <p:nvPr/>
        </p:nvSpPr>
        <p:spPr bwMode="auto">
          <a:xfrm>
            <a:off x="228600" y="30480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2"/>
              </a:rPr>
              <a:t>Nov 2016</a:t>
            </a:r>
            <a:r>
              <a:rPr lang="en-AU" sz="1400" dirty="0" smtClean="0">
                <a:latin typeface="+mj-lt"/>
              </a:rPr>
              <a:t>: </a:t>
            </a:r>
            <a:r>
              <a:rPr lang="en-AU" sz="1400" dirty="0">
                <a:latin typeface="+mj-lt"/>
              </a:rPr>
              <a:t>Response LS to IEEE 802.11 regarding LAA</a:t>
            </a:r>
            <a:endParaRPr kumimoji="0" lang="en-AU" sz="1400" b="0" i="0" u="none" strike="noStrike" cap="none" normalizeH="0" baseline="0" dirty="0" smtClean="0">
              <a:ln>
                <a:noFill/>
              </a:ln>
              <a:solidFill>
                <a:schemeClr val="tx1"/>
              </a:solidFill>
              <a:effectLst/>
              <a:latin typeface="+mj-lt"/>
            </a:endParaRPr>
          </a:p>
        </p:txBody>
      </p:sp>
      <p:pic>
        <p:nvPicPr>
          <p:cNvPr id="1027" name="Picture 3" descr="C:\Users\amyles\AppData\Local\Microsoft\Windows\Temporary Internet Files\Content.IE5\D80A7Q52\lgi01a201309241200[1].jpg"/>
          <p:cNvPicPr>
            <a:picLocks noChangeAspect="1" noChangeArrowheads="1"/>
          </p:cNvPicPr>
          <p:nvPr/>
        </p:nvPicPr>
        <p:blipFill>
          <a:blip r:embed="rId3" cstate="print">
            <a:extLst>
              <a:ext uri="{BEBA8EAE-BF5A-486C-A8C5-ECC9F3942E4B}">
                <a14:imgProps xmlns:a14="http://schemas.microsoft.com/office/drawing/2010/main">
                  <a14:imgLayer r:embed="rId4">
                    <a14:imgEffect>
                      <a14:artisticPencilSketch trans="81000" pressure="14"/>
                    </a14:imgEffect>
                  </a14:imgLayer>
                </a14:imgProps>
              </a:ext>
              <a:ext uri="{28A0092B-C50C-407E-A947-70E740481C1C}">
                <a14:useLocalDpi xmlns:a14="http://schemas.microsoft.com/office/drawing/2010/main" val="0"/>
              </a:ext>
            </a:extLst>
          </a:blip>
          <a:srcRect/>
          <a:stretch>
            <a:fillRect/>
          </a:stretch>
        </p:blipFill>
        <p:spPr bwMode="auto">
          <a:xfrm>
            <a:off x="2667001" y="1735337"/>
            <a:ext cx="685799" cy="626863"/>
          </a:xfrm>
          <a:prstGeom prst="rect">
            <a:avLst/>
          </a:prstGeom>
          <a:noFill/>
          <a:ln w="38100">
            <a:noFill/>
          </a:ln>
          <a:extLst>
            <a:ext uri="{909E8E84-426E-40DD-AFC4-6F175D3DCCD1}">
              <a14:hiddenFill xmlns:a14="http://schemas.microsoft.com/office/drawing/2010/main">
                <a:solidFill>
                  <a:srgbClr val="FFFFFF"/>
                </a:solidFill>
              </a14:hiddenFill>
            </a:ext>
          </a:extLst>
        </p:spPr>
      </p:pic>
      <p:pic>
        <p:nvPicPr>
          <p:cNvPr id="84" name="Picture 3" descr="C:\Users\amyles\AppData\Local\Microsoft\Windows\Temporary Internet Files\Content.IE5\D80A7Q52\lgi01a201309241200[1].jpg"/>
          <p:cNvPicPr>
            <a:picLocks noChangeAspect="1" noChangeArrowheads="1"/>
          </p:cNvPicPr>
          <p:nvPr/>
        </p:nvPicPr>
        <p:blipFill>
          <a:blip r:embed="rId5" cstate="print">
            <a:extLst>
              <a:ext uri="{BEBA8EAE-BF5A-486C-A8C5-ECC9F3942E4B}">
                <a14:imgProps xmlns:a14="http://schemas.microsoft.com/office/drawing/2010/main">
                  <a14:imgLayer r:embed="rId6">
                    <a14:imgEffect>
                      <a14:artisticPencilSketch trans="81000" pressure="14"/>
                    </a14:imgEffect>
                  </a14:imgLayer>
                </a14:imgProps>
              </a:ext>
              <a:ext uri="{28A0092B-C50C-407E-A947-70E740481C1C}">
                <a14:useLocalDpi xmlns:a14="http://schemas.microsoft.com/office/drawing/2010/main" val="0"/>
              </a:ext>
            </a:extLst>
          </a:blip>
          <a:srcRect/>
          <a:stretch>
            <a:fillRect/>
          </a:stretch>
        </p:blipFill>
        <p:spPr bwMode="auto">
          <a:xfrm>
            <a:off x="5791201" y="1752600"/>
            <a:ext cx="685799" cy="626863"/>
          </a:xfrm>
          <a:prstGeom prst="rect">
            <a:avLst/>
          </a:prstGeom>
          <a:noFill/>
          <a:ln w="38100">
            <a:noFill/>
          </a:ln>
          <a:extLst>
            <a:ext uri="{909E8E84-426E-40DD-AFC4-6F175D3DCCD1}">
              <a14:hiddenFill xmlns:a14="http://schemas.microsoft.com/office/drawing/2010/main">
                <a:solidFill>
                  <a:srgbClr val="FFFFFF"/>
                </a:solidFill>
              </a14:hiddenFill>
            </a:ext>
          </a:extLst>
        </p:spPr>
      </p:pic>
      <p:cxnSp>
        <p:nvCxnSpPr>
          <p:cNvPr id="85" name="Curved Connector 84"/>
          <p:cNvCxnSpPr>
            <a:stCxn id="12" idx="3"/>
            <a:endCxn id="11" idx="1"/>
          </p:cNvCxnSpPr>
          <p:nvPr/>
        </p:nvCxnSpPr>
        <p:spPr bwMode="auto">
          <a:xfrm>
            <a:off x="3352800" y="3390900"/>
            <a:ext cx="2514600" cy="6858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sp>
        <p:nvSpPr>
          <p:cNvPr id="92" name="Rectangle 91"/>
          <p:cNvSpPr/>
          <p:nvPr/>
        </p:nvSpPr>
        <p:spPr bwMode="auto">
          <a:xfrm>
            <a:off x="5867400" y="2362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kumimoji="0" lang="en-AU" sz="1400" b="1" u="none" strike="noStrike" cap="none" normalizeH="0" baseline="0" dirty="0" smtClean="0">
                <a:ln>
                  <a:noFill/>
                </a:ln>
                <a:solidFill>
                  <a:schemeClr val="tx1"/>
                </a:solidFill>
                <a:effectLst/>
                <a:latin typeface="+mj-lt"/>
                <a:hlinkClick r:id="rId7"/>
              </a:rPr>
              <a:t>July 2016</a:t>
            </a:r>
            <a:r>
              <a:rPr kumimoji="0" lang="en-AU" sz="1400" b="1" i="1" u="none" strike="noStrike" cap="none" normalizeH="0" baseline="0" dirty="0" smtClean="0">
                <a:ln>
                  <a:noFill/>
                </a:ln>
                <a:solidFill>
                  <a:schemeClr val="tx1"/>
                </a:solidFill>
                <a:effectLst/>
                <a:latin typeface="+mj-lt"/>
              </a:rPr>
              <a:t>: </a:t>
            </a:r>
            <a:r>
              <a:rPr lang="en-AU" sz="1400" dirty="0">
                <a:latin typeface="+mj-lt"/>
              </a:rPr>
              <a:t>Review of 3GPP LAA Specification Rel. 13</a:t>
            </a:r>
            <a:endParaRPr kumimoji="0" lang="en-AU" sz="1400" u="none" strike="noStrike" cap="none" normalizeH="0" baseline="0" dirty="0" smtClean="0">
              <a:ln>
                <a:noFill/>
              </a:ln>
              <a:solidFill>
                <a:schemeClr val="tx1"/>
              </a:solidFill>
              <a:effectLst/>
              <a:latin typeface="+mj-lt"/>
            </a:endParaRPr>
          </a:p>
        </p:txBody>
      </p:sp>
      <p:cxnSp>
        <p:nvCxnSpPr>
          <p:cNvPr id="96" name="Curved Connector 95"/>
          <p:cNvCxnSpPr>
            <a:stCxn id="92" idx="1"/>
            <a:endCxn id="12" idx="3"/>
          </p:cNvCxnSpPr>
          <p:nvPr/>
        </p:nvCxnSpPr>
        <p:spPr bwMode="auto">
          <a:xfrm rot="10800000" flipV="1">
            <a:off x="3352800" y="2705100"/>
            <a:ext cx="2514600" cy="6858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99" name="Curved Connector 98"/>
          <p:cNvCxnSpPr>
            <a:stCxn id="36" idx="1"/>
            <a:endCxn id="12" idx="3"/>
          </p:cNvCxnSpPr>
          <p:nvPr/>
        </p:nvCxnSpPr>
        <p:spPr bwMode="auto">
          <a:xfrm rot="10800000">
            <a:off x="3352800" y="3390900"/>
            <a:ext cx="2514600" cy="127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cxnSp>
        <p:nvCxnSpPr>
          <p:cNvPr id="33" name="Curved Connector 32"/>
          <p:cNvCxnSpPr>
            <a:stCxn id="10" idx="3"/>
            <a:endCxn id="92" idx="1"/>
          </p:cNvCxnSpPr>
          <p:nvPr/>
        </p:nvCxnSpPr>
        <p:spPr bwMode="auto">
          <a:xfrm>
            <a:off x="3352800" y="2705100"/>
            <a:ext cx="2514600" cy="12700"/>
          </a:xfrm>
          <a:prstGeom prst="curvedConnector3">
            <a:avLst>
              <a:gd name="adj1" fmla="val 50000"/>
            </a:avLst>
          </a:prstGeom>
          <a:solidFill>
            <a:schemeClr val="accent1"/>
          </a:solidFill>
          <a:ln w="38100" cap="flat" cmpd="sng" algn="ctr">
            <a:solidFill>
              <a:schemeClr val="accent6"/>
            </a:solidFill>
            <a:prstDash val="solid"/>
            <a:round/>
            <a:headEnd type="none" w="sm" len="sm"/>
            <a:tailEnd type="arrow"/>
          </a:ln>
          <a:effectLst/>
        </p:spPr>
      </p:cxnSp>
      <p:sp>
        <p:nvSpPr>
          <p:cNvPr id="36" name="Rectangle 35"/>
          <p:cNvSpPr/>
          <p:nvPr/>
        </p:nvSpPr>
        <p:spPr bwMode="auto">
          <a:xfrm>
            <a:off x="5867400" y="30480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8"/>
              </a:rPr>
              <a:t>Nov </a:t>
            </a:r>
            <a:r>
              <a:rPr kumimoji="0" lang="en-AU" sz="1400" b="1" u="none" strike="noStrike" cap="none" normalizeH="0" baseline="0" dirty="0" smtClean="0">
                <a:ln>
                  <a:noFill/>
                </a:ln>
                <a:solidFill>
                  <a:schemeClr val="tx1"/>
                </a:solidFill>
                <a:effectLst/>
                <a:latin typeface="+mj-lt"/>
                <a:hlinkClick r:id="rId8"/>
              </a:rPr>
              <a:t>2016</a:t>
            </a:r>
            <a:r>
              <a:rPr kumimoji="0" lang="en-AU" sz="1400" b="1" i="1" u="none" strike="noStrike" cap="none" normalizeH="0" baseline="0" dirty="0" smtClean="0">
                <a:ln>
                  <a:noFill/>
                </a:ln>
                <a:solidFill>
                  <a:schemeClr val="tx1"/>
                </a:solidFill>
                <a:effectLst/>
                <a:latin typeface="+mj-lt"/>
              </a:rPr>
              <a:t>: </a:t>
            </a:r>
            <a:r>
              <a:rPr kumimoji="0" lang="en-AU" sz="1400" u="none" strike="noStrike" cap="none" normalizeH="0" baseline="0" dirty="0" smtClean="0">
                <a:ln>
                  <a:noFill/>
                </a:ln>
                <a:solidFill>
                  <a:schemeClr val="tx1"/>
                </a:solidFill>
                <a:effectLst/>
                <a:latin typeface="+mj-lt"/>
              </a:rPr>
              <a:t>LS related</a:t>
            </a:r>
            <a:r>
              <a:rPr kumimoji="0" lang="en-AU" sz="1400" u="none" strike="noStrike" cap="none" normalizeH="0" dirty="0" smtClean="0">
                <a:ln>
                  <a:noFill/>
                </a:ln>
                <a:solidFill>
                  <a:schemeClr val="tx1"/>
                </a:solidFill>
                <a:effectLst/>
                <a:latin typeface="+mj-lt"/>
              </a:rPr>
              <a:t> to </a:t>
            </a:r>
            <a:r>
              <a:rPr kumimoji="0" lang="en-AU" sz="1400" u="none" strike="noStrike" cap="none" normalizeH="0" baseline="0" dirty="0" smtClean="0">
                <a:ln>
                  <a:noFill/>
                </a:ln>
                <a:solidFill>
                  <a:schemeClr val="tx1"/>
                </a:solidFill>
                <a:effectLst/>
                <a:latin typeface="+mj-lt"/>
              </a:rPr>
              <a:t>ED issue</a:t>
            </a:r>
          </a:p>
          <a:p>
            <a:pPr eaLnBrk="0" hangingPunct="0"/>
            <a:r>
              <a:rPr lang="en-AU" sz="1400" dirty="0" smtClean="0">
                <a:latin typeface="+mj-lt"/>
              </a:rPr>
              <a:t>(developed by 802.11 PDED ad hoc)</a:t>
            </a:r>
            <a:endParaRPr kumimoji="0" lang="en-AU" sz="1400" u="none" strike="noStrike" cap="none" normalizeH="0" baseline="0" dirty="0" smtClean="0">
              <a:ln>
                <a:noFill/>
              </a:ln>
              <a:solidFill>
                <a:schemeClr val="tx1"/>
              </a:solidFill>
              <a:effectLst/>
              <a:latin typeface="+mj-lt"/>
            </a:endParaRPr>
          </a:p>
        </p:txBody>
      </p:sp>
      <p:cxnSp>
        <p:nvCxnSpPr>
          <p:cNvPr id="37" name="Curved Connector 36"/>
          <p:cNvCxnSpPr>
            <a:stCxn id="10" idx="3"/>
            <a:endCxn id="36" idx="1"/>
          </p:cNvCxnSpPr>
          <p:nvPr/>
        </p:nvCxnSpPr>
        <p:spPr bwMode="auto">
          <a:xfrm>
            <a:off x="3352800" y="2705100"/>
            <a:ext cx="2514600" cy="685800"/>
          </a:xfrm>
          <a:prstGeom prst="curvedConnector3">
            <a:avLst>
              <a:gd name="adj1" fmla="val 50000"/>
            </a:avLst>
          </a:prstGeom>
          <a:solidFill>
            <a:schemeClr val="accent1"/>
          </a:solidFill>
          <a:ln w="38100" cap="flat" cmpd="sng" algn="ctr">
            <a:solidFill>
              <a:schemeClr val="accent6"/>
            </a:solidFill>
            <a:prstDash val="solid"/>
            <a:round/>
            <a:headEnd type="none" w="sm" len="sm"/>
            <a:tailEnd type="arrow"/>
          </a:ln>
          <a:effectLst/>
        </p:spPr>
      </p:cxnSp>
      <p:sp>
        <p:nvSpPr>
          <p:cNvPr id="19" name="Rectangle 18"/>
          <p:cNvSpPr/>
          <p:nvPr/>
        </p:nvSpPr>
        <p:spPr bwMode="auto">
          <a:xfrm>
            <a:off x="5867400" y="37338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9"/>
              </a:rPr>
              <a:t>Mar 2017</a:t>
            </a:r>
            <a:r>
              <a:rPr kumimoji="0" lang="en-AU" sz="1400" b="1" i="1" u="none" strike="noStrike" cap="none" normalizeH="0" baseline="0" dirty="0" smtClean="0">
                <a:ln>
                  <a:noFill/>
                </a:ln>
                <a:solidFill>
                  <a:schemeClr val="tx1"/>
                </a:solidFill>
                <a:effectLst/>
                <a:latin typeface="+mj-lt"/>
              </a:rPr>
              <a:t>: </a:t>
            </a:r>
            <a:r>
              <a:rPr lang="en-AU" sz="1400" dirty="0" smtClean="0">
                <a:latin typeface="+mj-lt"/>
              </a:rPr>
              <a:t>LS related to non-ED issues</a:t>
            </a:r>
            <a:endParaRPr kumimoji="0" lang="en-AU" sz="1400" u="none" strike="noStrike" cap="none" normalizeH="0" baseline="0" dirty="0" smtClean="0">
              <a:ln>
                <a:noFill/>
              </a:ln>
              <a:solidFill>
                <a:schemeClr val="tx1"/>
              </a:solidFill>
              <a:effectLst/>
              <a:latin typeface="+mj-lt"/>
            </a:endParaRPr>
          </a:p>
        </p:txBody>
      </p:sp>
      <p:sp>
        <p:nvSpPr>
          <p:cNvPr id="20" name="Rectangle 19"/>
          <p:cNvSpPr/>
          <p:nvPr/>
        </p:nvSpPr>
        <p:spPr bwMode="auto">
          <a:xfrm>
            <a:off x="5867400" y="44196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10"/>
              </a:rPr>
              <a:t>Mar 2017</a:t>
            </a:r>
            <a:r>
              <a:rPr kumimoji="0" lang="en-AU" sz="1400" b="1" i="1" u="none" strike="noStrike" cap="none" normalizeH="0" baseline="0" dirty="0" smtClean="0">
                <a:ln>
                  <a:noFill/>
                </a:ln>
                <a:solidFill>
                  <a:schemeClr val="tx1"/>
                </a:solidFill>
                <a:effectLst/>
                <a:latin typeface="+mj-lt"/>
              </a:rPr>
              <a:t>: </a:t>
            </a:r>
            <a:r>
              <a:rPr kumimoji="0" lang="en-AU" sz="1400" u="none" strike="noStrike" cap="none" normalizeH="0" baseline="0" dirty="0" smtClean="0">
                <a:ln>
                  <a:noFill/>
                </a:ln>
                <a:solidFill>
                  <a:schemeClr val="tx1"/>
                </a:solidFill>
                <a:effectLst/>
                <a:latin typeface="+mj-lt"/>
              </a:rPr>
              <a:t>LS related</a:t>
            </a:r>
            <a:r>
              <a:rPr kumimoji="0" lang="en-AU" sz="1400" u="none" strike="noStrike" cap="none" normalizeH="0" dirty="0" smtClean="0">
                <a:ln>
                  <a:noFill/>
                </a:ln>
                <a:solidFill>
                  <a:schemeClr val="tx1"/>
                </a:solidFill>
                <a:effectLst/>
                <a:latin typeface="+mj-lt"/>
              </a:rPr>
              <a:t> to </a:t>
            </a:r>
            <a:r>
              <a:rPr kumimoji="0" lang="en-AU" sz="1400" u="none" strike="noStrike" cap="none" normalizeH="0" baseline="0" dirty="0" smtClean="0">
                <a:ln>
                  <a:noFill/>
                </a:ln>
                <a:solidFill>
                  <a:schemeClr val="tx1"/>
                </a:solidFill>
                <a:effectLst/>
                <a:latin typeface="+mj-lt"/>
              </a:rPr>
              <a:t>ED issues</a:t>
            </a:r>
          </a:p>
          <a:p>
            <a:pPr eaLnBrk="0" hangingPunct="0"/>
            <a:r>
              <a:rPr lang="en-AU" sz="1400" dirty="0">
                <a:latin typeface="+mj-lt"/>
              </a:rPr>
              <a:t>(developed by 802.11 PDED ad hoc</a:t>
            </a:r>
            <a:r>
              <a:rPr lang="en-AU" sz="1400" dirty="0" smtClean="0">
                <a:latin typeface="+mj-lt"/>
              </a:rPr>
              <a:t>)</a:t>
            </a:r>
            <a:endParaRPr lang="en-AU" sz="1400" dirty="0">
              <a:latin typeface="+mj-lt"/>
            </a:endParaRPr>
          </a:p>
        </p:txBody>
      </p:sp>
      <p:cxnSp>
        <p:nvCxnSpPr>
          <p:cNvPr id="23" name="Curved Connector 22"/>
          <p:cNvCxnSpPr>
            <a:endCxn id="20" idx="1"/>
          </p:cNvCxnSpPr>
          <p:nvPr/>
        </p:nvCxnSpPr>
        <p:spPr bwMode="auto">
          <a:xfrm>
            <a:off x="3352800" y="3403601"/>
            <a:ext cx="2514600" cy="1358899"/>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cxnSp>
        <p:nvCxnSpPr>
          <p:cNvPr id="26" name="Curved Connector 25"/>
          <p:cNvCxnSpPr>
            <a:stCxn id="11" idx="1"/>
            <a:endCxn id="27" idx="3"/>
          </p:cNvCxnSpPr>
          <p:nvPr/>
        </p:nvCxnSpPr>
        <p:spPr bwMode="auto">
          <a:xfrm rot="10800000">
            <a:off x="3352800" y="4055918"/>
            <a:ext cx="2514600" cy="20782"/>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sp>
        <p:nvSpPr>
          <p:cNvPr id="27" name="Rectangle 26"/>
          <p:cNvSpPr/>
          <p:nvPr/>
        </p:nvSpPr>
        <p:spPr bwMode="auto">
          <a:xfrm>
            <a:off x="228600" y="3713018"/>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rPr>
              <a:t>May 2017</a:t>
            </a:r>
            <a:r>
              <a:rPr lang="en-AU" sz="1400" dirty="0" smtClean="0">
                <a:latin typeface="+mj-lt"/>
              </a:rPr>
              <a:t>: LS response to </a:t>
            </a:r>
            <a:r>
              <a:rPr lang="en-AU" sz="1400" dirty="0">
                <a:latin typeface="+mj-lt"/>
              </a:rPr>
              <a:t>IEEE 802.11 regarding </a:t>
            </a:r>
            <a:r>
              <a:rPr lang="en-AU" sz="1400" dirty="0" smtClean="0">
                <a:latin typeface="+mj-lt"/>
              </a:rPr>
              <a:t>non-ED issues</a:t>
            </a:r>
            <a:endParaRPr kumimoji="0" lang="en-AU" sz="1400" b="0" i="0" u="none" strike="noStrike" cap="none" normalizeH="0" baseline="0" dirty="0" smtClean="0">
              <a:ln>
                <a:noFill/>
              </a:ln>
              <a:solidFill>
                <a:schemeClr val="tx1"/>
              </a:solidFill>
              <a:effectLst/>
              <a:latin typeface="+mj-lt"/>
            </a:endParaRPr>
          </a:p>
        </p:txBody>
      </p:sp>
      <p:cxnSp>
        <p:nvCxnSpPr>
          <p:cNvPr id="30" name="Curved Connector 29"/>
          <p:cNvCxnSpPr>
            <a:stCxn id="20" idx="1"/>
            <a:endCxn id="34" idx="3"/>
          </p:cNvCxnSpPr>
          <p:nvPr/>
        </p:nvCxnSpPr>
        <p:spPr bwMode="auto">
          <a:xfrm rot="10800000" flipV="1">
            <a:off x="3352800" y="4762499"/>
            <a:ext cx="2514601" cy="1"/>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sp>
        <p:nvSpPr>
          <p:cNvPr id="34" name="Rectangle 33"/>
          <p:cNvSpPr/>
          <p:nvPr/>
        </p:nvSpPr>
        <p:spPr bwMode="auto">
          <a:xfrm>
            <a:off x="228599" y="4419601"/>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hlinkClick r:id="rId11"/>
              </a:rPr>
              <a:t>May 2017</a:t>
            </a:r>
            <a:r>
              <a:rPr lang="en-AU" sz="1400" dirty="0" smtClean="0">
                <a:latin typeface="+mj-lt"/>
              </a:rPr>
              <a:t>: LS response </a:t>
            </a:r>
            <a:r>
              <a:rPr lang="en-AU" sz="1400" dirty="0">
                <a:latin typeface="+mj-lt"/>
              </a:rPr>
              <a:t>LS to IEEE 802.11 regarding </a:t>
            </a:r>
            <a:r>
              <a:rPr lang="en-AU" sz="1400" dirty="0" smtClean="0">
                <a:latin typeface="+mj-lt"/>
              </a:rPr>
              <a:t>ED issues</a:t>
            </a:r>
            <a:endParaRPr kumimoji="0" lang="en-AU" sz="1400" b="0" i="0" u="none" strike="noStrike" cap="none" normalizeH="0" baseline="0" dirty="0" smtClean="0">
              <a:ln>
                <a:noFill/>
              </a:ln>
              <a:solidFill>
                <a:schemeClr val="tx1"/>
              </a:solidFill>
              <a:effectLst/>
              <a:latin typeface="+mj-lt"/>
            </a:endParaRPr>
          </a:p>
        </p:txBody>
      </p:sp>
      <p:sp>
        <p:nvSpPr>
          <p:cNvPr id="39" name="Rectangle 38"/>
          <p:cNvSpPr/>
          <p:nvPr/>
        </p:nvSpPr>
        <p:spPr bwMode="auto">
          <a:xfrm>
            <a:off x="5877099" y="5638800"/>
            <a:ext cx="3124200" cy="990600"/>
          </a:xfrm>
          <a:prstGeom prst="rect">
            <a:avLst/>
          </a:prstGeom>
          <a:solidFill>
            <a:schemeClr val="bg1"/>
          </a:solidFill>
          <a:ln w="12700"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AU" sz="1400" b="1" dirty="0" smtClean="0">
                <a:latin typeface="+mj-lt"/>
              </a:rPr>
              <a:t>July 2017: </a:t>
            </a:r>
            <a:r>
              <a:rPr lang="en-AU" sz="1400" dirty="0" smtClean="0">
                <a:latin typeface="+mj-lt"/>
              </a:rPr>
              <a:t>non-ED &amp; ED issues will be</a:t>
            </a:r>
            <a:br>
              <a:rPr lang="en-AU" sz="1400" dirty="0" smtClean="0">
                <a:latin typeface="+mj-lt"/>
              </a:rPr>
            </a:br>
            <a:r>
              <a:rPr lang="en-AU" sz="1400" dirty="0" smtClean="0">
                <a:latin typeface="+mj-lt"/>
              </a:rPr>
              <a:t>discussed in IEEE 802.19 TAG </a:t>
            </a:r>
            <a:r>
              <a:rPr lang="en-AU" sz="1400" dirty="0">
                <a:latin typeface="+mj-lt"/>
              </a:rPr>
              <a:t>&amp; </a:t>
            </a:r>
            <a:r>
              <a:rPr lang="en-AU" sz="1400" dirty="0" smtClean="0">
                <a:latin typeface="+mj-lt"/>
              </a:rPr>
              <a:t>IEEE</a:t>
            </a:r>
            <a:br>
              <a:rPr lang="en-AU" sz="1400" dirty="0" smtClean="0">
                <a:latin typeface="+mj-lt"/>
              </a:rPr>
            </a:br>
            <a:r>
              <a:rPr lang="en-AU" sz="1400" dirty="0" smtClean="0">
                <a:latin typeface="+mj-lt"/>
              </a:rPr>
              <a:t>802.11 </a:t>
            </a:r>
            <a:r>
              <a:rPr lang="en-AU" sz="1400" dirty="0" err="1" smtClean="0">
                <a:latin typeface="+mj-lt"/>
              </a:rPr>
              <a:t>Coex</a:t>
            </a:r>
            <a:r>
              <a:rPr lang="en-AU" sz="1400" dirty="0" smtClean="0">
                <a:latin typeface="+mj-lt"/>
              </a:rPr>
              <a:t> SC respectively</a:t>
            </a:r>
            <a:endParaRPr lang="en-AU" sz="1400" dirty="0">
              <a:latin typeface="+mj-lt"/>
            </a:endParaRPr>
          </a:p>
        </p:txBody>
      </p:sp>
      <p:cxnSp>
        <p:nvCxnSpPr>
          <p:cNvPr id="42" name="Curved Connector 41"/>
          <p:cNvCxnSpPr>
            <a:stCxn id="27" idx="3"/>
            <a:endCxn id="39" idx="1"/>
          </p:cNvCxnSpPr>
          <p:nvPr/>
        </p:nvCxnSpPr>
        <p:spPr bwMode="auto">
          <a:xfrm>
            <a:off x="3352800" y="4055918"/>
            <a:ext cx="2524299" cy="2078182"/>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cxnSp>
        <p:nvCxnSpPr>
          <p:cNvPr id="46" name="Curved Connector 45"/>
          <p:cNvCxnSpPr>
            <a:stCxn id="34" idx="3"/>
            <a:endCxn id="39" idx="1"/>
          </p:cNvCxnSpPr>
          <p:nvPr/>
        </p:nvCxnSpPr>
        <p:spPr bwMode="auto">
          <a:xfrm>
            <a:off x="3352799" y="4762501"/>
            <a:ext cx="2524300" cy="1371599"/>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sp>
        <p:nvSpPr>
          <p:cNvPr id="31" name="Rectangle 30"/>
          <p:cNvSpPr/>
          <p:nvPr/>
        </p:nvSpPr>
        <p:spPr bwMode="auto">
          <a:xfrm>
            <a:off x="5867400" y="51054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AU" sz="1400" b="1" dirty="0" smtClean="0">
                <a:latin typeface="+mj-lt"/>
                <a:hlinkClick r:id="rId12"/>
              </a:rPr>
              <a:t>May 2017</a:t>
            </a:r>
            <a:r>
              <a:rPr kumimoji="0" lang="en-AU" sz="1400" b="1" i="1" u="none" strike="noStrike" cap="none" normalizeH="0" baseline="0" dirty="0" smtClean="0">
                <a:ln>
                  <a:noFill/>
                </a:ln>
                <a:solidFill>
                  <a:schemeClr val="tx1"/>
                </a:solidFill>
                <a:effectLst/>
                <a:latin typeface="+mj-lt"/>
              </a:rPr>
              <a:t>: </a:t>
            </a:r>
            <a:r>
              <a:rPr kumimoji="0" lang="en-AU" sz="1400" u="none" strike="noStrike" cap="none" normalizeH="0" baseline="0" dirty="0" smtClean="0">
                <a:ln>
                  <a:noFill/>
                </a:ln>
                <a:solidFill>
                  <a:schemeClr val="tx1"/>
                </a:solidFill>
                <a:effectLst/>
                <a:latin typeface="+mj-lt"/>
              </a:rPr>
              <a:t>LS related</a:t>
            </a:r>
            <a:r>
              <a:rPr kumimoji="0" lang="en-AU" sz="1400" u="none" strike="noStrike" cap="none" normalizeH="0" dirty="0" smtClean="0">
                <a:ln>
                  <a:noFill/>
                </a:ln>
                <a:solidFill>
                  <a:schemeClr val="tx1"/>
                </a:solidFill>
                <a:effectLst/>
                <a:latin typeface="+mj-lt"/>
              </a:rPr>
              <a:t> to </a:t>
            </a:r>
            <a:r>
              <a:rPr kumimoji="0" lang="en-AU" sz="1400" u="none" strike="noStrike" cap="none" normalizeH="0" baseline="0" dirty="0" smtClean="0">
                <a:ln>
                  <a:noFill/>
                </a:ln>
                <a:solidFill>
                  <a:schemeClr val="tx1"/>
                </a:solidFill>
                <a:effectLst/>
                <a:latin typeface="+mj-lt"/>
              </a:rPr>
              <a:t>RAN4 testing</a:t>
            </a:r>
          </a:p>
          <a:p>
            <a:pPr eaLnBrk="0" hangingPunct="0"/>
            <a:r>
              <a:rPr lang="en-AU" sz="1400" dirty="0">
                <a:latin typeface="+mj-lt"/>
              </a:rPr>
              <a:t>(developed by 802.11 PDED ad hoc</a:t>
            </a:r>
            <a:r>
              <a:rPr lang="en-AU" sz="1400" dirty="0" smtClean="0">
                <a:latin typeface="+mj-lt"/>
              </a:rPr>
              <a:t>)</a:t>
            </a:r>
            <a:endParaRPr lang="en-AU" sz="1400" dirty="0">
              <a:latin typeface="+mj-lt"/>
            </a:endParaRPr>
          </a:p>
        </p:txBody>
      </p:sp>
      <p:cxnSp>
        <p:nvCxnSpPr>
          <p:cNvPr id="32" name="Curved Connector 31"/>
          <p:cNvCxnSpPr>
            <a:stCxn id="31" idx="1"/>
          </p:cNvCxnSpPr>
          <p:nvPr/>
        </p:nvCxnSpPr>
        <p:spPr bwMode="auto">
          <a:xfrm rot="10800000">
            <a:off x="3352800" y="5448300"/>
            <a:ext cx="2514601" cy="12700"/>
          </a:xfrm>
          <a:prstGeom prst="curvedConnector3">
            <a:avLst>
              <a:gd name="adj1" fmla="val 50000"/>
            </a:avLst>
          </a:prstGeom>
          <a:solidFill>
            <a:schemeClr val="accent1"/>
          </a:solidFill>
          <a:ln w="38100" cap="flat" cmpd="sng" algn="ctr">
            <a:solidFill>
              <a:srgbClr val="FF0000"/>
            </a:solidFill>
            <a:prstDash val="solid"/>
            <a:round/>
            <a:headEnd type="none" w="sm" len="sm"/>
            <a:tailEnd type="arrow"/>
          </a:ln>
          <a:effectLst/>
        </p:spPr>
      </p:cxnSp>
      <p:sp>
        <p:nvSpPr>
          <p:cNvPr id="35" name="Rectangle 34"/>
          <p:cNvSpPr/>
          <p:nvPr/>
        </p:nvSpPr>
        <p:spPr bwMode="auto">
          <a:xfrm>
            <a:off x="228600" y="51054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rPr>
              <a:t>Jun 2017</a:t>
            </a:r>
            <a:r>
              <a:rPr lang="en-AU" sz="1400" dirty="0" smtClean="0">
                <a:latin typeface="+mj-lt"/>
              </a:rPr>
              <a:t>: LS on RAN4 testing was not actually discussed by RAN4</a:t>
            </a:r>
            <a:endParaRPr kumimoji="0" lang="en-AU" sz="1400" b="0" i="0" u="none" strike="noStrike" cap="none" normalizeH="0" baseline="0" dirty="0" smtClean="0">
              <a:ln>
                <a:noFill/>
              </a:ln>
              <a:solidFill>
                <a:schemeClr val="tx1"/>
              </a:solidFill>
              <a:effectLst/>
              <a:latin typeface="+mj-lt"/>
            </a:endParaRPr>
          </a:p>
        </p:txBody>
      </p:sp>
      <p:cxnSp>
        <p:nvCxnSpPr>
          <p:cNvPr id="38" name="Curved Connector 37"/>
          <p:cNvCxnSpPr>
            <a:stCxn id="35" idx="3"/>
            <a:endCxn id="39" idx="1"/>
          </p:cNvCxnSpPr>
          <p:nvPr/>
        </p:nvCxnSpPr>
        <p:spPr bwMode="auto">
          <a:xfrm>
            <a:off x="3352800" y="5448300"/>
            <a:ext cx="2524299" cy="685800"/>
          </a:xfrm>
          <a:prstGeom prst="curvedConnector3">
            <a:avLst/>
          </a:prstGeom>
          <a:solidFill>
            <a:schemeClr val="accent1"/>
          </a:solidFill>
          <a:ln w="38100" cap="flat" cmpd="sng" algn="ctr">
            <a:solidFill>
              <a:schemeClr val="accent6"/>
            </a:solidFill>
            <a:prstDash val="dash"/>
            <a:round/>
            <a:headEnd type="none" w="sm" len="sm"/>
            <a:tailEnd type="arrow"/>
          </a:ln>
          <a:effectLst/>
        </p:spPr>
      </p:cxnSp>
      <p:sp>
        <p:nvSpPr>
          <p:cNvPr id="43" name="Rectangle 42"/>
          <p:cNvSpPr/>
          <p:nvPr/>
        </p:nvSpPr>
        <p:spPr bwMode="auto">
          <a:xfrm>
            <a:off x="228600" y="5791200"/>
            <a:ext cx="3124200" cy="685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400" b="1" dirty="0" smtClean="0">
                <a:latin typeface="+mj-lt"/>
              </a:rPr>
              <a:t>Jun 2017</a:t>
            </a:r>
            <a:r>
              <a:rPr lang="en-AU" sz="1400" dirty="0" smtClean="0">
                <a:latin typeface="+mj-lt"/>
              </a:rPr>
              <a:t>: RAN sent LS regarding ED testing mechanisms</a:t>
            </a:r>
            <a:endParaRPr kumimoji="0" lang="en-AU" sz="1400" b="0" i="0" u="none" strike="noStrike" cap="none" normalizeH="0" baseline="0" dirty="0" smtClean="0">
              <a:ln>
                <a:noFill/>
              </a:ln>
              <a:solidFill>
                <a:schemeClr val="tx1"/>
              </a:solidFill>
              <a:effectLst/>
              <a:latin typeface="+mj-lt"/>
            </a:endParaRPr>
          </a:p>
        </p:txBody>
      </p:sp>
      <p:cxnSp>
        <p:nvCxnSpPr>
          <p:cNvPr id="44" name="Curved Connector 43"/>
          <p:cNvCxnSpPr>
            <a:stCxn id="34" idx="3"/>
            <a:endCxn id="43" idx="3"/>
          </p:cNvCxnSpPr>
          <p:nvPr/>
        </p:nvCxnSpPr>
        <p:spPr bwMode="auto">
          <a:xfrm>
            <a:off x="3352799" y="4762501"/>
            <a:ext cx="1" cy="1371599"/>
          </a:xfrm>
          <a:prstGeom prst="curvedConnector3">
            <a:avLst>
              <a:gd name="adj1" fmla="val 22860100000"/>
            </a:avLst>
          </a:prstGeom>
          <a:solidFill>
            <a:schemeClr val="accent1"/>
          </a:solidFill>
          <a:ln w="38100" cap="flat" cmpd="sng" algn="ctr">
            <a:solidFill>
              <a:schemeClr val="accent6"/>
            </a:solidFill>
            <a:prstDash val="dash"/>
            <a:round/>
            <a:headEnd type="none" w="sm" len="sm"/>
            <a:tailEnd type="arrow"/>
          </a:ln>
          <a:effectLst/>
        </p:spPr>
      </p:cxnSp>
      <p:cxnSp>
        <p:nvCxnSpPr>
          <p:cNvPr id="47" name="Curved Connector 46"/>
          <p:cNvCxnSpPr>
            <a:stCxn id="43" idx="3"/>
            <a:endCxn id="39" idx="1"/>
          </p:cNvCxnSpPr>
          <p:nvPr/>
        </p:nvCxnSpPr>
        <p:spPr bwMode="auto">
          <a:xfrm>
            <a:off x="3352800" y="6134100"/>
            <a:ext cx="2524299" cy="12700"/>
          </a:xfrm>
          <a:prstGeom prst="curvedConnector3">
            <a:avLst/>
          </a:prstGeom>
          <a:solidFill>
            <a:schemeClr val="accent1"/>
          </a:solidFill>
          <a:ln w="38100" cap="flat" cmpd="sng" algn="ctr">
            <a:solidFill>
              <a:schemeClr val="accent6"/>
            </a:solidFill>
            <a:prstDash val="solid"/>
            <a:round/>
            <a:headEnd type="none" w="sm" len="sm"/>
            <a:tailEnd type="arrow"/>
          </a:ln>
          <a:effectLst/>
        </p:spPr>
      </p:cxnSp>
    </p:spTree>
    <p:extLst>
      <p:ext uri="{BB962C8B-B14F-4D97-AF65-F5344CB8AC3E}">
        <p14:creationId xmlns:p14="http://schemas.microsoft.com/office/powerpoint/2010/main" val="2173560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next “shots” (LSs) from 3GPP RAN/RAN1/RAN4 were liaised to IEEE 802 in May  &amp; June 2017</a:t>
            </a:r>
            <a:endParaRPr lang="en-AU" dirty="0"/>
          </a:p>
        </p:txBody>
      </p:sp>
      <p:sp>
        <p:nvSpPr>
          <p:cNvPr id="3" name="Content Placeholder 2"/>
          <p:cNvSpPr>
            <a:spLocks noGrp="1"/>
          </p:cNvSpPr>
          <p:nvPr>
            <p:ph idx="1"/>
          </p:nvPr>
        </p:nvSpPr>
        <p:spPr/>
        <p:txBody>
          <a:bodyPr/>
          <a:lstStyle/>
          <a:p>
            <a:pPr lvl="1"/>
            <a:r>
              <a:rPr lang="en-AU" dirty="0" smtClean="0"/>
              <a:t>3GPP RAN1/RAN4 sent separate responses in May 2017 to the two LS’s that IEEE 802 sent in March 2017 on:</a:t>
            </a:r>
          </a:p>
          <a:p>
            <a:pPr lvl="2"/>
            <a:r>
              <a:rPr lang="en-AU" dirty="0" smtClean="0"/>
              <a:t>ED issues : see R1-1709855</a:t>
            </a:r>
          </a:p>
          <a:p>
            <a:pPr lvl="2"/>
            <a:r>
              <a:rPr lang="en-AU" dirty="0" smtClean="0"/>
              <a:t>non-ED issues : see  R1-1709854</a:t>
            </a:r>
            <a:endParaRPr lang="en-AU" dirty="0"/>
          </a:p>
          <a:p>
            <a:pPr lvl="1"/>
            <a:r>
              <a:rPr lang="en-AU" dirty="0" smtClean="0"/>
              <a:t>3GPP RAN4 did not respond to the LS from IEEE 802.11 WG that was sent during the May 2017 meeting in Korea</a:t>
            </a:r>
          </a:p>
          <a:p>
            <a:pPr lvl="1"/>
            <a:r>
              <a:rPr lang="en-AU" dirty="0" smtClean="0"/>
              <a:t>3GPP RAN provided additional material in June 2017 in response to the LS sent in that IEEE 802 sent in </a:t>
            </a:r>
            <a:r>
              <a:rPr lang="en-AU" dirty="0"/>
              <a:t>March 2017 </a:t>
            </a:r>
            <a:r>
              <a:rPr lang="en-AU" dirty="0" smtClean="0"/>
              <a:t>on:</a:t>
            </a:r>
          </a:p>
          <a:p>
            <a:pPr lvl="2"/>
            <a:r>
              <a:rPr lang="en-AU" dirty="0" smtClean="0"/>
              <a:t>ED issues: </a:t>
            </a:r>
            <a:r>
              <a:rPr lang="en-AU" dirty="0"/>
              <a:t>see RP-171482</a:t>
            </a:r>
          </a:p>
          <a:p>
            <a:pPr lvl="1"/>
            <a:r>
              <a:rPr lang="en-AU" dirty="0" smtClean="0"/>
              <a:t>The responses </a:t>
            </a:r>
            <a:r>
              <a:rPr lang="en-AU" dirty="0"/>
              <a:t>from </a:t>
            </a:r>
            <a:r>
              <a:rPr lang="en-AU" dirty="0" smtClean="0"/>
              <a:t>3GPP RAN/RA1/RAN4 related to ED-issues </a:t>
            </a:r>
            <a:r>
              <a:rPr lang="en-AU" dirty="0"/>
              <a:t>will be discussed in IEEE 802.11 </a:t>
            </a:r>
            <a:r>
              <a:rPr lang="en-AU" dirty="0" smtClean="0"/>
              <a:t>Coexistence SC on </a:t>
            </a:r>
            <a:r>
              <a:rPr lang="en-AU" dirty="0"/>
              <a:t>Wednesday at </a:t>
            </a:r>
            <a:r>
              <a:rPr lang="en-AU" dirty="0" smtClean="0"/>
              <a:t>PM1</a:t>
            </a:r>
          </a:p>
          <a:p>
            <a:pPr lvl="2"/>
            <a:r>
              <a:rPr lang="en-AU" dirty="0" smtClean="0"/>
              <a:t>Late news: t</a:t>
            </a:r>
            <a:r>
              <a:rPr lang="en-AU" dirty="0" smtClean="0"/>
              <a:t>he SC will also discuss the non ED-issues too</a:t>
            </a:r>
            <a:endParaRPr lang="en-AU" dirty="0"/>
          </a:p>
          <a:p>
            <a:pPr lvl="1"/>
            <a:endParaRPr lang="en-AU" dirty="0" smtClean="0"/>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a:t>
            </a:fld>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2057914690"/>
              </p:ext>
            </p:extLst>
          </p:nvPr>
        </p:nvGraphicFramePr>
        <p:xfrm>
          <a:off x="5943600" y="2657475"/>
          <a:ext cx="914400" cy="771525"/>
        </p:xfrm>
        <a:graphic>
          <a:graphicData uri="http://schemas.openxmlformats.org/presentationml/2006/ole">
            <mc:AlternateContent xmlns:mc="http://schemas.openxmlformats.org/markup-compatibility/2006">
              <mc:Choice xmlns:v="urn:schemas-microsoft-com:vml" Requires="v">
                <p:oleObj spid="_x0000_s1110"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5943600" y="2657475"/>
                        <a:ext cx="914400" cy="77152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804794140"/>
              </p:ext>
            </p:extLst>
          </p:nvPr>
        </p:nvGraphicFramePr>
        <p:xfrm>
          <a:off x="4876800" y="2657475"/>
          <a:ext cx="914400" cy="771525"/>
        </p:xfrm>
        <a:graphic>
          <a:graphicData uri="http://schemas.openxmlformats.org/presentationml/2006/ole">
            <mc:AlternateContent xmlns:mc="http://schemas.openxmlformats.org/markup-compatibility/2006">
              <mc:Choice xmlns:v="urn:schemas-microsoft-com:vml" Requires="v">
                <p:oleObj spid="_x0000_s1111" name="Packager Shell Object" showAsIcon="1" r:id="rId5" imgW="914400" imgH="771480" progId="Package">
                  <p:embed/>
                </p:oleObj>
              </mc:Choice>
              <mc:Fallback>
                <p:oleObj name="Packager Shell Object" showAsIcon="1" r:id="rId5" imgW="914400" imgH="771480" progId="Package">
                  <p:embed/>
                  <p:pic>
                    <p:nvPicPr>
                      <p:cNvPr id="0" name=""/>
                      <p:cNvPicPr/>
                      <p:nvPr/>
                    </p:nvPicPr>
                    <p:blipFill>
                      <a:blip r:embed="rId6"/>
                      <a:stretch>
                        <a:fillRect/>
                      </a:stretch>
                    </p:blipFill>
                    <p:spPr>
                      <a:xfrm>
                        <a:off x="4876800" y="2657475"/>
                        <a:ext cx="914400" cy="771525"/>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608349327"/>
              </p:ext>
            </p:extLst>
          </p:nvPr>
        </p:nvGraphicFramePr>
        <p:xfrm>
          <a:off x="6019800" y="4419600"/>
          <a:ext cx="914400" cy="771525"/>
        </p:xfrm>
        <a:graphic>
          <a:graphicData uri="http://schemas.openxmlformats.org/presentationml/2006/ole">
            <mc:AlternateContent xmlns:mc="http://schemas.openxmlformats.org/markup-compatibility/2006">
              <mc:Choice xmlns:v="urn:schemas-microsoft-com:vml" Requires="v">
                <p:oleObj spid="_x0000_s1112" name="Packager Shell Object" showAsIcon="1" r:id="rId7" imgW="914400" imgH="771480" progId="Package">
                  <p:embed/>
                </p:oleObj>
              </mc:Choice>
              <mc:Fallback>
                <p:oleObj name="Packager Shell Object" showAsIcon="1" r:id="rId7" imgW="914400" imgH="771480" progId="Package">
                  <p:embed/>
                  <p:pic>
                    <p:nvPicPr>
                      <p:cNvPr id="0" name=""/>
                      <p:cNvPicPr/>
                      <p:nvPr/>
                    </p:nvPicPr>
                    <p:blipFill>
                      <a:blip r:embed="rId8"/>
                      <a:stretch>
                        <a:fillRect/>
                      </a:stretch>
                    </p:blipFill>
                    <p:spPr>
                      <a:xfrm>
                        <a:off x="6019800" y="44196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16276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Some issues are still not resolved, but others are resolved or heading in that direction</a:t>
            </a:r>
            <a:endParaRPr lang="en-AU" dirty="0"/>
          </a:p>
        </p:txBody>
      </p:sp>
      <p:sp>
        <p:nvSpPr>
          <p:cNvPr id="3" name="Content Placeholder 2"/>
          <p:cNvSpPr>
            <a:spLocks noGrp="1"/>
          </p:cNvSpPr>
          <p:nvPr>
            <p:ph idx="1"/>
          </p:nvPr>
        </p:nvSpPr>
        <p:spPr/>
        <p:txBody>
          <a:bodyPr/>
          <a:lstStyle/>
          <a:p>
            <a:pPr lvl="1"/>
            <a:r>
              <a:rPr lang="en-AU" dirty="0" smtClean="0"/>
              <a:t>The following slides contain a high level summary of the state of affairs based on the LS from 3GPP to IEEE 802 on non-ED issues</a:t>
            </a:r>
          </a:p>
          <a:p>
            <a:pPr lvl="1"/>
            <a:r>
              <a:rPr lang="en-AU" dirty="0" smtClean="0"/>
              <a:t>The high level summary is the current view of the author of this document</a:t>
            </a:r>
          </a:p>
          <a:p>
            <a:pPr lvl="1"/>
            <a:r>
              <a:rPr lang="en-AU" dirty="0" smtClean="0"/>
              <a:t>Key for “Issue resolved?” column:</a:t>
            </a:r>
          </a:p>
          <a:p>
            <a:pPr lvl="2"/>
            <a:r>
              <a:rPr lang="en-AU" b="1" dirty="0" smtClean="0">
                <a:sym typeface="Wingdings"/>
              </a:rPr>
              <a:t> </a:t>
            </a:r>
            <a:r>
              <a:rPr lang="en-AU" b="1" dirty="0" smtClean="0">
                <a:solidFill>
                  <a:srgbClr val="FF0000"/>
                </a:solidFill>
                <a:sym typeface="Wingdings"/>
              </a:rPr>
              <a:t></a:t>
            </a:r>
            <a:r>
              <a:rPr lang="en-AU" dirty="0" smtClean="0">
                <a:solidFill>
                  <a:srgbClr val="FF0000"/>
                </a:solidFill>
                <a:sym typeface="Wingdings"/>
              </a:rPr>
              <a:t> </a:t>
            </a:r>
            <a:r>
              <a:rPr lang="en-AU" dirty="0" smtClean="0">
                <a:sym typeface="Wingdings"/>
              </a:rPr>
              <a:t>: not resolved</a:t>
            </a:r>
          </a:p>
          <a:p>
            <a:pPr lvl="2"/>
            <a:r>
              <a:rPr lang="en-AU" b="1" dirty="0" smtClean="0">
                <a:sym typeface="Wingdings"/>
              </a:rPr>
              <a:t> </a:t>
            </a:r>
            <a:r>
              <a:rPr lang="en-AU" b="1" dirty="0" smtClean="0">
                <a:solidFill>
                  <a:srgbClr val="FF6600"/>
                </a:solidFill>
                <a:sym typeface="Wingdings"/>
              </a:rPr>
              <a:t></a:t>
            </a:r>
            <a:r>
              <a:rPr lang="en-AU" b="1" dirty="0" smtClean="0">
                <a:sym typeface="Wingdings"/>
              </a:rPr>
              <a:t> </a:t>
            </a:r>
            <a:r>
              <a:rPr lang="en-AU" dirty="0" smtClean="0">
                <a:sym typeface="Wingdings"/>
              </a:rPr>
              <a:t>: not resolved, but not clear very important</a:t>
            </a:r>
          </a:p>
          <a:p>
            <a:pPr lvl="2"/>
            <a:r>
              <a:rPr lang="en-AU" b="1" dirty="0" smtClean="0">
                <a:sym typeface="Wingdings"/>
              </a:rPr>
              <a:t> </a:t>
            </a:r>
            <a:r>
              <a:rPr lang="en-AU" b="1" dirty="0" smtClean="0">
                <a:solidFill>
                  <a:srgbClr val="FF6600"/>
                </a:solidFill>
                <a:sym typeface="Wingdings"/>
              </a:rPr>
              <a:t></a:t>
            </a:r>
            <a:r>
              <a:rPr lang="en-AU" dirty="0" smtClean="0">
                <a:sym typeface="Wingdings"/>
              </a:rPr>
              <a:t> : heading towards </a:t>
            </a:r>
            <a:r>
              <a:rPr lang="en-AU" dirty="0" smtClean="0">
                <a:sym typeface="Wingdings"/>
              </a:rPr>
              <a:t>possible resolution, but still outstanding issues</a:t>
            </a:r>
            <a:endParaRPr lang="en-AU" dirty="0" smtClean="0">
              <a:sym typeface="Wingdings"/>
            </a:endParaRPr>
          </a:p>
          <a:p>
            <a:pPr lvl="2"/>
            <a:r>
              <a:rPr lang="en-AU" b="1" dirty="0" smtClean="0">
                <a:sym typeface="Wingdings"/>
              </a:rPr>
              <a:t> </a:t>
            </a:r>
            <a:r>
              <a:rPr lang="en-AU" b="1" dirty="0" smtClean="0">
                <a:solidFill>
                  <a:srgbClr val="00B050"/>
                </a:solidFill>
                <a:sym typeface="Wingdings"/>
              </a:rPr>
              <a:t></a:t>
            </a:r>
            <a:r>
              <a:rPr lang="en-AU" dirty="0" smtClean="0">
                <a:solidFill>
                  <a:srgbClr val="00B050"/>
                </a:solidFill>
                <a:sym typeface="Wingdings"/>
              </a:rPr>
              <a:t> </a:t>
            </a:r>
            <a:r>
              <a:rPr lang="en-AU" dirty="0" smtClean="0">
                <a:sym typeface="Wingdings"/>
              </a:rPr>
              <a:t>: resolved</a:t>
            </a:r>
          </a:p>
          <a:p>
            <a:pPr lvl="2"/>
            <a:r>
              <a:rPr lang="en-AU" dirty="0" smtClean="0">
                <a:sym typeface="Wingdings"/>
              </a:rPr>
              <a:t> ?  : no idea!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a:t>
            </a:fld>
            <a:endParaRPr lang="en-US"/>
          </a:p>
        </p:txBody>
      </p:sp>
    </p:spTree>
    <p:extLst>
      <p:ext uri="{BB962C8B-B14F-4D97-AF65-F5344CB8AC3E}">
        <p14:creationId xmlns:p14="http://schemas.microsoft.com/office/powerpoint/2010/main" val="3135284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Some issues are still not resolved, but others are resolved or heading in that direction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721327836"/>
              </p:ext>
            </p:extLst>
          </p:nvPr>
        </p:nvGraphicFramePr>
        <p:xfrm>
          <a:off x="228600" y="1965480"/>
          <a:ext cx="8686802" cy="3863460"/>
        </p:xfrm>
        <a:graphic>
          <a:graphicData uri="http://schemas.openxmlformats.org/drawingml/2006/table">
            <a:tbl>
              <a:tblPr firstRow="1" firstCol="1" bandRow="1">
                <a:tableStyleId>{93296810-A885-4BE3-A3E7-6D5BEEA58F35}</a:tableStyleId>
              </a:tblPr>
              <a:tblGrid>
                <a:gridCol w="723900"/>
                <a:gridCol w="2171700"/>
                <a:gridCol w="4876801"/>
                <a:gridCol w="914401"/>
              </a:tblGrid>
              <a:tr h="95280">
                <a:tc>
                  <a:txBody>
                    <a:bodyPr/>
                    <a:lstStyle/>
                    <a:p>
                      <a:pPr algn="ctr">
                        <a:spcAft>
                          <a:spcPts val="0"/>
                        </a:spcAft>
                      </a:pPr>
                      <a:r>
                        <a:rPr lang="en-AU" sz="1400" dirty="0">
                          <a:effectLst/>
                        </a:rPr>
                        <a:t>Issue</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rPr>
                        <a:t>IEEE 802 comment</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smtClean="0">
                          <a:effectLst/>
                        </a:rPr>
                        <a:t>3GPP:</a:t>
                      </a:r>
                    </a:p>
                  </a:txBody>
                  <a:tcPr marL="33006" marR="33006" marT="32400" marB="32400"/>
                </a:tc>
                <a:tc>
                  <a:txBody>
                    <a:bodyPr/>
                    <a:lstStyle/>
                    <a:p>
                      <a:pPr algn="ctr">
                        <a:spcAft>
                          <a:spcPts val="0"/>
                        </a:spcAft>
                      </a:pPr>
                      <a:r>
                        <a:rPr lang="en-AU" sz="1400" dirty="0" smtClean="0">
                          <a:effectLst/>
                        </a:rPr>
                        <a:t>Res?</a:t>
                      </a:r>
                      <a:endParaRPr lang="en-AU" sz="1400" dirty="0">
                        <a:effectLst/>
                        <a:latin typeface="+mj-lt"/>
                        <a:ea typeface="Calibri"/>
                        <a:cs typeface="Times New Roman"/>
                      </a:endParaRPr>
                    </a:p>
                  </a:txBody>
                  <a:tcPr marL="33006" marR="33006" marT="32400" marB="32400"/>
                </a:tc>
              </a:tr>
              <a:tr h="403412">
                <a:tc>
                  <a:txBody>
                    <a:bodyPr/>
                    <a:lstStyle/>
                    <a:p>
                      <a:pPr algn="ctr">
                        <a:spcAft>
                          <a:spcPts val="0"/>
                        </a:spcAft>
                      </a:pPr>
                      <a:r>
                        <a:rPr lang="en-AU" sz="1400" dirty="0" smtClean="0">
                          <a:effectLst/>
                        </a:rPr>
                        <a:t>1</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kern="1200" dirty="0" smtClean="0">
                          <a:effectLst/>
                        </a:rPr>
                        <a:t>Requested</a:t>
                      </a:r>
                      <a:r>
                        <a:rPr lang="en-AU" sz="1400" kern="1200" baseline="0" dirty="0" smtClean="0">
                          <a:effectLst/>
                        </a:rPr>
                        <a:t> details on mechanisms to minimise blocking energy</a:t>
                      </a:r>
                      <a:endParaRPr lang="en-AU" sz="1400" kern="1200" dirty="0">
                        <a:solidFill>
                          <a:schemeClr val="dk1"/>
                        </a:solidFill>
                        <a:effectLst/>
                        <a:latin typeface="+mn-lt"/>
                        <a:ea typeface="Calibri"/>
                        <a:cs typeface="Times New Roman"/>
                      </a:endParaRPr>
                    </a:p>
                  </a:txBody>
                  <a:tcPr marL="33006" marR="33006" marT="32400" marB="32400"/>
                </a:tc>
                <a:tc>
                  <a:txBody>
                    <a:bodyPr/>
                    <a:lstStyle/>
                    <a:p>
                      <a:pPr marL="182563" indent="-182563">
                        <a:spcBef>
                          <a:spcPts val="300"/>
                        </a:spcBef>
                        <a:spcAft>
                          <a:spcPts val="0"/>
                        </a:spcAft>
                        <a:buFont typeface="Arial" panose="020B0604020202020204" pitchFamily="34" charset="0"/>
                        <a:buChar char="•"/>
                      </a:pPr>
                      <a:r>
                        <a:rPr lang="en-AU" sz="1400" dirty="0" smtClean="0"/>
                        <a:t>Continues to assert blocking energy is legitimate overhead</a:t>
                      </a:r>
                    </a:p>
                    <a:p>
                      <a:pPr marL="182563" indent="-182563">
                        <a:spcBef>
                          <a:spcPts val="300"/>
                        </a:spcBef>
                        <a:spcAft>
                          <a:spcPts val="0"/>
                        </a:spcAft>
                        <a:buFont typeface="Arial" panose="020B0604020202020204" pitchFamily="34" charset="0"/>
                        <a:buChar char="•"/>
                      </a:pPr>
                      <a:r>
                        <a:rPr lang="en-AU" sz="1400" dirty="0" smtClean="0"/>
                        <a:t>Asserts that blocking energy justified by gains from sync despite also claiming LAA has good performance without it</a:t>
                      </a:r>
                    </a:p>
                    <a:p>
                      <a:pPr marL="182563" indent="-182563">
                        <a:spcBef>
                          <a:spcPts val="300"/>
                        </a:spcBef>
                        <a:spcAft>
                          <a:spcPts val="0"/>
                        </a:spcAft>
                        <a:buFont typeface="Arial" panose="020B0604020202020204" pitchFamily="34" charset="0"/>
                        <a:buChar char="•"/>
                      </a:pPr>
                      <a:r>
                        <a:rPr lang="en-AU" sz="1400" dirty="0" smtClean="0"/>
                        <a:t>Notes that use of blocking energy is not required or specified calling its need into question</a:t>
                      </a:r>
                    </a:p>
                    <a:p>
                      <a:pPr marL="182563" indent="-182563">
                        <a:spcBef>
                          <a:spcPts val="300"/>
                        </a:spcBef>
                        <a:spcAft>
                          <a:spcPts val="0"/>
                        </a:spcAft>
                        <a:buFont typeface="Arial" panose="020B0604020202020204" pitchFamily="34" charset="0"/>
                        <a:buChar char="•"/>
                      </a:pPr>
                      <a:r>
                        <a:rPr lang="en-AU" sz="1400" dirty="0" smtClean="0"/>
                        <a:t>Has approved a project to limit the need for blocking energy</a:t>
                      </a:r>
                    </a:p>
                    <a:p>
                      <a:pPr marL="639763" lvl="1" indent="-182563">
                        <a:spcBef>
                          <a:spcPts val="300"/>
                        </a:spcBef>
                        <a:spcAft>
                          <a:spcPts val="0"/>
                        </a:spcAft>
                        <a:buFont typeface="Arial" panose="020B0604020202020204" pitchFamily="34" charset="0"/>
                        <a:buChar char="•"/>
                      </a:pPr>
                      <a:r>
                        <a:rPr lang="en-AU" sz="1400" dirty="0" smtClean="0"/>
                        <a:t>Implies</a:t>
                      </a:r>
                      <a:r>
                        <a:rPr lang="en-AU" sz="1400" baseline="0" dirty="0" smtClean="0"/>
                        <a:t> </a:t>
                      </a:r>
                      <a:r>
                        <a:rPr lang="en-AU" sz="1400" dirty="0" smtClean="0"/>
                        <a:t>LAA is currently has too much overhead and is inefficient </a:t>
                      </a:r>
                    </a:p>
                    <a:p>
                      <a:pPr marL="182563" indent="-182563">
                        <a:spcBef>
                          <a:spcPts val="300"/>
                        </a:spcBef>
                        <a:spcAft>
                          <a:spcPts val="0"/>
                        </a:spcAft>
                        <a:buFont typeface="Arial" panose="020B0604020202020204" pitchFamily="34" charset="0"/>
                        <a:buChar char="•"/>
                      </a:pPr>
                      <a:r>
                        <a:rPr lang="en-AU" sz="1400" dirty="0" smtClean="0"/>
                        <a:t>Note the additional starting &amp; ending positions will not</a:t>
                      </a:r>
                      <a:r>
                        <a:rPr lang="en-AU" sz="1400" baseline="0" dirty="0" smtClean="0"/>
                        <a:t> be ma</a:t>
                      </a:r>
                      <a:r>
                        <a:rPr lang="en-AU" sz="1400" dirty="0" smtClean="0"/>
                        <a:t>ndatory until at least end of R15 </a:t>
                      </a:r>
                      <a:endParaRPr lang="en-AU" sz="1400" dirty="0">
                        <a:effectLst/>
                        <a:latin typeface="+mj-lt"/>
                        <a:ea typeface="Calibri"/>
                        <a:cs typeface="Times New Roman"/>
                      </a:endParaRPr>
                    </a:p>
                  </a:txBody>
                  <a:tcPr marL="33006" marR="33006" marT="32400" marB="3240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400" b="1" kern="1200" dirty="0" smtClean="0">
                          <a:solidFill>
                            <a:srgbClr val="FF0000"/>
                          </a:solidFill>
                          <a:effectLst/>
                          <a:sym typeface="Wingdings"/>
                        </a:rPr>
                        <a:t></a:t>
                      </a:r>
                      <a:endParaRPr lang="en-AU" sz="1400" b="1" kern="1200" dirty="0" smtClean="0">
                        <a:solidFill>
                          <a:srgbClr val="FF0000"/>
                        </a:solidFill>
                        <a:effectLst/>
                      </a:endParaRPr>
                    </a:p>
                    <a:p>
                      <a:pPr algn="ctr">
                        <a:spcAft>
                          <a:spcPts val="0"/>
                        </a:spcAft>
                      </a:pPr>
                      <a:endParaRPr lang="en-AU" sz="1400" b="1" dirty="0">
                        <a:solidFill>
                          <a:srgbClr val="FF0000"/>
                        </a:solidFill>
                        <a:effectLst/>
                        <a:latin typeface="+mj-lt"/>
                        <a:ea typeface="Calibri"/>
                        <a:cs typeface="Times New Roman"/>
                      </a:endParaRPr>
                    </a:p>
                  </a:txBody>
                  <a:tcPr marL="33006" marR="33006" marT="32400" marB="32400"/>
                </a:tc>
              </a:tr>
              <a:tr h="242047">
                <a:tc>
                  <a:txBody>
                    <a:bodyPr/>
                    <a:lstStyle/>
                    <a:p>
                      <a:pPr algn="ctr">
                        <a:spcAft>
                          <a:spcPts val="0"/>
                        </a:spcAft>
                      </a:pPr>
                      <a:r>
                        <a:rPr lang="en-AU" sz="1400" dirty="0" smtClean="0">
                          <a:effectLst/>
                        </a:rPr>
                        <a:t>2</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rPr>
                        <a:t>Suggested </a:t>
                      </a:r>
                      <a:r>
                        <a:rPr lang="en-AU" sz="1400" dirty="0" smtClean="0">
                          <a:effectLst/>
                        </a:rPr>
                        <a:t>wait for field</a:t>
                      </a:r>
                      <a:r>
                        <a:rPr lang="en-AU" sz="1400" baseline="0" dirty="0" smtClean="0">
                          <a:effectLst/>
                        </a:rPr>
                        <a:t> experience on DRS overhead</a:t>
                      </a:r>
                      <a:endParaRPr lang="en-AU" sz="1400" dirty="0">
                        <a:effectLst/>
                        <a:latin typeface="+mj-lt"/>
                        <a:ea typeface="Calibri"/>
                        <a:cs typeface="Times New Roman"/>
                      </a:endParaRPr>
                    </a:p>
                  </a:txBody>
                  <a:tcPr marL="33006" marR="33006" marT="32400" marB="32400"/>
                </a:tc>
                <a:tc>
                  <a:txBody>
                    <a:bodyPr/>
                    <a:lstStyle/>
                    <a:p>
                      <a:pPr marL="182563" indent="-182563">
                        <a:buFont typeface="Arial" panose="020B0604020202020204" pitchFamily="34" charset="0"/>
                        <a:buChar char="•"/>
                      </a:pPr>
                      <a:r>
                        <a:rPr lang="en-AU" sz="1400" dirty="0" smtClean="0"/>
                        <a:t>Thanks IEEE 802 for its understanding. </a:t>
                      </a:r>
                      <a:endParaRPr lang="en-AU" sz="1400" dirty="0"/>
                    </a:p>
                  </a:txBody>
                  <a:tcPr marL="33006" marR="33006" marT="32400" marB="3240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400" b="1" kern="1200" dirty="0" smtClean="0">
                          <a:solidFill>
                            <a:srgbClr val="FF6600"/>
                          </a:solidFill>
                          <a:effectLst/>
                          <a:sym typeface="Wingdings"/>
                        </a:rPr>
                        <a:t></a:t>
                      </a:r>
                      <a:endParaRPr lang="en-AU" sz="1400" kern="1200" dirty="0" smtClean="0">
                        <a:solidFill>
                          <a:srgbClr val="FF6600"/>
                        </a:solidFill>
                        <a:effectLst/>
                      </a:endParaRPr>
                    </a:p>
                    <a:p>
                      <a:pPr algn="ctr">
                        <a:spcAft>
                          <a:spcPts val="0"/>
                        </a:spcAft>
                      </a:pPr>
                      <a:endParaRPr lang="en-AU" sz="1400" b="1" dirty="0">
                        <a:solidFill>
                          <a:srgbClr val="FFC000"/>
                        </a:solidFill>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smtClean="0">
                          <a:effectLst/>
                        </a:rPr>
                        <a:t>3</a:t>
                      </a:r>
                      <a:endParaRPr lang="en-AU" sz="1400" dirty="0">
                        <a:effectLst/>
                        <a:latin typeface="+mj-lt"/>
                        <a:ea typeface="Calibri"/>
                        <a:cs typeface="Times New Roman"/>
                      </a:endParaRPr>
                    </a:p>
                  </a:txBody>
                  <a:tcPr marL="33006" marR="33006" marT="32400" marB="32400"/>
                </a:tc>
                <a:tc gridSpan="2">
                  <a:txBody>
                    <a:bodyPr/>
                    <a:lstStyle/>
                    <a:p>
                      <a:pPr>
                        <a:spcAft>
                          <a:spcPts val="0"/>
                        </a:spcAft>
                      </a:pPr>
                      <a:r>
                        <a:rPr lang="en-AU" sz="1400" i="1" dirty="0" smtClean="0">
                          <a:effectLst/>
                        </a:rPr>
                        <a:t>See IEEE</a:t>
                      </a:r>
                      <a:r>
                        <a:rPr lang="en-AU" sz="1400" i="1" baseline="0" dirty="0" smtClean="0">
                          <a:effectLst/>
                        </a:rPr>
                        <a:t> Coexistence SC discussion</a:t>
                      </a:r>
                      <a:endParaRPr lang="en-AU" sz="1400" i="1" dirty="0">
                        <a:effectLst/>
                        <a:latin typeface="+mj-lt"/>
                        <a:ea typeface="Calibri"/>
                        <a:cs typeface="Times New Roman"/>
                      </a:endParaRPr>
                    </a:p>
                  </a:txBody>
                  <a:tcPr marL="33006" marR="33006" marT="32400" marB="32400"/>
                </a:tc>
                <a:tc hMerge="1">
                  <a:txBody>
                    <a:bodyPr/>
                    <a:lstStyle/>
                    <a:p>
                      <a:endParaRPr lang="en-AU"/>
                    </a:p>
                  </a:txBody>
                  <a:tcPr/>
                </a:tc>
                <a:tc>
                  <a:txBody>
                    <a:bodyPr/>
                    <a:lstStyle/>
                    <a:p>
                      <a:pPr algn="ctr">
                        <a:spcAft>
                          <a:spcPts val="0"/>
                        </a:spcAft>
                      </a:pPr>
                      <a:r>
                        <a:rPr lang="en-AU" sz="1400" b="1" kern="1200" dirty="0" smtClean="0">
                          <a:solidFill>
                            <a:srgbClr val="FF0000"/>
                          </a:solidFill>
                          <a:effectLst/>
                          <a:sym typeface="Wingdings"/>
                        </a:rPr>
                        <a:t></a:t>
                      </a:r>
                      <a:endParaRPr lang="en-AU" sz="1400" b="1" dirty="0">
                        <a:solidFill>
                          <a:srgbClr val="FFC000"/>
                        </a:solidFill>
                        <a:effectLst/>
                        <a:latin typeface="+mj-lt"/>
                        <a:ea typeface="Calibri"/>
                        <a:cs typeface="Times New Roman"/>
                      </a:endParaRPr>
                    </a:p>
                  </a:txBody>
                  <a:tcPr marL="33006" marR="33006" marT="32400" marB="32400"/>
                </a:tc>
              </a:tr>
            </a:tbl>
          </a:graphicData>
        </a:graphic>
      </p:graphicFrame>
    </p:spTree>
    <p:extLst>
      <p:ext uri="{BB962C8B-B14F-4D97-AF65-F5344CB8AC3E}">
        <p14:creationId xmlns:p14="http://schemas.microsoft.com/office/powerpoint/2010/main" val="5641086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Some issues are still not resolved, but others are resolved or heading in that direction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738659778"/>
              </p:ext>
            </p:extLst>
          </p:nvPr>
        </p:nvGraphicFramePr>
        <p:xfrm>
          <a:off x="228600" y="1965480"/>
          <a:ext cx="8686800" cy="3110320"/>
        </p:xfrm>
        <a:graphic>
          <a:graphicData uri="http://schemas.openxmlformats.org/drawingml/2006/table">
            <a:tbl>
              <a:tblPr firstRow="1" firstCol="1" bandRow="1">
                <a:tableStyleId>{93296810-A885-4BE3-A3E7-6D5BEEA58F35}</a:tableStyleId>
              </a:tblPr>
              <a:tblGrid>
                <a:gridCol w="668215"/>
                <a:gridCol w="2813538"/>
                <a:gridCol w="4360985"/>
                <a:gridCol w="844062"/>
              </a:tblGrid>
              <a:tr h="95280">
                <a:tc>
                  <a:txBody>
                    <a:bodyPr/>
                    <a:lstStyle/>
                    <a:p>
                      <a:pPr algn="ctr">
                        <a:spcAft>
                          <a:spcPts val="0"/>
                        </a:spcAft>
                      </a:pPr>
                      <a:r>
                        <a:rPr lang="en-AU" sz="1400" dirty="0">
                          <a:effectLst/>
                        </a:rPr>
                        <a:t>Issue</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a:effectLst/>
                        </a:rPr>
                        <a:t>IEEE 802 comment</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smtClean="0">
                          <a:effectLst/>
                        </a:rPr>
                        <a:t>Draft 3GPP response</a:t>
                      </a:r>
                    </a:p>
                  </a:txBody>
                  <a:tcPr marL="33006" marR="33006" marT="32400" marB="32400"/>
                </a:tc>
                <a:tc>
                  <a:txBody>
                    <a:bodyPr/>
                    <a:lstStyle/>
                    <a:p>
                      <a:pPr algn="ctr">
                        <a:spcAft>
                          <a:spcPts val="0"/>
                        </a:spcAft>
                      </a:pPr>
                      <a:r>
                        <a:rPr lang="en-AU" sz="1400" dirty="0" smtClean="0">
                          <a:effectLst/>
                        </a:rPr>
                        <a:t>Res?</a:t>
                      </a:r>
                      <a:endParaRPr lang="en-AU" sz="1400" dirty="0">
                        <a:effectLst/>
                        <a:latin typeface="+mj-lt"/>
                        <a:ea typeface="Calibri"/>
                        <a:cs typeface="Times New Roman"/>
                      </a:endParaRPr>
                    </a:p>
                  </a:txBody>
                  <a:tcPr marL="33006" marR="33006" marT="32400" marB="32400"/>
                </a:tc>
              </a:tr>
              <a:tr h="161365">
                <a:tc>
                  <a:txBody>
                    <a:bodyPr/>
                    <a:lstStyle/>
                    <a:p>
                      <a:pPr algn="ctr">
                        <a:spcAft>
                          <a:spcPts val="0"/>
                        </a:spcAft>
                      </a:pPr>
                      <a:r>
                        <a:rPr lang="en-AU" sz="1400" dirty="0">
                          <a:effectLst/>
                        </a:rPr>
                        <a:t>4</a:t>
                      </a:r>
                      <a:endParaRPr lang="en-AU" sz="1400" dirty="0">
                        <a:effectLst/>
                        <a:latin typeface="+mj-lt"/>
                        <a:ea typeface="Calibri"/>
                        <a:cs typeface="Times New Roman"/>
                      </a:endParaRPr>
                    </a:p>
                  </a:txBody>
                  <a:tcPr marL="33006" marR="33006" marT="32400" marB="32400"/>
                </a:tc>
                <a:tc>
                  <a:txBody>
                    <a:bodyPr/>
                    <a:lstStyle/>
                    <a:p>
                      <a:pPr>
                        <a:spcAft>
                          <a:spcPts val="0"/>
                        </a:spcAft>
                      </a:pPr>
                      <a:r>
                        <a:rPr lang="en-AU" sz="1400" dirty="0" smtClean="0"/>
                        <a:t>Requested testing be undertaken to determine affect of slot desynchronization</a:t>
                      </a:r>
                      <a:endParaRPr lang="en-AU" sz="1400" dirty="0">
                        <a:effectLst/>
                        <a:latin typeface="+mj-lt"/>
                        <a:ea typeface="Calibri"/>
                        <a:cs typeface="Times New Roman"/>
                      </a:endParaRPr>
                    </a:p>
                  </a:txBody>
                  <a:tcPr marL="33006" marR="33006" marT="32400" marB="32400"/>
                </a:tc>
                <a:tc>
                  <a:txBody>
                    <a:bodyPr/>
                    <a:lstStyle/>
                    <a:p>
                      <a:pPr marL="182563" indent="-182563">
                        <a:spcBef>
                          <a:spcPts val="700"/>
                        </a:spcBef>
                        <a:buFont typeface="Arial" panose="020B0604020202020204" pitchFamily="34" charset="0"/>
                        <a:buChar char="•"/>
                      </a:pPr>
                      <a:r>
                        <a:rPr lang="en-AU" sz="1400" dirty="0" smtClean="0"/>
                        <a:t>Declines</a:t>
                      </a:r>
                      <a:r>
                        <a:rPr lang="en-AU" sz="1400" baseline="0" dirty="0" smtClean="0"/>
                        <a:t> the request on basis there is no evidence any </a:t>
                      </a:r>
                      <a:r>
                        <a:rPr lang="en-AU" sz="1400" dirty="0" smtClean="0">
                          <a:effectLst/>
                        </a:rPr>
                        <a:t>slot alignmen</a:t>
                      </a:r>
                      <a:r>
                        <a:rPr lang="en-AU" sz="1400" baseline="0" dirty="0" smtClean="0">
                          <a:effectLst/>
                        </a:rPr>
                        <a:t>t issues</a:t>
                      </a:r>
                    </a:p>
                    <a:p>
                      <a:pPr marL="182563" indent="-182563">
                        <a:spcBef>
                          <a:spcPts val="700"/>
                        </a:spcBef>
                        <a:buFont typeface="Arial" panose="020B0604020202020204" pitchFamily="34" charset="0"/>
                        <a:buChar char="•"/>
                      </a:pPr>
                      <a:r>
                        <a:rPr lang="en-AU" sz="1400" dirty="0" smtClean="0"/>
                        <a:t>Asserts use of 802.11 preambles is an undue burden, despite this not being a IEEE 802 request</a:t>
                      </a:r>
                    </a:p>
                    <a:p>
                      <a:pPr marL="182563" indent="-182563">
                        <a:spcBef>
                          <a:spcPts val="700"/>
                        </a:spcBef>
                        <a:buFont typeface="Arial" panose="020B0604020202020204" pitchFamily="34" charset="0"/>
                        <a:buChar char="•"/>
                      </a:pPr>
                      <a:r>
                        <a:rPr lang="en-AU" sz="1400" dirty="0" smtClean="0"/>
                        <a:t>Will not test for slot sync issues at this time, which is probably reasonable</a:t>
                      </a:r>
                      <a:endParaRPr lang="en-AU" sz="1400" dirty="0"/>
                    </a:p>
                  </a:txBody>
                  <a:tcPr marL="33006" marR="33006" marT="32400" marB="3240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400" b="1" kern="1200" dirty="0" smtClean="0">
                          <a:solidFill>
                            <a:srgbClr val="FF6600"/>
                          </a:solidFill>
                          <a:effectLst/>
                          <a:sym typeface="Wingdings"/>
                        </a:rPr>
                        <a:t></a:t>
                      </a:r>
                      <a:endParaRPr lang="en-AU" sz="1400" b="1" kern="1200" dirty="0" smtClean="0">
                        <a:solidFill>
                          <a:srgbClr val="FF6600"/>
                        </a:solidFill>
                        <a:effectLst/>
                      </a:endParaRPr>
                    </a:p>
                  </a:txBody>
                  <a:tcPr marL="33006" marR="33006" marT="32400" marB="32400"/>
                </a:tc>
              </a:tr>
              <a:tr h="161365">
                <a:tc>
                  <a:txBody>
                    <a:bodyPr/>
                    <a:lstStyle/>
                    <a:p>
                      <a:pPr algn="ctr">
                        <a:spcAft>
                          <a:spcPts val="0"/>
                        </a:spcAft>
                      </a:pPr>
                      <a:r>
                        <a:rPr lang="en-AU" sz="1400" dirty="0" smtClean="0">
                          <a:effectLst/>
                        </a:rPr>
                        <a:t>5</a:t>
                      </a:r>
                      <a:endParaRPr lang="en-AU" sz="1400" dirty="0">
                        <a:effectLst/>
                        <a:latin typeface="+mj-lt"/>
                        <a:ea typeface="Calibri"/>
                        <a:cs typeface="Times New Roman"/>
                      </a:endParaRPr>
                    </a:p>
                  </a:txBody>
                  <a:tcPr marL="33006" marR="33006" marT="32400" marB="324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t>Requested </a:t>
                      </a:r>
                      <a:r>
                        <a:rPr lang="en-US" sz="1400" dirty="0" smtClean="0"/>
                        <a:t>multi-channel aggregation be aligned with 802.11 and tested</a:t>
                      </a:r>
                      <a:endParaRPr lang="en-AU" sz="1400" kern="1200" dirty="0" smtClean="0">
                        <a:effectLst/>
                      </a:endParaRPr>
                    </a:p>
                  </a:txBody>
                  <a:tcPr marL="33006" marR="33006" marT="32400" marB="32400"/>
                </a:tc>
                <a:tc>
                  <a:txBody>
                    <a:bodyPr/>
                    <a:lstStyle/>
                    <a:p>
                      <a:pPr marL="182563" indent="-182563">
                        <a:spcBef>
                          <a:spcPts val="700"/>
                        </a:spcBef>
                        <a:buFont typeface="Arial" panose="020B0604020202020204" pitchFamily="34" charset="0"/>
                        <a:buChar char="•"/>
                      </a:pPr>
                      <a:r>
                        <a:rPr lang="en-AU" sz="1400" dirty="0" smtClean="0"/>
                        <a:t>Provided information on </a:t>
                      </a:r>
                      <a:r>
                        <a:rPr lang="en-GB" sz="1400" dirty="0" smtClean="0"/>
                        <a:t>multi-carrier transmission in TS 36.300 </a:t>
                      </a:r>
                    </a:p>
                    <a:p>
                      <a:pPr marL="182563" indent="-182563">
                        <a:spcBef>
                          <a:spcPts val="700"/>
                        </a:spcBef>
                        <a:buFont typeface="Arial" panose="020B0604020202020204" pitchFamily="34" charset="0"/>
                        <a:buChar char="•"/>
                      </a:pPr>
                      <a:r>
                        <a:rPr lang="en-AU" sz="1400" dirty="0" smtClean="0"/>
                        <a:t>Believes this LAA </a:t>
                      </a:r>
                      <a:r>
                        <a:rPr lang="en-GB" sz="1400" dirty="0" smtClean="0"/>
                        <a:t>multi-carrier transmission</a:t>
                      </a:r>
                      <a:r>
                        <a:rPr lang="en-AU" sz="1400" dirty="0" smtClean="0"/>
                        <a:t> satisfies IEEE 802’s concerns</a:t>
                      </a:r>
                      <a:endParaRPr lang="en-GB" sz="1400" dirty="0" smtClean="0"/>
                    </a:p>
                    <a:p>
                      <a:pPr marL="182563" indent="-182563">
                        <a:spcBef>
                          <a:spcPts val="700"/>
                        </a:spcBef>
                        <a:buFont typeface="Arial" panose="020B0604020202020204" pitchFamily="34" charset="0"/>
                        <a:buChar char="•"/>
                      </a:pPr>
                      <a:r>
                        <a:rPr lang="en-AU" sz="1400" dirty="0" smtClean="0"/>
                        <a:t>May consider alignment with ETSI BRAN scheme</a:t>
                      </a:r>
                      <a:endParaRPr lang="en-GB" sz="1400" dirty="0" smtClean="0"/>
                    </a:p>
                  </a:txBody>
                  <a:tcPr marL="33006" marR="33006" marT="32400" marB="32400"/>
                </a:tc>
                <a:tc>
                  <a:txBody>
                    <a:bodyPr/>
                    <a:lstStyle/>
                    <a:p>
                      <a:pPr algn="ctr">
                        <a:spcAft>
                          <a:spcPts val="0"/>
                        </a:spcAft>
                      </a:pPr>
                      <a:r>
                        <a:rPr lang="en-AU" sz="1400" b="1" kern="1200" dirty="0" smtClean="0">
                          <a:solidFill>
                            <a:schemeClr val="tx1"/>
                          </a:solidFill>
                          <a:effectLst/>
                          <a:sym typeface="Wingdings"/>
                        </a:rPr>
                        <a:t>?</a:t>
                      </a:r>
                      <a:endParaRPr lang="en-AU" sz="1400" b="1" dirty="0">
                        <a:solidFill>
                          <a:schemeClr val="tx1"/>
                        </a:solidFill>
                        <a:effectLst/>
                        <a:latin typeface="+mj-lt"/>
                        <a:ea typeface="Calibri"/>
                        <a:cs typeface="Times New Roman"/>
                      </a:endParaRPr>
                    </a:p>
                  </a:txBody>
                  <a:tcPr marL="33006" marR="33006" marT="32400" marB="32400"/>
                </a:tc>
              </a:tr>
            </a:tbl>
          </a:graphicData>
        </a:graphic>
      </p:graphicFrame>
    </p:spTree>
    <p:extLst>
      <p:ext uri="{BB962C8B-B14F-4D97-AF65-F5344CB8AC3E}">
        <p14:creationId xmlns:p14="http://schemas.microsoft.com/office/powerpoint/2010/main" val="313791932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5329</Words>
  <Application>Microsoft Office PowerPoint</Application>
  <PresentationFormat>On-screen Show (4:3)</PresentationFormat>
  <Paragraphs>456</Paragraphs>
  <Slides>46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48" baseType="lpstr">
      <vt:lpstr>802-11-Submission</vt:lpstr>
      <vt:lpstr>Packager Shell Object</vt:lpstr>
      <vt:lpstr>A discussion of LS from 3GPP RAN1/RAN4 in May 2017 in response to IEEE 802 LS in March 2017</vt:lpstr>
      <vt:lpstr>802.19 WG needs to decide on how to deal with latest LS’s from 3GPP RAN1/RAN4</vt:lpstr>
      <vt:lpstr>IEEE 802 and 3GPP have been playing “LS ping pong” for almost three years …</vt:lpstr>
      <vt:lpstr>… IEEE 802 and 3GPP have been playing “LS ping pong” for almost three years …</vt:lpstr>
      <vt:lpstr>… IEEE 802 and 3GPP have been playing “LS ping pong” for almost three years </vt:lpstr>
      <vt:lpstr>The next “shots” (LSs) from 3GPP RAN/RAN1/RAN4 were liaised to IEEE 802 in May  &amp; June 2017</vt:lpstr>
      <vt:lpstr>Some issues are still not resolved, but others are resolved or heading in that direction</vt:lpstr>
      <vt:lpstr>Some issues are still not resolved, but others are resolved or heading in that direction</vt:lpstr>
      <vt:lpstr>Some issues are still not resolved, but others are resolved or heading in that direction</vt:lpstr>
      <vt:lpstr>Some issues are still not resolved, but others are resolved or heading in that direction</vt:lpstr>
      <vt:lpstr>Some issues are still not resolved, but others are resolved or heading in that direction</vt:lpstr>
      <vt:lpstr>3GPP RAN1/RAN4 also notified IEEE 802 about their NR project using same definition of fairness</vt:lpstr>
      <vt:lpstr>The LS from RAN made it clear that 3GPP will not use the RAN4 tests to drive changes in LAA</vt:lpstr>
      <vt:lpstr>Should IEEE 802 focus on resolving the important open issues with ETSI BRAN rather than 3GPP? Probably</vt:lpstr>
      <vt:lpstr>IEEE 802.11 Coexistence SC intends dealing with coexistence issues between 802.11 &amp; unlicensed LTE </vt:lpstr>
      <vt:lpstr>PowerPoint Presentation</vt:lpstr>
      <vt:lpstr>Issue 1: IEEE 802 requested details on mechanisms to minimise blocking energy </vt:lpstr>
      <vt:lpstr>Issue 1: RAN1 continues to assert blocking energy is legitimate overhead</vt:lpstr>
      <vt:lpstr>Issue 1: RAN1 asserts that blocking energy justified by gains from sync despite LAA being good enough without </vt:lpstr>
      <vt:lpstr>Issue 1: RAN1 notes that use of blocking energy is not required or specified calling its need into question</vt:lpstr>
      <vt:lpstr>Issue 1: RAN has approved a project to limit the need for blocking energy</vt:lpstr>
      <vt:lpstr>Issue 1: RAN1 comments suggest LAA is currently has too much overhead and is inefficient </vt:lpstr>
      <vt:lpstr>Issue 1: the details of RAN1 plans for more starting &amp; ending positions need to be properly reviewed</vt:lpstr>
      <vt:lpstr>Issue 1: RAN1 note the additional starting &amp; ending positions will be mandatory until at least end of R15 </vt:lpstr>
      <vt:lpstr>Issue 4: IEEE 802 requested testing be undertaken to determine affect of slot desynchronization</vt:lpstr>
      <vt:lpstr>Issue 4: RAN1 asserts there are no slot synchronization  issues</vt:lpstr>
      <vt:lpstr>Issue 4: RAN1 asserts use of 802.11 preambles is an undue burden, despite this not being a IEEE 802 request</vt:lpstr>
      <vt:lpstr>Issue 4: RAN1 will not test for slot sync issues at this time, which is probably reasonable</vt:lpstr>
      <vt:lpstr>Issue 5: IEEE 802 requested multi-channel aggregation be aligned with 802.11 and tested</vt:lpstr>
      <vt:lpstr>Issue 5: RAN1 provided information on multi-carrier transmission in TS 36.300 </vt:lpstr>
      <vt:lpstr>Issue 5: RAN1 believes this LAA multi-carrier transmission satisfies IEEE 802’s concerns</vt:lpstr>
      <vt:lpstr>Issue 5: RAN1 may consider alignment with ETSI BRAN scheme</vt:lpstr>
      <vt:lpstr>Issue 6: IEEE 802 requested details on support of multiple ending positions </vt:lpstr>
      <vt:lpstr>Issue 7: IEEE 802 details support of multiple starting/ending positions &amp; shorter sub-frames </vt:lpstr>
      <vt:lpstr>Issues 6&amp;7: RAN1 notes additional starting and ending positions are part of R15</vt:lpstr>
      <vt:lpstr>Issues 6&amp;7: RAN1 provides details of plans for UL/DL starting/stopping positions </vt:lpstr>
      <vt:lpstr>Issues 6&amp;7: RAN1 notes initial &amp; end partial subframes will  not become mandatory until at least end of R15 </vt:lpstr>
      <vt:lpstr>Issues 6&amp;7: RAN1 notes there is not yet any consensus on sTTI </vt:lpstr>
      <vt:lpstr>Issue 8: IEEE 802 requested LAA use ETSI BRAN TxOP limits &amp; RAN4 test for effect of TxOP limits  </vt:lpstr>
      <vt:lpstr>Issues 8: RAN1 agreed to consider the use of ETSI BRAN TxOP limits but did not mention testing</vt:lpstr>
      <vt:lpstr>Issue 9: IEEE 802 requested testing of coexistence at medium/high loads &amp; update of status on feedback WI </vt:lpstr>
      <vt:lpstr>Issues 9: RAN1 believes LAA adjustment of the channel access window  will not result in coexistence issues  </vt:lpstr>
      <vt:lpstr>Issues 9: RAN1 notes RAN4 test scenarios are still under development</vt:lpstr>
      <vt:lpstr>Issues 9: RAN1 notes reduction in feedback delay will occur in R15</vt:lpstr>
      <vt:lpstr>Issues 12: RAN1 clarified that the eNB (mostly) monitors the medium </vt:lpstr>
      <vt:lpstr>Issues 14: RAN1/RAN4 notes that they welcome communication and continued dialog with IEEE 802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2017-07-10T12:26:34Z</dcterms:modified>
</cp:coreProperties>
</file>