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317" r:id="rId3"/>
    <p:sldId id="323" r:id="rId4"/>
    <p:sldId id="324" r:id="rId5"/>
    <p:sldId id="325" r:id="rId6"/>
    <p:sldId id="320" r:id="rId7"/>
    <p:sldId id="321" r:id="rId8"/>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94" d="100"/>
          <a:sy n="94" d="100"/>
        </p:scale>
        <p:origin x="533" y="77"/>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2861" y="6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9/15/2017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 Corporation</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a:t>September 2017</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a:t>September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 Corporation</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802.19-17/0081r0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a:t>September 2017</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September 2017 Revision TG Closing Report</a:t>
            </a:r>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2017-09-14</a:t>
            </a:r>
          </a:p>
        </p:txBody>
      </p:sp>
      <p:graphicFrame>
        <p:nvGraphicFramePr>
          <p:cNvPr id="3075" name="Object 3"/>
          <p:cNvGraphicFramePr>
            <a:graphicFrameLocks noChangeAspect="1"/>
          </p:cNvGraphicFramePr>
          <p:nvPr>
            <p:extLst>
              <p:ext uri="{D42A27DB-BD31-4B8C-83A1-F6EECF244321}">
                <p14:modId xmlns:p14="http://schemas.microsoft.com/office/powerpoint/2010/main" val="2269262773"/>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289"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Abstract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This is Revision TG closing report from September 2017 IEEE 802.19 meeting in Waikoloa, Hawaii.</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1106970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Results of the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Reviewed the revision draft which technical editor provided</a:t>
            </a:r>
          </a:p>
          <a:p>
            <a:pPr lvl="1"/>
            <a:r>
              <a:rPr kumimoji="1" lang="en-US" altLang="ja-JP" dirty="0"/>
              <a:t>Adapted the</a:t>
            </a:r>
            <a:r>
              <a:rPr kumimoji="1" lang="ja-JP" altLang="en-US" dirty="0"/>
              <a:t> </a:t>
            </a:r>
            <a:r>
              <a:rPr kumimoji="1" lang="en-US" altLang="ja-JP" dirty="0"/>
              <a:t>candidate draft (D0.0)</a:t>
            </a:r>
          </a:p>
          <a:p>
            <a:pPr lvl="1"/>
            <a:r>
              <a:rPr kumimoji="1" lang="en-US" altLang="ja-JP" dirty="0"/>
              <a:t>Chair will provide editorial comments which TG found during this review to technical editor</a:t>
            </a:r>
          </a:p>
          <a:p>
            <a:pPr lvl="1"/>
            <a:r>
              <a:rPr kumimoji="1" lang="en-US" altLang="ja-JP" dirty="0"/>
              <a:t>TG agreed to modify Annex A, B and C</a:t>
            </a:r>
          </a:p>
          <a:p>
            <a:pPr lvl="1"/>
            <a:endParaRPr kumimoji="1" lang="en-US" altLang="ja-JP" dirty="0"/>
          </a:p>
          <a:p>
            <a:r>
              <a:rPr kumimoji="1" lang="en-US" altLang="ja-JP" dirty="0"/>
              <a:t>Project time line for the revision work was updated</a:t>
            </a:r>
          </a:p>
          <a:p>
            <a:pPr lvl="1"/>
            <a:r>
              <a:rPr kumimoji="1" lang="en-US" altLang="ja-JP" dirty="0"/>
              <a:t>DCN 19-17/0064r1 (see next slide)</a:t>
            </a:r>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1073501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Original Timeline (</a:t>
            </a:r>
            <a:r>
              <a:rPr kumimoji="1" lang="en-US" altLang="ja-JP" dirty="0"/>
              <a:t>19-17/0064r0</a:t>
            </a:r>
            <a:r>
              <a:rPr kumimoji="1" lang="en-US" altLang="ja-JP" dirty="0"/>
              <a:t>)</a:t>
            </a:r>
            <a:endParaRPr kumimoji="1" lang="ja-JP" altLang="en-US" dirty="0"/>
          </a:p>
        </p:txBody>
      </p:sp>
      <p:graphicFrame>
        <p:nvGraphicFramePr>
          <p:cNvPr id="8" name="コンテンツ プレースホルダー 7"/>
          <p:cNvGraphicFramePr>
            <a:graphicFrameLocks noGrp="1"/>
          </p:cNvGraphicFramePr>
          <p:nvPr>
            <p:ph idx="1"/>
          </p:nvPr>
        </p:nvGraphicFramePr>
        <p:xfrm>
          <a:off x="1560671" y="2455862"/>
          <a:ext cx="6630670" cy="3546475"/>
        </p:xfrm>
        <a:graphic>
          <a:graphicData uri="http://schemas.openxmlformats.org/drawingml/2006/table">
            <a:tbl>
              <a:tblPr firstRow="1" firstCol="1" bandRow="1"/>
              <a:tblGrid>
                <a:gridCol w="2812730">
                  <a:extLst>
                    <a:ext uri="{9D8B030D-6E8A-4147-A177-3AD203B41FA5}">
                      <a16:colId xmlns:a16="http://schemas.microsoft.com/office/drawing/2014/main" val="2652431418"/>
                    </a:ext>
                  </a:extLst>
                </a:gridCol>
                <a:gridCol w="267879">
                  <a:extLst>
                    <a:ext uri="{9D8B030D-6E8A-4147-A177-3AD203B41FA5}">
                      <a16:colId xmlns:a16="http://schemas.microsoft.com/office/drawing/2014/main" val="2231217450"/>
                    </a:ext>
                  </a:extLst>
                </a:gridCol>
                <a:gridCol w="358056">
                  <a:extLst>
                    <a:ext uri="{9D8B030D-6E8A-4147-A177-3AD203B41FA5}">
                      <a16:colId xmlns:a16="http://schemas.microsoft.com/office/drawing/2014/main" val="2220601560"/>
                    </a:ext>
                  </a:extLst>
                </a:gridCol>
                <a:gridCol w="267879">
                  <a:extLst>
                    <a:ext uri="{9D8B030D-6E8A-4147-A177-3AD203B41FA5}">
                      <a16:colId xmlns:a16="http://schemas.microsoft.com/office/drawing/2014/main" val="2118385977"/>
                    </a:ext>
                  </a:extLst>
                </a:gridCol>
                <a:gridCol w="175050">
                  <a:extLst>
                    <a:ext uri="{9D8B030D-6E8A-4147-A177-3AD203B41FA5}">
                      <a16:colId xmlns:a16="http://schemas.microsoft.com/office/drawing/2014/main" val="1271895126"/>
                    </a:ext>
                  </a:extLst>
                </a:gridCol>
                <a:gridCol w="267879">
                  <a:extLst>
                    <a:ext uri="{9D8B030D-6E8A-4147-A177-3AD203B41FA5}">
                      <a16:colId xmlns:a16="http://schemas.microsoft.com/office/drawing/2014/main" val="878013456"/>
                    </a:ext>
                  </a:extLst>
                </a:gridCol>
                <a:gridCol w="265227">
                  <a:extLst>
                    <a:ext uri="{9D8B030D-6E8A-4147-A177-3AD203B41FA5}">
                      <a16:colId xmlns:a16="http://schemas.microsoft.com/office/drawing/2014/main" val="1783432925"/>
                    </a:ext>
                  </a:extLst>
                </a:gridCol>
                <a:gridCol w="177702">
                  <a:extLst>
                    <a:ext uri="{9D8B030D-6E8A-4147-A177-3AD203B41FA5}">
                      <a16:colId xmlns:a16="http://schemas.microsoft.com/office/drawing/2014/main" val="2289556949"/>
                    </a:ext>
                  </a:extLst>
                </a:gridCol>
                <a:gridCol w="354078">
                  <a:extLst>
                    <a:ext uri="{9D8B030D-6E8A-4147-A177-3AD203B41FA5}">
                      <a16:colId xmlns:a16="http://schemas.microsoft.com/office/drawing/2014/main" val="3410351669"/>
                    </a:ext>
                  </a:extLst>
                </a:gridCol>
                <a:gridCol w="273184">
                  <a:extLst>
                    <a:ext uri="{9D8B030D-6E8A-4147-A177-3AD203B41FA5}">
                      <a16:colId xmlns:a16="http://schemas.microsoft.com/office/drawing/2014/main" val="2347678778"/>
                    </a:ext>
                  </a:extLst>
                </a:gridCol>
                <a:gridCol w="265227">
                  <a:extLst>
                    <a:ext uri="{9D8B030D-6E8A-4147-A177-3AD203B41FA5}">
                      <a16:colId xmlns:a16="http://schemas.microsoft.com/office/drawing/2014/main" val="1677015063"/>
                    </a:ext>
                  </a:extLst>
                </a:gridCol>
                <a:gridCol w="265227">
                  <a:extLst>
                    <a:ext uri="{9D8B030D-6E8A-4147-A177-3AD203B41FA5}">
                      <a16:colId xmlns:a16="http://schemas.microsoft.com/office/drawing/2014/main" val="4214499362"/>
                    </a:ext>
                  </a:extLst>
                </a:gridCol>
                <a:gridCol w="259922">
                  <a:extLst>
                    <a:ext uri="{9D8B030D-6E8A-4147-A177-3AD203B41FA5}">
                      <a16:colId xmlns:a16="http://schemas.microsoft.com/office/drawing/2014/main" val="1879402094"/>
                    </a:ext>
                  </a:extLst>
                </a:gridCol>
                <a:gridCol w="271857">
                  <a:extLst>
                    <a:ext uri="{9D8B030D-6E8A-4147-A177-3AD203B41FA5}">
                      <a16:colId xmlns:a16="http://schemas.microsoft.com/office/drawing/2014/main" val="2012234759"/>
                    </a:ext>
                  </a:extLst>
                </a:gridCol>
                <a:gridCol w="348773">
                  <a:extLst>
                    <a:ext uri="{9D8B030D-6E8A-4147-A177-3AD203B41FA5}">
                      <a16:colId xmlns:a16="http://schemas.microsoft.com/office/drawing/2014/main" val="1573257992"/>
                    </a:ext>
                  </a:extLst>
                </a:gridCol>
              </a:tblGrid>
              <a:tr h="190500">
                <a:tc>
                  <a:txBody>
                    <a:bodyPr/>
                    <a:lstStyle/>
                    <a:p>
                      <a:pPr>
                        <a:lnSpc>
                          <a:spcPct val="107000"/>
                        </a:lnSpc>
                      </a:pPr>
                      <a:endParaRPr lang="ja-JP" sz="1100">
                        <a:effectLst/>
                        <a:latin typeface="Calibri" panose="020F0502020204030204" pitchFamily="34" charset="0"/>
                        <a:cs typeface="Times New Roman" panose="02020603050405020304" pitchFamily="18" charset="0"/>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gridSpan="2">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2017</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gridSpan="6">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2018</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2019</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282328209"/>
                  </a:ext>
                </a:extLst>
              </a:tr>
              <a:tr h="200025">
                <a:tc>
                  <a:txBody>
                    <a:bodyPr/>
                    <a:lstStyle/>
                    <a:p>
                      <a:pPr>
                        <a:lnSpc>
                          <a:spcPct val="107000"/>
                        </a:lnSpc>
                      </a:pPr>
                      <a:endParaRPr lang="ja-JP" sz="1100">
                        <a:effectLst/>
                        <a:latin typeface="Calibri" panose="020F0502020204030204" pitchFamily="34" charset="0"/>
                        <a:cs typeface="Times New Roman" panose="02020603050405020304" pitchFamily="18" charset="0"/>
                      </a:endParaRPr>
                    </a:p>
                  </a:txBody>
                  <a:tcPr marL="68580" marR="6858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9</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11</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1</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3</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5</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7</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9</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11</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1</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3</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5</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7</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9</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11</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198077876"/>
                  </a:ext>
                </a:extLst>
              </a:tr>
              <a:tr h="200025">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Revision group formed</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442839484"/>
                  </a:ext>
                </a:extLst>
              </a:tr>
              <a:tr h="190500">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Develop draft document</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375120225"/>
                  </a:ext>
                </a:extLst>
              </a:tr>
              <a:tr h="190500">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Adoption of draft text (Draft1.0)</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140531339"/>
                  </a:ext>
                </a:extLst>
              </a:tr>
              <a:tr h="190500">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Submit Draft 1.0 to Letter Ballot</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308720790"/>
                  </a:ext>
                </a:extLst>
              </a:tr>
              <a:tr h="190500">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Comment resolutions in Letter Ballot</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nSpc>
                          <a:spcPct val="107000"/>
                        </a:lnSpc>
                      </a:pPr>
                      <a:endParaRPr lang="ja-JP" sz="1100">
                        <a:effectLst/>
                        <a:latin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216053871"/>
                  </a:ext>
                </a:extLst>
              </a:tr>
              <a:tr h="311150">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Submit Draft 2.0 to 1</a:t>
                      </a:r>
                      <a:r>
                        <a:rPr lang="en-US" sz="1100" baseline="300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st</a:t>
                      </a: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Recirculation Ballot</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169617188"/>
                  </a:ext>
                </a:extLst>
              </a:tr>
              <a:tr h="190500">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Comment resolutions in 1</a:t>
                      </a:r>
                      <a:r>
                        <a:rPr lang="en-US" sz="1100" baseline="300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st</a:t>
                      </a: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Recirculation Ballot</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852854153"/>
                  </a:ext>
                </a:extLst>
              </a:tr>
              <a:tr h="190500">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Submit Draft 3.0 to Sponsor Ballot</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522636241"/>
                  </a:ext>
                </a:extLst>
              </a:tr>
              <a:tr h="190500">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Comment resolutions in Sponsor Ballot</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629064864"/>
                  </a:ext>
                </a:extLst>
              </a:tr>
              <a:tr h="190500">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Submit Draft 4.0 to 1</a:t>
                      </a:r>
                      <a:r>
                        <a:rPr lang="en-US" sz="1100" baseline="300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st</a:t>
                      </a: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Recirculation Ballot</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766057652"/>
                  </a:ext>
                </a:extLst>
              </a:tr>
              <a:tr h="190500">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Comment resolutions in 1</a:t>
                      </a:r>
                      <a:r>
                        <a:rPr lang="en-US" sz="1100" baseline="300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st</a:t>
                      </a: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Recirculation Ballot</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638571474"/>
                  </a:ext>
                </a:extLst>
              </a:tr>
              <a:tr h="190500">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Submit Draft 5.0 to 2</a:t>
                      </a:r>
                      <a:r>
                        <a:rPr lang="en-US" sz="1100" baseline="300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nd</a:t>
                      </a: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Recirculation Ballot</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4276108705"/>
                  </a:ext>
                </a:extLst>
              </a:tr>
              <a:tr h="190500">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Comment resolutions in 2</a:t>
                      </a:r>
                      <a:r>
                        <a:rPr lang="en-US" sz="1100" baseline="300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nd</a:t>
                      </a: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Recirculation Ballot</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652990928"/>
                  </a:ext>
                </a:extLst>
              </a:tr>
              <a:tr h="190500">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Final WG and 802 EC approval</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4228619591"/>
                  </a:ext>
                </a:extLst>
              </a:tr>
              <a:tr h="190500">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IEEE-SA RevCom approval</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dirty="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dirty="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311010796"/>
                  </a:ext>
                </a:extLst>
              </a:tr>
            </a:tbl>
          </a:graphicData>
        </a:graphic>
      </p:graphicFrame>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1421102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New timeline (</a:t>
            </a:r>
            <a:r>
              <a:rPr kumimoji="1" lang="en-US" altLang="ja-JP" dirty="0"/>
              <a:t>19-17/0064r1</a:t>
            </a:r>
            <a:r>
              <a:rPr kumimoji="1" lang="en-US" altLang="ja-JP" dirty="0"/>
              <a:t>)</a:t>
            </a:r>
            <a:endParaRPr kumimoji="1" lang="ja-JP" altLang="en-US" dirty="0"/>
          </a:p>
        </p:txBody>
      </p:sp>
      <p:graphicFrame>
        <p:nvGraphicFramePr>
          <p:cNvPr id="7" name="コンテンツ プレースホルダー 6"/>
          <p:cNvGraphicFramePr>
            <a:graphicFrameLocks noGrp="1"/>
          </p:cNvGraphicFramePr>
          <p:nvPr>
            <p:ph idx="1"/>
          </p:nvPr>
        </p:nvGraphicFramePr>
        <p:xfrm>
          <a:off x="1560671" y="2455862"/>
          <a:ext cx="6630670" cy="3546475"/>
        </p:xfrm>
        <a:graphic>
          <a:graphicData uri="http://schemas.openxmlformats.org/drawingml/2006/table">
            <a:tbl>
              <a:tblPr firstRow="1" firstCol="1" bandRow="1"/>
              <a:tblGrid>
                <a:gridCol w="2812730">
                  <a:extLst>
                    <a:ext uri="{9D8B030D-6E8A-4147-A177-3AD203B41FA5}">
                      <a16:colId xmlns:a16="http://schemas.microsoft.com/office/drawing/2014/main" val="58478574"/>
                    </a:ext>
                  </a:extLst>
                </a:gridCol>
                <a:gridCol w="267879">
                  <a:extLst>
                    <a:ext uri="{9D8B030D-6E8A-4147-A177-3AD203B41FA5}">
                      <a16:colId xmlns:a16="http://schemas.microsoft.com/office/drawing/2014/main" val="8190578"/>
                    </a:ext>
                  </a:extLst>
                </a:gridCol>
                <a:gridCol w="358056">
                  <a:extLst>
                    <a:ext uri="{9D8B030D-6E8A-4147-A177-3AD203B41FA5}">
                      <a16:colId xmlns:a16="http://schemas.microsoft.com/office/drawing/2014/main" val="2557359201"/>
                    </a:ext>
                  </a:extLst>
                </a:gridCol>
                <a:gridCol w="267879">
                  <a:extLst>
                    <a:ext uri="{9D8B030D-6E8A-4147-A177-3AD203B41FA5}">
                      <a16:colId xmlns:a16="http://schemas.microsoft.com/office/drawing/2014/main" val="1288806863"/>
                    </a:ext>
                  </a:extLst>
                </a:gridCol>
                <a:gridCol w="175050">
                  <a:extLst>
                    <a:ext uri="{9D8B030D-6E8A-4147-A177-3AD203B41FA5}">
                      <a16:colId xmlns:a16="http://schemas.microsoft.com/office/drawing/2014/main" val="454530842"/>
                    </a:ext>
                  </a:extLst>
                </a:gridCol>
                <a:gridCol w="267879">
                  <a:extLst>
                    <a:ext uri="{9D8B030D-6E8A-4147-A177-3AD203B41FA5}">
                      <a16:colId xmlns:a16="http://schemas.microsoft.com/office/drawing/2014/main" val="20863548"/>
                    </a:ext>
                  </a:extLst>
                </a:gridCol>
                <a:gridCol w="265227">
                  <a:extLst>
                    <a:ext uri="{9D8B030D-6E8A-4147-A177-3AD203B41FA5}">
                      <a16:colId xmlns:a16="http://schemas.microsoft.com/office/drawing/2014/main" val="1704144847"/>
                    </a:ext>
                  </a:extLst>
                </a:gridCol>
                <a:gridCol w="177702">
                  <a:extLst>
                    <a:ext uri="{9D8B030D-6E8A-4147-A177-3AD203B41FA5}">
                      <a16:colId xmlns:a16="http://schemas.microsoft.com/office/drawing/2014/main" val="3788381947"/>
                    </a:ext>
                  </a:extLst>
                </a:gridCol>
                <a:gridCol w="354078">
                  <a:extLst>
                    <a:ext uri="{9D8B030D-6E8A-4147-A177-3AD203B41FA5}">
                      <a16:colId xmlns:a16="http://schemas.microsoft.com/office/drawing/2014/main" val="2790078963"/>
                    </a:ext>
                  </a:extLst>
                </a:gridCol>
                <a:gridCol w="273184">
                  <a:extLst>
                    <a:ext uri="{9D8B030D-6E8A-4147-A177-3AD203B41FA5}">
                      <a16:colId xmlns:a16="http://schemas.microsoft.com/office/drawing/2014/main" val="4223542339"/>
                    </a:ext>
                  </a:extLst>
                </a:gridCol>
                <a:gridCol w="265227">
                  <a:extLst>
                    <a:ext uri="{9D8B030D-6E8A-4147-A177-3AD203B41FA5}">
                      <a16:colId xmlns:a16="http://schemas.microsoft.com/office/drawing/2014/main" val="3524335245"/>
                    </a:ext>
                  </a:extLst>
                </a:gridCol>
                <a:gridCol w="265227">
                  <a:extLst>
                    <a:ext uri="{9D8B030D-6E8A-4147-A177-3AD203B41FA5}">
                      <a16:colId xmlns:a16="http://schemas.microsoft.com/office/drawing/2014/main" val="1395946695"/>
                    </a:ext>
                  </a:extLst>
                </a:gridCol>
                <a:gridCol w="259922">
                  <a:extLst>
                    <a:ext uri="{9D8B030D-6E8A-4147-A177-3AD203B41FA5}">
                      <a16:colId xmlns:a16="http://schemas.microsoft.com/office/drawing/2014/main" val="1118194873"/>
                    </a:ext>
                  </a:extLst>
                </a:gridCol>
                <a:gridCol w="271857">
                  <a:extLst>
                    <a:ext uri="{9D8B030D-6E8A-4147-A177-3AD203B41FA5}">
                      <a16:colId xmlns:a16="http://schemas.microsoft.com/office/drawing/2014/main" val="2452745016"/>
                    </a:ext>
                  </a:extLst>
                </a:gridCol>
                <a:gridCol w="348773">
                  <a:extLst>
                    <a:ext uri="{9D8B030D-6E8A-4147-A177-3AD203B41FA5}">
                      <a16:colId xmlns:a16="http://schemas.microsoft.com/office/drawing/2014/main" val="3159585459"/>
                    </a:ext>
                  </a:extLst>
                </a:gridCol>
              </a:tblGrid>
              <a:tr h="190500">
                <a:tc>
                  <a:txBody>
                    <a:bodyPr/>
                    <a:lstStyle/>
                    <a:p>
                      <a:pPr>
                        <a:lnSpc>
                          <a:spcPct val="107000"/>
                        </a:lnSpc>
                      </a:pPr>
                      <a:endParaRPr lang="ja-JP" sz="1100">
                        <a:effectLst/>
                        <a:latin typeface="Calibri" panose="020F0502020204030204" pitchFamily="34" charset="0"/>
                        <a:cs typeface="Times New Roman" panose="02020603050405020304" pitchFamily="18" charset="0"/>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gridSpan="2">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2017</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gridSpan="6">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2018</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2019</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34048280"/>
                  </a:ext>
                </a:extLst>
              </a:tr>
              <a:tr h="200025">
                <a:tc>
                  <a:txBody>
                    <a:bodyPr/>
                    <a:lstStyle/>
                    <a:p>
                      <a:pPr>
                        <a:lnSpc>
                          <a:spcPct val="107000"/>
                        </a:lnSpc>
                      </a:pPr>
                      <a:endParaRPr lang="ja-JP" sz="1100">
                        <a:effectLst/>
                        <a:latin typeface="Calibri" panose="020F0502020204030204" pitchFamily="34" charset="0"/>
                        <a:cs typeface="Times New Roman" panose="02020603050405020304" pitchFamily="18" charset="0"/>
                      </a:endParaRPr>
                    </a:p>
                  </a:txBody>
                  <a:tcPr marL="68580" marR="6858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9</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11</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1</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3</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5</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7</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9</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11</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1</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3</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5</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7</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9</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11</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635400652"/>
                  </a:ext>
                </a:extLst>
              </a:tr>
              <a:tr h="200025">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Revision group formed</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751821053"/>
                  </a:ext>
                </a:extLst>
              </a:tr>
              <a:tr h="190500">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Develop draft document</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213103730"/>
                  </a:ext>
                </a:extLst>
              </a:tr>
              <a:tr h="190500">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Adoption of draft text (Draft1.0)</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872138780"/>
                  </a:ext>
                </a:extLst>
              </a:tr>
              <a:tr h="190500">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Submit Draft 1.0 to Letter Ballot</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545205968"/>
                  </a:ext>
                </a:extLst>
              </a:tr>
              <a:tr h="190500">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Comment resolutions in Letter Ballot</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nSpc>
                          <a:spcPct val="107000"/>
                        </a:lnSpc>
                      </a:pPr>
                      <a:endParaRPr lang="ja-JP" sz="1100">
                        <a:effectLst/>
                        <a:latin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476033720"/>
                  </a:ext>
                </a:extLst>
              </a:tr>
              <a:tr h="311150">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Submit Draft 2.0 to 1</a:t>
                      </a:r>
                      <a:r>
                        <a:rPr lang="en-US" sz="1100" baseline="300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st</a:t>
                      </a: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Recirculation Ballot</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898440286"/>
                  </a:ext>
                </a:extLst>
              </a:tr>
              <a:tr h="190500">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Comment resolutions in 1</a:t>
                      </a:r>
                      <a:r>
                        <a:rPr lang="en-US" sz="1100" baseline="300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st</a:t>
                      </a: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Recirculation Ballot</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723474742"/>
                  </a:ext>
                </a:extLst>
              </a:tr>
              <a:tr h="190500">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Submit Draft 3.0 to Sponsor Ballot</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043646245"/>
                  </a:ext>
                </a:extLst>
              </a:tr>
              <a:tr h="190500">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Comment resolutions in Sponsor Ballot</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783275968"/>
                  </a:ext>
                </a:extLst>
              </a:tr>
              <a:tr h="190500">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Submit Draft 4.0 to 1</a:t>
                      </a:r>
                      <a:r>
                        <a:rPr lang="en-US" sz="1100" baseline="300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st</a:t>
                      </a: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Recirculation Ballot</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607236514"/>
                  </a:ext>
                </a:extLst>
              </a:tr>
              <a:tr h="190500">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Comment resolutions in 1</a:t>
                      </a:r>
                      <a:r>
                        <a:rPr lang="en-US" sz="1100" baseline="300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st</a:t>
                      </a: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Recirculation Ballot</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5007076"/>
                  </a:ext>
                </a:extLst>
              </a:tr>
              <a:tr h="190500">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Submit Draft 5.0 to 2</a:t>
                      </a:r>
                      <a:r>
                        <a:rPr lang="en-US" sz="1100" baseline="300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nd</a:t>
                      </a: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Recirculation Ballot</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678117662"/>
                  </a:ext>
                </a:extLst>
              </a:tr>
              <a:tr h="190500">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Comment resolutions in 2</a:t>
                      </a:r>
                      <a:r>
                        <a:rPr lang="en-US" sz="1100" baseline="300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nd</a:t>
                      </a: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Recirculation Ballot</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647973504"/>
                  </a:ext>
                </a:extLst>
              </a:tr>
              <a:tr h="190500">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Final WG and 802 EC approval</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085151757"/>
                  </a:ext>
                </a:extLst>
              </a:tr>
              <a:tr h="190500">
                <a:tc>
                  <a:txBody>
                    <a:bodyPr/>
                    <a:lstStyle/>
                    <a:p>
                      <a:pP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IEEE-SA RevCom approval</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x</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dirty="0">
                          <a:solidFill>
                            <a:srgbClr val="000000"/>
                          </a:solidFill>
                          <a:effectLst/>
                          <a:latin typeface="Calibri" panose="020F0502020204030204" pitchFamily="34" charset="0"/>
                          <a:ea typeface="ＭＳ 明朝" panose="02020609040205080304" pitchFamily="17" charset="-128"/>
                          <a:cs typeface="Times New Roman" panose="02020603050405020304" pitchFamily="18" charset="0"/>
                        </a:rPr>
                        <a:t> </a:t>
                      </a:r>
                      <a:endParaRPr lang="ja-JP" sz="1100" dirty="0">
                        <a:effectLst/>
                        <a:latin typeface="Calibri" panose="020F0502020204030204" pitchFamily="34" charset="0"/>
                        <a:ea typeface="ＭＳ 明朝" panose="02020609040205080304" pitchFamily="17" charset="-128"/>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779573999"/>
                  </a:ext>
                </a:extLst>
              </a:tr>
            </a:tbl>
          </a:graphicData>
        </a:graphic>
      </p:graphicFrame>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3353835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No Conference calls</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201800839"/>
              </p:ext>
            </p:extLst>
          </p:nvPr>
        </p:nvGraphicFramePr>
        <p:xfrm>
          <a:off x="457201" y="1600200"/>
          <a:ext cx="8791571" cy="767080"/>
        </p:xfrm>
        <a:graphic>
          <a:graphicData uri="http://schemas.openxmlformats.org/drawingml/2006/table">
            <a:tbl>
              <a:tblPr firstRow="1" bandRow="1">
                <a:tableStyleId>{5C22544A-7EE6-4342-B048-85BDC9FD1C3A}</a:tableStyleId>
              </a:tblPr>
              <a:tblGrid>
                <a:gridCol w="1295399">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2209800">
                  <a:extLst>
                    <a:ext uri="{9D8B030D-6E8A-4147-A177-3AD203B41FA5}">
                      <a16:colId xmlns:a16="http://schemas.microsoft.com/office/drawing/2014/main" val="20002"/>
                    </a:ext>
                  </a:extLst>
                </a:gridCol>
                <a:gridCol w="2286000">
                  <a:extLst>
                    <a:ext uri="{9D8B030D-6E8A-4147-A177-3AD203B41FA5}">
                      <a16:colId xmlns:a16="http://schemas.microsoft.com/office/drawing/2014/main" val="20003"/>
                    </a:ext>
                  </a:extLst>
                </a:gridCol>
                <a:gridCol w="1781172">
                  <a:extLst>
                    <a:ext uri="{9D8B030D-6E8A-4147-A177-3AD203B41FA5}">
                      <a16:colId xmlns:a16="http://schemas.microsoft.com/office/drawing/2014/main" val="20004"/>
                    </a:ext>
                  </a:extLst>
                </a:gridCol>
              </a:tblGrid>
              <a:tr h="370840">
                <a:tc>
                  <a:txBody>
                    <a:bodyPr/>
                    <a:lstStyle/>
                    <a:p>
                      <a:r>
                        <a:rPr kumimoji="1" lang="en-US" altLang="ja-JP" sz="2000" dirty="0">
                          <a:latin typeface="Calibri" panose="020F0502020204030204" pitchFamily="34" charset="0"/>
                        </a:rPr>
                        <a:t>Day</a:t>
                      </a:r>
                      <a:endParaRPr kumimoji="1" lang="ja-JP" altLang="en-US" sz="2000" dirty="0">
                        <a:latin typeface="Calibri" panose="020F0502020204030204" pitchFamily="34" charset="0"/>
                      </a:endParaRPr>
                    </a:p>
                  </a:txBody>
                  <a:tcPr/>
                </a:tc>
                <a:tc>
                  <a:txBody>
                    <a:bodyPr/>
                    <a:lstStyle/>
                    <a:p>
                      <a:r>
                        <a:rPr kumimoji="1" lang="en-US" altLang="ja-JP" sz="2000" dirty="0">
                          <a:latin typeface="Calibri" panose="020F0502020204030204" pitchFamily="34" charset="0"/>
                        </a:rPr>
                        <a:t>Date</a:t>
                      </a:r>
                      <a:endParaRPr kumimoji="1" lang="ja-JP" altLang="en-US" sz="2000" dirty="0">
                        <a:latin typeface="Calibri" panose="020F0502020204030204" pitchFamily="34" charset="0"/>
                      </a:endParaRPr>
                    </a:p>
                  </a:txBody>
                  <a:tcPr/>
                </a:tc>
                <a:tc>
                  <a:txBody>
                    <a:bodyPr/>
                    <a:lstStyle/>
                    <a:p>
                      <a:r>
                        <a:rPr kumimoji="1" lang="en-US" altLang="ja-JP" sz="2000" dirty="0">
                          <a:latin typeface="Calibri" panose="020F0502020204030204" pitchFamily="34" charset="0"/>
                        </a:rPr>
                        <a:t>Start</a:t>
                      </a:r>
                      <a:r>
                        <a:rPr kumimoji="1" lang="en-US" altLang="ja-JP" sz="2000" baseline="0" dirty="0">
                          <a:latin typeface="Calibri" panose="020F0502020204030204" pitchFamily="34" charset="0"/>
                        </a:rPr>
                        <a:t> Time</a:t>
                      </a:r>
                      <a:endParaRPr kumimoji="1" lang="ja-JP" altLang="en-US" sz="2000" dirty="0">
                        <a:latin typeface="Calibri" panose="020F0502020204030204" pitchFamily="34" charset="0"/>
                      </a:endParaRPr>
                    </a:p>
                  </a:txBody>
                  <a:tcPr/>
                </a:tc>
                <a:tc>
                  <a:txBody>
                    <a:bodyPr/>
                    <a:lstStyle/>
                    <a:p>
                      <a:r>
                        <a:rPr kumimoji="1" lang="en-US" altLang="ja-JP" sz="2000" dirty="0">
                          <a:latin typeface="Calibri" panose="020F0502020204030204" pitchFamily="34" charset="0"/>
                        </a:rPr>
                        <a:t>End</a:t>
                      </a:r>
                      <a:r>
                        <a:rPr kumimoji="1" lang="en-US" altLang="ja-JP" sz="2000" baseline="0" dirty="0">
                          <a:latin typeface="Calibri" panose="020F0502020204030204" pitchFamily="34" charset="0"/>
                        </a:rPr>
                        <a:t> Time</a:t>
                      </a:r>
                      <a:endParaRPr kumimoji="1" lang="ja-JP" altLang="en-US" sz="2000" dirty="0">
                        <a:latin typeface="Calibri" panose="020F0502020204030204" pitchFamily="34" charset="0"/>
                      </a:endParaRPr>
                    </a:p>
                  </a:txBody>
                  <a:tcPr/>
                </a:tc>
                <a:tc>
                  <a:txBody>
                    <a:bodyPr/>
                    <a:lstStyle/>
                    <a:p>
                      <a:r>
                        <a:rPr kumimoji="1" lang="en-US" altLang="ja-JP" sz="2000" dirty="0">
                          <a:latin typeface="Calibri" panose="020F0502020204030204" pitchFamily="34" charset="0"/>
                        </a:rPr>
                        <a:t>Call Host</a:t>
                      </a:r>
                      <a:endParaRPr kumimoji="1" lang="ja-JP" altLang="en-US" sz="2000" dirty="0">
                        <a:latin typeface="Calibri" panose="020F0502020204030204" pitchFamily="34" charset="0"/>
                      </a:endParaRPr>
                    </a:p>
                  </a:txBody>
                  <a:tcPr/>
                </a:tc>
                <a:extLst>
                  <a:ext uri="{0D108BD9-81ED-4DB2-BD59-A6C34878D82A}">
                    <a16:rowId xmlns:a16="http://schemas.microsoft.com/office/drawing/2014/main" val="10000"/>
                  </a:ext>
                </a:extLst>
              </a:tr>
              <a:tr h="370840">
                <a:tc>
                  <a:txBody>
                    <a:bodyPr/>
                    <a:lstStyle/>
                    <a:p>
                      <a:r>
                        <a:rPr kumimoji="1" lang="en-US" altLang="ja-JP" sz="1800" dirty="0">
                          <a:latin typeface="Calibri" panose="020F0502020204030204" pitchFamily="34" charset="0"/>
                        </a:rPr>
                        <a:t>Wednesday</a:t>
                      </a:r>
                      <a:endParaRPr kumimoji="1" lang="ja-JP" altLang="en-US" sz="1800" dirty="0">
                        <a:latin typeface="Calibri" panose="020F0502020204030204" pitchFamily="34" charset="0"/>
                      </a:endParaRPr>
                    </a:p>
                  </a:txBody>
                  <a:tcPr/>
                </a:tc>
                <a:tc>
                  <a:txBody>
                    <a:bodyPr/>
                    <a:lstStyle/>
                    <a:p>
                      <a:r>
                        <a:rPr kumimoji="1" lang="en-US" altLang="ja-JP" sz="1800" baseline="0" dirty="0">
                          <a:latin typeface="Calibri" panose="020F0502020204030204" pitchFamily="34" charset="0"/>
                        </a:rPr>
                        <a:t>xxx. xx</a:t>
                      </a:r>
                    </a:p>
                  </a:txBody>
                  <a:tcPr/>
                </a:tc>
                <a:tc>
                  <a:txBody>
                    <a:bodyPr/>
                    <a:lstStyle/>
                    <a:p>
                      <a:r>
                        <a:rPr kumimoji="1" lang="en-US" altLang="ja-JP" sz="1800" dirty="0">
                          <a:latin typeface="Calibri" panose="020F0502020204030204" pitchFamily="34" charset="0"/>
                        </a:rPr>
                        <a:t>2:00AM</a:t>
                      </a:r>
                      <a:r>
                        <a:rPr kumimoji="1" lang="en-US" altLang="ja-JP" sz="1800" baseline="0" dirty="0">
                          <a:latin typeface="Calibri" panose="020F0502020204030204" pitchFamily="34" charset="0"/>
                        </a:rPr>
                        <a:t> EDT</a:t>
                      </a:r>
                      <a:endParaRPr kumimoji="1" lang="ja-JP" altLang="en-US" sz="1800" dirty="0">
                        <a:latin typeface="Calibri" panose="020F0502020204030204" pitchFamily="34" charset="0"/>
                      </a:endParaRPr>
                    </a:p>
                  </a:txBody>
                  <a:tcPr/>
                </a:tc>
                <a:tc>
                  <a:txBody>
                    <a:bodyPr/>
                    <a:lstStyle/>
                    <a:p>
                      <a:r>
                        <a:rPr kumimoji="1" lang="en-US" altLang="ja-JP" sz="1800" dirty="0">
                          <a:latin typeface="Calibri" panose="020F0502020204030204" pitchFamily="34" charset="0"/>
                        </a:rPr>
                        <a:t>3:00AM</a:t>
                      </a:r>
                      <a:r>
                        <a:rPr kumimoji="1" lang="en-US" altLang="ja-JP" sz="1800" baseline="0" dirty="0">
                          <a:latin typeface="Calibri" panose="020F0502020204030204" pitchFamily="34" charset="0"/>
                        </a:rPr>
                        <a:t> EDT</a:t>
                      </a:r>
                      <a:endParaRPr kumimoji="1" lang="ja-JP" altLang="en-US" sz="1800" dirty="0">
                        <a:latin typeface="Calibri" panose="020F0502020204030204" pitchFamily="34" charset="0"/>
                      </a:endParaRPr>
                    </a:p>
                  </a:txBody>
                  <a:tcPr/>
                </a:tc>
                <a:tc>
                  <a:txBody>
                    <a:bodyPr/>
                    <a:lstStyle/>
                    <a:p>
                      <a:r>
                        <a:rPr kumimoji="1" lang="en-US" altLang="ja-JP" sz="1800" dirty="0" err="1">
                          <a:latin typeface="Calibri" panose="020F0502020204030204" pitchFamily="34" charset="0"/>
                        </a:rPr>
                        <a:t>Naotaka</a:t>
                      </a:r>
                      <a:r>
                        <a:rPr kumimoji="1" lang="en-US" altLang="ja-JP" sz="1800" dirty="0">
                          <a:latin typeface="Calibri" panose="020F0502020204030204" pitchFamily="34" charset="0"/>
                        </a:rPr>
                        <a:t> Sato</a:t>
                      </a:r>
                      <a:endParaRPr kumimoji="1" lang="ja-JP" altLang="en-US" sz="1800" dirty="0">
                        <a:latin typeface="Calibri" panose="020F0502020204030204" pitchFamily="34" charset="0"/>
                      </a:endParaRPr>
                    </a:p>
                  </a:txBody>
                  <a:tcPr/>
                </a:tc>
                <a:extLst>
                  <a:ext uri="{0D108BD9-81ED-4DB2-BD59-A6C34878D82A}">
                    <a16:rowId xmlns:a16="http://schemas.microsoft.com/office/drawing/2014/main" val="10001"/>
                  </a:ext>
                </a:extLst>
              </a:tr>
            </a:tbl>
          </a:graphicData>
        </a:graphic>
      </p:graphicFrame>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
        <p:nvSpPr>
          <p:cNvPr id="8" name="コンテンツ プレースホルダー 2"/>
          <p:cNvSpPr txBox="1">
            <a:spLocks/>
          </p:cNvSpPr>
          <p:nvPr/>
        </p:nvSpPr>
        <p:spPr bwMode="auto">
          <a:xfrm>
            <a:off x="731520" y="2895600"/>
            <a:ext cx="8288868" cy="39624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kumimoji="1" lang="en-US" altLang="ja-JP" dirty="0"/>
              <a:t>Meeting Logistics</a:t>
            </a:r>
          </a:p>
          <a:p>
            <a:pPr lvl="1"/>
            <a:r>
              <a:rPr kumimoji="1" lang="en-US" altLang="ja-JP" dirty="0"/>
              <a:t>Use “Join Me”</a:t>
            </a:r>
          </a:p>
          <a:p>
            <a:pPr lvl="2"/>
            <a:r>
              <a:rPr lang="en-US" altLang="ja-JP" sz="1800" dirty="0"/>
              <a:t>Join the meeting: </a:t>
            </a:r>
            <a:r>
              <a:rPr lang="en-US" altLang="ja-JP" sz="1800" dirty="0">
                <a:hlinkClick r:id="rId2"/>
              </a:rPr>
              <a:t>https://join.me/ieeesawg802.19</a:t>
            </a:r>
            <a:r>
              <a:rPr lang="en-US" altLang="ja-JP" sz="1800" dirty="0"/>
              <a:t> </a:t>
            </a:r>
            <a:br>
              <a:rPr lang="en-US" altLang="ja-JP" sz="1800" dirty="0"/>
            </a:br>
            <a:br>
              <a:rPr lang="en-US" altLang="ja-JP" sz="1800" dirty="0"/>
            </a:br>
            <a:r>
              <a:rPr lang="en-US" altLang="ja-JP" sz="1800" dirty="0"/>
              <a:t>On a computer, use any browser. Nothing to download. </a:t>
            </a:r>
            <a:br>
              <a:rPr lang="en-US" altLang="ja-JP" sz="1800" dirty="0"/>
            </a:br>
            <a:r>
              <a:rPr lang="en-US" altLang="ja-JP" sz="1800" dirty="0"/>
              <a:t>On a phone or tablet, launch the </a:t>
            </a:r>
            <a:r>
              <a:rPr lang="en-US" altLang="ja-JP" sz="1800" dirty="0">
                <a:hlinkClick r:id="rId3"/>
              </a:rPr>
              <a:t>join.me app</a:t>
            </a:r>
            <a:r>
              <a:rPr lang="en-US" altLang="ja-JP" sz="1800" dirty="0"/>
              <a:t> and enter meeting code:ieeesawg802.19 </a:t>
            </a:r>
            <a:br>
              <a:rPr lang="en-US" altLang="ja-JP" sz="1800" dirty="0"/>
            </a:br>
            <a:br>
              <a:rPr lang="en-US" altLang="ja-JP" sz="1800" dirty="0"/>
            </a:br>
            <a:r>
              <a:rPr lang="en-US" altLang="ja-JP" sz="1800" dirty="0"/>
              <a:t>Join the audio conference: </a:t>
            </a:r>
            <a:br>
              <a:rPr lang="en-US" altLang="ja-JP" sz="1800" dirty="0"/>
            </a:br>
            <a:r>
              <a:rPr lang="en-US" altLang="ja-JP" sz="1800" dirty="0"/>
              <a:t>Dial a phone number and enter access code, or connect via internet. </a:t>
            </a:r>
            <a:br>
              <a:rPr lang="en-US" altLang="ja-JP" sz="1800" dirty="0"/>
            </a:br>
            <a:endParaRPr kumimoji="1" lang="en-US" altLang="ja-JP" sz="1800" dirty="0"/>
          </a:p>
          <a:p>
            <a:pPr lvl="1"/>
            <a:r>
              <a:rPr kumimoji="1" lang="en-US" altLang="ja-JP" dirty="0"/>
              <a:t>The chair will send out a notification to IEEE 802.19 reflector in advance of the meeting</a:t>
            </a:r>
          </a:p>
          <a:p>
            <a:endParaRPr kumimoji="1" lang="en-US" altLang="ja-JP" kern="0" dirty="0"/>
          </a:p>
          <a:p>
            <a:endParaRPr kumimoji="1" lang="en-US" altLang="ja-JP" kern="0" dirty="0"/>
          </a:p>
        </p:txBody>
      </p:sp>
    </p:spTree>
    <p:extLst>
      <p:ext uri="{BB962C8B-B14F-4D97-AF65-F5344CB8AC3E}">
        <p14:creationId xmlns:p14="http://schemas.microsoft.com/office/powerpoint/2010/main" val="3762135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November 2017 meeting Objectives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Modify Annex A, B and C</a:t>
            </a:r>
          </a:p>
          <a:p>
            <a:endParaRPr kumimoji="1" lang="en-US" altLang="ja-JP" dirty="0"/>
          </a:p>
          <a:p>
            <a:r>
              <a:rPr kumimoji="1" lang="en-US" altLang="ja-JP" dirty="0"/>
              <a:t>Send the revision draft to Working Group Letter Ballot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362371764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6331</TotalTime>
  <Words>534</Words>
  <Application>Microsoft Office PowerPoint</Application>
  <PresentationFormat>ユーザー設定</PresentationFormat>
  <Paragraphs>542</Paragraphs>
  <Slides>7</Slides>
  <Notes>1</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7</vt:i4>
      </vt:variant>
    </vt:vector>
  </HeadingPairs>
  <TitlesOfParts>
    <vt:vector size="16" baseType="lpstr">
      <vt:lpstr>Arial Unicode MS</vt:lpstr>
      <vt:lpstr>MS Gothic</vt:lpstr>
      <vt:lpstr>ＭＳ 明朝</vt:lpstr>
      <vt:lpstr>Arial</vt:lpstr>
      <vt:lpstr>Calibri</vt:lpstr>
      <vt:lpstr>Courier New</vt:lpstr>
      <vt:lpstr>Times New Roman</vt:lpstr>
      <vt:lpstr>Office Theme</vt:lpstr>
      <vt:lpstr>Document</vt:lpstr>
      <vt:lpstr>September 2017 Revision TG Closing Report</vt:lpstr>
      <vt:lpstr>Abstract</vt:lpstr>
      <vt:lpstr>Results of the week</vt:lpstr>
      <vt:lpstr>Original Timeline (19-17/0064r0)</vt:lpstr>
      <vt:lpstr>New timeline (19-17/0064r1)</vt:lpstr>
      <vt:lpstr>No Conference calls</vt:lpstr>
      <vt:lpstr>November 2017 meeting Objectives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Sato, Naotaka</cp:lastModifiedBy>
  <cp:revision>247</cp:revision>
  <cp:lastPrinted>2014-11-08T20:15:38Z</cp:lastPrinted>
  <dcterms:created xsi:type="dcterms:W3CDTF">2014-10-30T17:06:39Z</dcterms:created>
  <dcterms:modified xsi:type="dcterms:W3CDTF">2017-09-14T23:55:32Z</dcterms:modified>
</cp:coreProperties>
</file>