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51" r:id="rId2"/>
  </p:sldMasterIdLst>
  <p:notesMasterIdLst>
    <p:notesMasterId r:id="rId13"/>
  </p:notesMasterIdLst>
  <p:handoutMasterIdLst>
    <p:handoutMasterId r:id="rId14"/>
  </p:handoutMasterIdLst>
  <p:sldIdLst>
    <p:sldId id="256" r:id="rId3"/>
    <p:sldId id="257" r:id="rId4"/>
    <p:sldId id="258" r:id="rId5"/>
    <p:sldId id="259" r:id="rId6"/>
    <p:sldId id="260" r:id="rId7"/>
    <p:sldId id="261" r:id="rId8"/>
    <p:sldId id="262" r:id="rId9"/>
    <p:sldId id="263" r:id="rId10"/>
    <p:sldId id="264" r:id="rId11"/>
    <p:sldId id="265" r:id="rId1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08" d="100"/>
          <a:sy n="108" d="100"/>
        </p:scale>
        <p:origin x="1128" y="11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John Doe, Some Company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7229366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John Doe, Some Company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802.19-18/0005r0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1203" y="149014"/>
            <a:ext cx="8290560" cy="885614"/>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190151" y="1366521"/>
            <a:ext cx="9168384" cy="549222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Box 7"/>
          <p:cNvSpPr txBox="1"/>
          <p:nvPr/>
        </p:nvSpPr>
        <p:spPr>
          <a:xfrm>
            <a:off x="9227300" y="7018665"/>
            <a:ext cx="312906" cy="223587"/>
          </a:xfrm>
          <a:prstGeom prst="rect">
            <a:avLst/>
          </a:prstGeom>
          <a:noFill/>
        </p:spPr>
        <p:txBody>
          <a:bodyPr wrap="none" rtlCol="0" anchor="ctr">
            <a:spAutoFit/>
          </a:bodyPr>
          <a:lstStyle/>
          <a:p>
            <a:pPr algn="r"/>
            <a:fld id="{0FF110F4-38AE-480A-BB12-3E2E7F9485CD}" type="slidenum">
              <a:rPr lang="en-US" sz="853">
                <a:solidFill>
                  <a:schemeClr val="accent1"/>
                </a:solidFill>
              </a:rPr>
              <a:pPr algn="r"/>
              <a:t>‹#›</a:t>
            </a:fld>
            <a:endParaRPr lang="en-US" sz="853" dirty="0">
              <a:solidFill>
                <a:schemeClr val="accent1"/>
              </a:solidFill>
            </a:endParaRPr>
          </a:p>
        </p:txBody>
      </p:sp>
    </p:spTree>
    <p:extLst>
      <p:ext uri="{BB962C8B-B14F-4D97-AF65-F5344CB8AC3E}">
        <p14:creationId xmlns:p14="http://schemas.microsoft.com/office/powerpoint/2010/main" val="1082175925"/>
      </p:ext>
    </p:extLst>
  </p:cSld>
  <p:clrMap bg1="lt1" tx1="dk1" bg2="lt2" tx2="dk2" accent1="accent1" accent2="accent2" accent3="accent3" accent4="accent4" accent5="accent5" accent6="accent6" hlink="hlink" folHlink="folHlink"/>
  <p:sldLayoutIdLst>
    <p:sldLayoutId id="2147483652" r:id="rId1"/>
  </p:sldLayoutIdLst>
  <p:hf sldNum="0" hdr="0" ftr="0" dt="0"/>
  <p:txStyles>
    <p:titleStyle>
      <a:lvl1pPr algn="l" defTabSz="975390" rtl="0" eaLnBrk="1" latinLnBrk="0" hangingPunct="1">
        <a:spcBef>
          <a:spcPct val="0"/>
        </a:spcBef>
        <a:buNone/>
        <a:defRPr sz="2560" b="0" i="0" kern="1200" cap="none" baseline="0">
          <a:solidFill>
            <a:schemeClr val="tx1"/>
          </a:solidFill>
          <a:latin typeface="+mj-lt"/>
          <a:ea typeface="+mj-ea"/>
          <a:cs typeface="+mj-cs"/>
        </a:defRPr>
      </a:lvl1pPr>
    </p:titleStyle>
    <p:bodyStyle>
      <a:lvl1pPr marL="179499" indent="-179499" algn="l" defTabSz="975390" rtl="0" eaLnBrk="1" latinLnBrk="0" hangingPunct="1">
        <a:lnSpc>
          <a:spcPct val="90000"/>
        </a:lnSpc>
        <a:spcBef>
          <a:spcPts val="1280"/>
        </a:spcBef>
        <a:buFont typeface="Arial" pitchFamily="34" charset="0"/>
        <a:buChar char="•"/>
        <a:defRPr sz="1920" b="0" kern="1200">
          <a:solidFill>
            <a:schemeClr val="tx1"/>
          </a:solidFill>
          <a:latin typeface="+mn-lt"/>
          <a:ea typeface="+mn-ea"/>
          <a:cs typeface="+mn-cs"/>
        </a:defRPr>
      </a:lvl1pPr>
      <a:lvl2pPr marL="430120" indent="-187966" algn="l" defTabSz="975390" rtl="0" eaLnBrk="1" latinLnBrk="0" hangingPunct="1">
        <a:lnSpc>
          <a:spcPct val="90000"/>
        </a:lnSpc>
        <a:spcBef>
          <a:spcPts val="427"/>
        </a:spcBef>
        <a:buClr>
          <a:schemeClr val="tx1"/>
        </a:buClr>
        <a:buFont typeface="Arial" panose="020B0604020202020204" pitchFamily="34" charset="0"/>
        <a:buChar char="–"/>
        <a:defRPr sz="1707" kern="1200">
          <a:solidFill>
            <a:schemeClr val="tx1"/>
          </a:solidFill>
          <a:latin typeface="+mn-lt"/>
          <a:ea typeface="+mn-ea"/>
          <a:cs typeface="+mn-cs"/>
        </a:defRPr>
      </a:lvl2pPr>
      <a:lvl3pPr marL="607926" indent="-177806" algn="l" defTabSz="975390" rtl="0" eaLnBrk="1" latinLnBrk="0" hangingPunct="1">
        <a:lnSpc>
          <a:spcPct val="90000"/>
        </a:lnSpc>
        <a:spcBef>
          <a:spcPts val="427"/>
        </a:spcBef>
        <a:buClr>
          <a:schemeClr val="tx1"/>
        </a:buClr>
        <a:buFont typeface="Arial" pitchFamily="34" charset="0"/>
        <a:buChar char="•"/>
        <a:defRPr sz="1493" kern="1200">
          <a:solidFill>
            <a:schemeClr val="tx1"/>
          </a:solidFill>
          <a:latin typeface="+mn-lt"/>
          <a:ea typeface="+mn-ea"/>
          <a:cs typeface="+mn-cs"/>
        </a:defRPr>
      </a:lvl3pPr>
      <a:lvl4pPr marL="850080" indent="-179499" algn="l" defTabSz="975390" rtl="0" eaLnBrk="1" latinLnBrk="0" hangingPunct="1">
        <a:lnSpc>
          <a:spcPct val="90000"/>
        </a:lnSpc>
        <a:spcBef>
          <a:spcPts val="427"/>
        </a:spcBef>
        <a:buClr>
          <a:schemeClr val="tx1"/>
        </a:buClr>
        <a:buFont typeface="Arial" panose="020B0604020202020204" pitchFamily="34" charset="0"/>
        <a:buChar char="–"/>
        <a:defRPr sz="1387" kern="1200">
          <a:solidFill>
            <a:schemeClr val="tx1"/>
          </a:solidFill>
          <a:latin typeface="+mn-lt"/>
          <a:ea typeface="+mn-ea"/>
          <a:cs typeface="+mn-cs"/>
        </a:defRPr>
      </a:lvl4pPr>
      <a:lvl5pPr marL="1038046" indent="-187966" algn="l" defTabSz="975390" rtl="0" eaLnBrk="1" latinLnBrk="0" hangingPunct="1">
        <a:lnSpc>
          <a:spcPct val="90000"/>
        </a:lnSpc>
        <a:spcBef>
          <a:spcPts val="427"/>
        </a:spcBef>
        <a:buClr>
          <a:schemeClr val="tx1"/>
        </a:buClr>
        <a:buFont typeface="Arial" pitchFamily="34" charset="0"/>
        <a:buChar char="»"/>
        <a:tabLst/>
        <a:defRPr sz="1280" kern="1200">
          <a:solidFill>
            <a:schemeClr val="tx1"/>
          </a:solidFill>
          <a:latin typeface="+mn-lt"/>
          <a:ea typeface="+mn-ea"/>
          <a:cs typeface="+mn-cs"/>
        </a:defRPr>
      </a:lvl5pPr>
      <a:lvl6pPr marL="1170469" indent="-185324" algn="l" defTabSz="975390" rtl="0" eaLnBrk="1" latinLnBrk="0" hangingPunct="1">
        <a:spcBef>
          <a:spcPts val="320"/>
        </a:spcBef>
        <a:buClr>
          <a:schemeClr val="accent2"/>
        </a:buClr>
        <a:buFont typeface="Wingdings" pitchFamily="2" charset="2"/>
        <a:buChar char="§"/>
        <a:defRPr sz="1493" kern="1200">
          <a:solidFill>
            <a:schemeClr val="tx1"/>
          </a:solidFill>
          <a:latin typeface="+mn-lt"/>
          <a:ea typeface="+mn-ea"/>
          <a:cs typeface="+mn-cs"/>
        </a:defRPr>
      </a:lvl6pPr>
      <a:lvl7pPr marL="1443578" indent="-175570" algn="l" defTabSz="975390" rtl="0" eaLnBrk="1" latinLnBrk="0" hangingPunct="1">
        <a:spcBef>
          <a:spcPts val="320"/>
        </a:spcBef>
        <a:buClr>
          <a:schemeClr val="accent2"/>
        </a:buClr>
        <a:buFont typeface="Wingdings" pitchFamily="2" charset="2"/>
        <a:buChar char="§"/>
        <a:defRPr sz="1493" kern="1200">
          <a:solidFill>
            <a:schemeClr val="tx1"/>
          </a:solidFill>
          <a:latin typeface="+mn-lt"/>
          <a:ea typeface="+mn-ea"/>
          <a:cs typeface="+mn-cs"/>
        </a:defRPr>
      </a:lvl7pPr>
      <a:lvl8pPr marL="1687426" indent="-175570" algn="l" defTabSz="975390" rtl="0" eaLnBrk="1" latinLnBrk="0" hangingPunct="1">
        <a:spcBef>
          <a:spcPts val="320"/>
        </a:spcBef>
        <a:buClr>
          <a:schemeClr val="accent2"/>
        </a:buClr>
        <a:buFont typeface="Wingdings" pitchFamily="2" charset="2"/>
        <a:buChar char="§"/>
        <a:defRPr sz="1493" kern="1200">
          <a:solidFill>
            <a:schemeClr val="tx1"/>
          </a:solidFill>
          <a:latin typeface="+mn-lt"/>
          <a:ea typeface="+mn-ea"/>
          <a:cs typeface="+mn-cs"/>
        </a:defRPr>
      </a:lvl8pPr>
      <a:lvl9pPr marL="1911765" indent="-175570" algn="l" defTabSz="975390" rtl="0" eaLnBrk="1" latinLnBrk="0" hangingPunct="1">
        <a:spcBef>
          <a:spcPts val="320"/>
        </a:spcBef>
        <a:buClr>
          <a:schemeClr val="accent2"/>
        </a:buClr>
        <a:buFont typeface="Wingdings" pitchFamily="2" charset="2"/>
        <a:buChar char="§"/>
        <a:defRPr sz="1493" kern="1200">
          <a:solidFill>
            <a:schemeClr val="tx1"/>
          </a:solidFill>
          <a:latin typeface="+mn-lt"/>
          <a:ea typeface="+mn-ea"/>
          <a:cs typeface="+mn-cs"/>
        </a:defRPr>
      </a:lvl9pPr>
    </p:bodyStyle>
    <p:otherStyle>
      <a:defPPr>
        <a:defRPr lang="en-US"/>
      </a:defPPr>
      <a:lvl1pPr marL="0" algn="l" defTabSz="975390" rtl="0" eaLnBrk="1" latinLnBrk="0" hangingPunct="1">
        <a:defRPr sz="1920" kern="1200">
          <a:solidFill>
            <a:schemeClr val="tx1"/>
          </a:solidFill>
          <a:latin typeface="+mn-lt"/>
          <a:ea typeface="+mn-ea"/>
          <a:cs typeface="+mn-cs"/>
        </a:defRPr>
      </a:lvl1pPr>
      <a:lvl2pPr marL="487695" algn="l" defTabSz="975390" rtl="0" eaLnBrk="1" latinLnBrk="0" hangingPunct="1">
        <a:defRPr sz="1920" kern="1200">
          <a:solidFill>
            <a:schemeClr val="tx1"/>
          </a:solidFill>
          <a:latin typeface="+mn-lt"/>
          <a:ea typeface="+mn-ea"/>
          <a:cs typeface="+mn-cs"/>
        </a:defRPr>
      </a:lvl2pPr>
      <a:lvl3pPr marL="975390" algn="l" defTabSz="975390" rtl="0" eaLnBrk="1" latinLnBrk="0" hangingPunct="1">
        <a:defRPr sz="1920" kern="1200">
          <a:solidFill>
            <a:schemeClr val="tx1"/>
          </a:solidFill>
          <a:latin typeface="+mn-lt"/>
          <a:ea typeface="+mn-ea"/>
          <a:cs typeface="+mn-cs"/>
        </a:defRPr>
      </a:lvl3pPr>
      <a:lvl4pPr marL="1463086" algn="l" defTabSz="975390" rtl="0" eaLnBrk="1" latinLnBrk="0" hangingPunct="1">
        <a:defRPr sz="1920" kern="1200">
          <a:solidFill>
            <a:schemeClr val="tx1"/>
          </a:solidFill>
          <a:latin typeface="+mn-lt"/>
          <a:ea typeface="+mn-ea"/>
          <a:cs typeface="+mn-cs"/>
        </a:defRPr>
      </a:lvl4pPr>
      <a:lvl5pPr marL="1950781" algn="l" defTabSz="975390" rtl="0" eaLnBrk="1" latinLnBrk="0" hangingPunct="1">
        <a:defRPr sz="1920" kern="1200">
          <a:solidFill>
            <a:schemeClr val="tx1"/>
          </a:solidFill>
          <a:latin typeface="+mn-lt"/>
          <a:ea typeface="+mn-ea"/>
          <a:cs typeface="+mn-cs"/>
        </a:defRPr>
      </a:lvl5pPr>
      <a:lvl6pPr marL="2438476" algn="l" defTabSz="975390" rtl="0" eaLnBrk="1" latinLnBrk="0" hangingPunct="1">
        <a:defRPr sz="1920" kern="1200">
          <a:solidFill>
            <a:schemeClr val="tx1"/>
          </a:solidFill>
          <a:latin typeface="+mn-lt"/>
          <a:ea typeface="+mn-ea"/>
          <a:cs typeface="+mn-cs"/>
        </a:defRPr>
      </a:lvl6pPr>
      <a:lvl7pPr marL="2926171" algn="l" defTabSz="975390" rtl="0" eaLnBrk="1" latinLnBrk="0" hangingPunct="1">
        <a:defRPr sz="1920" kern="1200">
          <a:solidFill>
            <a:schemeClr val="tx1"/>
          </a:solidFill>
          <a:latin typeface="+mn-lt"/>
          <a:ea typeface="+mn-ea"/>
          <a:cs typeface="+mn-cs"/>
        </a:defRPr>
      </a:lvl7pPr>
      <a:lvl8pPr marL="3413867" algn="l" defTabSz="975390" rtl="0" eaLnBrk="1" latinLnBrk="0" hangingPunct="1">
        <a:defRPr sz="1920" kern="1200">
          <a:solidFill>
            <a:schemeClr val="tx1"/>
          </a:solidFill>
          <a:latin typeface="+mn-lt"/>
          <a:ea typeface="+mn-ea"/>
          <a:cs typeface="+mn-cs"/>
        </a:defRPr>
      </a:lvl8pPr>
      <a:lvl9pPr marL="3901562" algn="l" defTabSz="975390"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January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Jim Lansford,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57200" y="731520"/>
            <a:ext cx="883920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t>Wi-Fi Bluetooth Automotive Coexistence Use Cases</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2018-01-11</a:t>
            </a:r>
          </a:p>
        </p:txBody>
      </p:sp>
      <p:graphicFrame>
        <p:nvGraphicFramePr>
          <p:cNvPr id="3075" name="Object 3"/>
          <p:cNvGraphicFramePr>
            <a:graphicFrameLocks noChangeAspect="1"/>
          </p:cNvGraphicFramePr>
          <p:nvPr>
            <p:extLst>
              <p:ext uri="{D42A27DB-BD31-4B8C-83A1-F6EECF244321}">
                <p14:modId xmlns:p14="http://schemas.microsoft.com/office/powerpoint/2010/main" val="3793015115"/>
              </p:ext>
            </p:extLst>
          </p:nvPr>
        </p:nvGraphicFramePr>
        <p:xfrm>
          <a:off x="557213" y="2433638"/>
          <a:ext cx="8586787" cy="3176587"/>
        </p:xfrm>
        <a:graphic>
          <a:graphicData uri="http://schemas.openxmlformats.org/presentationml/2006/ole">
            <mc:AlternateContent xmlns:mc="http://schemas.openxmlformats.org/markup-compatibility/2006">
              <mc:Choice xmlns:v="urn:schemas-microsoft-com:vml" Requires="v">
                <p:oleObj spid="_x0000_s3095" name="Document" r:id="rId4" imgW="8267030" imgH="3060327" progId="Word.Document.8">
                  <p:embed/>
                </p:oleObj>
              </mc:Choice>
              <mc:Fallback>
                <p:oleObj name="Document" r:id="rId4" imgW="8267030" imgH="3060327" progId="Word.Document.8">
                  <p:embed/>
                  <p:pic>
                    <p:nvPicPr>
                      <p:cNvPr id="0" name="Picture 3"/>
                      <p:cNvPicPr>
                        <a:picLocks noChangeAspect="1" noChangeArrowheads="1"/>
                      </p:cNvPicPr>
                      <p:nvPr/>
                    </p:nvPicPr>
                    <p:blipFill>
                      <a:blip r:embed="rId5"/>
                      <a:srcRect/>
                      <a:stretch>
                        <a:fillRect/>
                      </a:stretch>
                    </p:blipFill>
                    <p:spPr bwMode="auto">
                      <a:xfrm>
                        <a:off x="557213" y="2433638"/>
                        <a:ext cx="8586787" cy="317658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987" dirty="0"/>
              <a:t>Conclusion</a:t>
            </a:r>
          </a:p>
        </p:txBody>
      </p:sp>
      <p:sp>
        <p:nvSpPr>
          <p:cNvPr id="3" name="Content Placeholder 2"/>
          <p:cNvSpPr>
            <a:spLocks noGrp="1"/>
          </p:cNvSpPr>
          <p:nvPr>
            <p:ph idx="1"/>
          </p:nvPr>
        </p:nvSpPr>
        <p:spPr>
          <a:xfrm>
            <a:off x="181203" y="1163321"/>
            <a:ext cx="9168384" cy="5654039"/>
          </a:xfrm>
        </p:spPr>
        <p:txBody>
          <a:bodyPr>
            <a:normAutofit/>
          </a:bodyPr>
          <a:lstStyle/>
          <a:p>
            <a:r>
              <a:rPr lang="en-US" sz="2347" dirty="0"/>
              <a:t>Use cases will be valuable for 802.19.2 to develop a recommended practice</a:t>
            </a:r>
          </a:p>
          <a:p>
            <a:r>
              <a:rPr lang="en-US" sz="2347" dirty="0"/>
              <a:t>Some use cases may require co-located and collaborative coexistence techniques</a:t>
            </a:r>
          </a:p>
          <a:p>
            <a:r>
              <a:rPr lang="en-US" sz="2347" dirty="0"/>
              <a:t>Some use cases can be enabled with non co-located, non-collaborative techniques (e.g. adaptive frequency hopping)</a:t>
            </a:r>
          </a:p>
          <a:p>
            <a:r>
              <a:rPr lang="en-US" sz="2347" dirty="0"/>
              <a:t>Performance metrics and desired goals for performance have not been defined</a:t>
            </a:r>
          </a:p>
        </p:txBody>
      </p:sp>
      <p:sp>
        <p:nvSpPr>
          <p:cNvPr id="4" name="Rectangle 4">
            <a:extLst>
              <a:ext uri="{FF2B5EF4-FFF2-40B4-BE49-F238E27FC236}">
                <a16:creationId xmlns:a16="http://schemas.microsoft.com/office/drawing/2014/main" id="{136C1343-325F-4B64-9D8A-F4B0A2740B16}"/>
              </a:ext>
            </a:extLst>
          </p:cNvPr>
          <p:cNvSpPr txBox="1">
            <a:spLocks noChangeArrowheads="1"/>
          </p:cNvSpPr>
          <p:nvPr/>
        </p:nvSpPr>
        <p:spPr bwMode="auto">
          <a:xfrm>
            <a:off x="5715006" y="6907108"/>
            <a:ext cx="3396821" cy="262636"/>
          </a:xfrm>
          <a:prstGeom prst="rect">
            <a:avLst/>
          </a:prstGeom>
          <a:noFill/>
          <a:ln w="9525">
            <a:noFill/>
            <a:round/>
            <a:headEnd/>
            <a:tailEnd/>
          </a:ln>
          <a:effectLst/>
        </p:spPr>
        <p:txBody>
          <a:bodyPr vert="horz" wrap="square" lIns="0" tIns="0" rIns="0" bIns="0" numCol="1" rtlCol="0" anchor="t" anchorCtr="0" compatLnSpc="1">
            <a:prstTxWarp prst="textNoShape">
              <a:avLst/>
            </a:prstTxWarp>
            <a:noAutofit/>
          </a:bodyPr>
          <a:lstStyle>
            <a:lvl1pPr algn="r" defTabSz="975390" rtl="0" eaLnBrk="1" latinLnBrk="0" hangingPunct="1">
              <a:spcBef>
                <a:spcPct val="0"/>
              </a:spcBef>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b="0" i="0" kern="1200" cap="none" baseline="0">
                <a:solidFill>
                  <a:srgbClr val="000000"/>
                </a:solidFill>
                <a:latin typeface="Calibri" panose="020F0502020204030204" pitchFamily="34" charset="0"/>
                <a:ea typeface="+mj-ea"/>
                <a:cs typeface="Arial Unicode MS" charset="0"/>
              </a:defRPr>
            </a:lvl1pPr>
          </a:lstStyle>
          <a:p>
            <a:r>
              <a:rPr lang="en-GB" dirty="0"/>
              <a:t>Jim Lansford, Qualcomm</a:t>
            </a:r>
          </a:p>
        </p:txBody>
      </p:sp>
      <p:sp>
        <p:nvSpPr>
          <p:cNvPr id="5" name="Rectangle 5">
            <a:extLst>
              <a:ext uri="{FF2B5EF4-FFF2-40B4-BE49-F238E27FC236}">
                <a16:creationId xmlns:a16="http://schemas.microsoft.com/office/drawing/2014/main" id="{21D43C3E-AC83-4627-BEEB-A3AC85049AE3}"/>
              </a:ext>
            </a:extLst>
          </p:cNvPr>
          <p:cNvSpPr txBox="1">
            <a:spLocks noChangeArrowheads="1"/>
          </p:cNvSpPr>
          <p:nvPr/>
        </p:nvSpPr>
        <p:spPr bwMode="auto">
          <a:xfrm>
            <a:off x="4470401" y="6907109"/>
            <a:ext cx="728133" cy="387773"/>
          </a:xfrm>
          <a:prstGeom prst="rect">
            <a:avLst/>
          </a:prstGeom>
          <a:noFill/>
          <a:ln w="9525">
            <a:noFill/>
            <a:round/>
            <a:headEnd/>
            <a:tailEnd/>
          </a:ln>
          <a:effectLst/>
        </p:spPr>
        <p:txBody>
          <a:bodyPr vert="horz" wrap="square" lIns="0" tIns="0" rIns="0" bIns="0" numCol="1" rtlCol="0" anchor="t" anchorCtr="0" compatLnSpc="1">
            <a:prstTxWarp prst="textNoShape">
              <a:avLst/>
            </a:prstTxWarp>
            <a:noAutofit/>
          </a:bodyPr>
          <a:lstStyle>
            <a:lvl1pPr algn="ctr" defTabSz="975390" rtl="0" eaLnBrk="1" latinLnBrk="0" hangingPunct="1">
              <a:spcBef>
                <a:spcPct val="0"/>
              </a:spcBef>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b="0" i="0" kern="1200" cap="none" baseline="0">
                <a:solidFill>
                  <a:srgbClr val="000000"/>
                </a:solidFill>
                <a:latin typeface="Calibri" panose="020F0502020204030204" pitchFamily="34" charset="0"/>
                <a:ea typeface="+mj-ea"/>
                <a:cs typeface="Arial Unicode MS" charset="0"/>
              </a:defRPr>
            </a:lvl1pPr>
          </a:lstStyle>
          <a:p>
            <a:pPr fontAlgn="auto">
              <a:spcAft>
                <a:spcPts val="0"/>
              </a:spcAft>
              <a:buClrTx/>
              <a:buSzTx/>
              <a:buFontTx/>
            </a:pPr>
            <a:r>
              <a:rPr lang="en-GB"/>
              <a:t>Slide </a:t>
            </a:r>
            <a:fld id="{D09C756B-EB39-4236-ADBB-73052B179AE4}" type="slidenum">
              <a:rPr lang="en-GB" smtClean="0"/>
              <a:pPr fontAlgn="auto">
                <a:spcAft>
                  <a:spcPts val="0"/>
                </a:spcAft>
                <a:buClrTx/>
                <a:buSzTx/>
                <a:buFontTx/>
              </a:pPr>
              <a:t>10</a:t>
            </a:fld>
            <a:endParaRPr lang="en-GB" dirty="0"/>
          </a:p>
        </p:txBody>
      </p:sp>
      <p:sp>
        <p:nvSpPr>
          <p:cNvPr id="6" name="Rectangle 7">
            <a:extLst>
              <a:ext uri="{FF2B5EF4-FFF2-40B4-BE49-F238E27FC236}">
                <a16:creationId xmlns:a16="http://schemas.microsoft.com/office/drawing/2014/main" id="{220CEC30-CF3B-4452-9707-AE4B817E42F3}"/>
              </a:ext>
            </a:extLst>
          </p:cNvPr>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7" name="Line 8">
            <a:extLst>
              <a:ext uri="{FF2B5EF4-FFF2-40B4-BE49-F238E27FC236}">
                <a16:creationId xmlns:a16="http://schemas.microsoft.com/office/drawing/2014/main" id="{F93D4020-CFE6-48FB-A22B-BAF18E5AC4D5}"/>
              </a:ext>
            </a:extLst>
          </p:cNvPr>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8" name="Rectangle 3">
            <a:extLst>
              <a:ext uri="{FF2B5EF4-FFF2-40B4-BE49-F238E27FC236}">
                <a16:creationId xmlns:a16="http://schemas.microsoft.com/office/drawing/2014/main" id="{04D3857B-5E3D-4315-A9DD-20794214AFB6}"/>
              </a:ext>
            </a:extLst>
          </p:cNvPr>
          <p:cNvSpPr txBox="1">
            <a:spLocks noChangeArrowheads="1"/>
          </p:cNvSpPr>
          <p:nvPr/>
        </p:nvSpPr>
        <p:spPr bwMode="auto">
          <a:xfrm>
            <a:off x="743373" y="228600"/>
            <a:ext cx="1999811" cy="291253"/>
          </a:xfrm>
          <a:prstGeom prst="rect">
            <a:avLst/>
          </a:prstGeom>
          <a:noFill/>
          <a:ln w="9525">
            <a:noFill/>
            <a:round/>
            <a:headEnd/>
            <a:tailEnd/>
          </a:ln>
          <a:effectLst/>
        </p:spPr>
        <p:txBody>
          <a:bodyPr vert="horz" wrap="square" lIns="0" tIns="0" rIns="0" bIns="0" numCol="1" rtlCol="0" anchor="b" anchorCtr="0" compatLnSpc="1">
            <a:prstTxWarp prst="textNoShape">
              <a:avLst/>
            </a:prstTxWarp>
            <a:noAutofit/>
          </a:bodyPr>
          <a:lstStyle>
            <a:lvl1pPr algn="l" defTabSz="975390" rtl="0" eaLnBrk="1" latinLnBrk="0" hangingPunct="1">
              <a:spcBef>
                <a:spcPct val="0"/>
              </a:spcBef>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i="0" kern="1200" cap="none" baseline="0">
                <a:solidFill>
                  <a:srgbClr val="000000"/>
                </a:solidFill>
                <a:latin typeface="Calibri" panose="020F0502020204030204" pitchFamily="34" charset="0"/>
                <a:ea typeface="+mj-ea"/>
                <a:cs typeface="Arial Unicode MS" charset="0"/>
              </a:defRPr>
            </a:lvl1pPr>
          </a:lstStyle>
          <a:p>
            <a:r>
              <a:rPr lang="en-US" dirty="0"/>
              <a:t>January 2018</a:t>
            </a:r>
            <a:endParaRPr lang="en-GB" dirty="0"/>
          </a:p>
        </p:txBody>
      </p:sp>
      <p:sp>
        <p:nvSpPr>
          <p:cNvPr id="9" name="Line 6">
            <a:extLst>
              <a:ext uri="{FF2B5EF4-FFF2-40B4-BE49-F238E27FC236}">
                <a16:creationId xmlns:a16="http://schemas.microsoft.com/office/drawing/2014/main" id="{226F3E9F-C179-43C0-9001-9919045CCF19}"/>
              </a:ext>
            </a:extLst>
          </p:cNvPr>
          <p:cNvSpPr>
            <a:spLocks noChangeShapeType="1"/>
          </p:cNvSpPr>
          <p:nvPr/>
        </p:nvSpPr>
        <p:spPr bwMode="auto">
          <a:xfrm>
            <a:off x="731520" y="523239"/>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 name="Date Placeholder 3">
            <a:extLst>
              <a:ext uri="{FF2B5EF4-FFF2-40B4-BE49-F238E27FC236}">
                <a16:creationId xmlns:a16="http://schemas.microsoft.com/office/drawing/2014/main" id="{2CB64D34-0FAB-4BB5-949B-91F5915B855B}"/>
              </a:ext>
            </a:extLst>
          </p:cNvPr>
          <p:cNvSpPr txBox="1">
            <a:spLocks/>
          </p:cNvSpPr>
          <p:nvPr/>
        </p:nvSpPr>
        <p:spPr bwMode="auto">
          <a:xfrm>
            <a:off x="5334003" y="253977"/>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802.19-18/0005r0</a:t>
            </a:r>
          </a:p>
        </p:txBody>
      </p:sp>
    </p:spTree>
    <p:extLst>
      <p:ext uri="{BB962C8B-B14F-4D97-AF65-F5344CB8AC3E}">
        <p14:creationId xmlns:p14="http://schemas.microsoft.com/office/powerpoint/2010/main" val="828530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Big Picture – use cases</a:t>
            </a:r>
          </a:p>
        </p:txBody>
      </p:sp>
      <p:sp>
        <p:nvSpPr>
          <p:cNvPr id="3" name="Content Placeholder 2"/>
          <p:cNvSpPr>
            <a:spLocks noGrp="1"/>
          </p:cNvSpPr>
          <p:nvPr>
            <p:ph idx="1"/>
          </p:nvPr>
        </p:nvSpPr>
        <p:spPr/>
        <p:txBody>
          <a:bodyPr>
            <a:normAutofit/>
          </a:bodyPr>
          <a:lstStyle/>
          <a:p>
            <a:r>
              <a:rPr lang="en-US" sz="2133" dirty="0"/>
              <a:t>For purposes of this discussion, we’ll assume both Wi-Fi and Bluetooth traffic fall into two basic categories:</a:t>
            </a:r>
          </a:p>
          <a:p>
            <a:pPr lvl="1"/>
            <a:r>
              <a:rPr lang="en-US" sz="1920" dirty="0"/>
              <a:t>Wi-Fi</a:t>
            </a:r>
          </a:p>
          <a:p>
            <a:pPr lvl="2"/>
            <a:r>
              <a:rPr lang="en-US" sz="1707" dirty="0"/>
              <a:t>High priority - EDCA access categories AC3 (AC_VO) and AC2 (AC_VI)</a:t>
            </a:r>
          </a:p>
          <a:p>
            <a:pPr lvl="2"/>
            <a:r>
              <a:rPr lang="en-US" sz="1707" dirty="0"/>
              <a:t>Low priority – EDCA access categories AC1 (AC_BE) and AC0 (AC_BK)</a:t>
            </a:r>
          </a:p>
          <a:p>
            <a:pPr lvl="2"/>
            <a:r>
              <a:rPr lang="en-US" sz="1707" dirty="0"/>
              <a:t>AP vs STA vs GO</a:t>
            </a:r>
          </a:p>
          <a:p>
            <a:pPr lvl="1"/>
            <a:r>
              <a:rPr lang="en-US" sz="1920" dirty="0"/>
              <a:t>Bluetooth (Bluetooth 4.0 </a:t>
            </a:r>
            <a:r>
              <a:rPr lang="en-US" sz="1920" dirty="0" err="1"/>
              <a:t>basline</a:t>
            </a:r>
            <a:r>
              <a:rPr lang="en-US" sz="1920" dirty="0"/>
              <a:t>)</a:t>
            </a:r>
          </a:p>
          <a:p>
            <a:pPr lvl="2"/>
            <a:r>
              <a:rPr lang="en-US" sz="1707" dirty="0"/>
              <a:t>Scans for BT/BLE</a:t>
            </a:r>
          </a:p>
          <a:p>
            <a:pPr lvl="2"/>
            <a:r>
              <a:rPr lang="en-US" sz="1707" dirty="0"/>
              <a:t>Synchronous Connection Oriented (SCO and </a:t>
            </a:r>
            <a:r>
              <a:rPr lang="en-US" sz="1707" dirty="0" err="1"/>
              <a:t>eSCO</a:t>
            </a:r>
            <a:r>
              <a:rPr lang="en-US" sz="1707" dirty="0"/>
              <a:t>)</a:t>
            </a:r>
          </a:p>
          <a:p>
            <a:pPr lvl="2"/>
            <a:r>
              <a:rPr lang="en-US" sz="1707" dirty="0"/>
              <a:t>Asynchronous Connectionless (ACL)</a:t>
            </a:r>
          </a:p>
          <a:p>
            <a:pPr lvl="3"/>
            <a:r>
              <a:rPr lang="en-US" sz="1600" dirty="0"/>
              <a:t>Note that A2DP is a special case of an ACL link</a:t>
            </a:r>
          </a:p>
          <a:p>
            <a:pPr lvl="2"/>
            <a:r>
              <a:rPr lang="en-US" sz="1707" dirty="0"/>
              <a:t>BLE operation</a:t>
            </a:r>
          </a:p>
          <a:p>
            <a:pPr lvl="3"/>
            <a:r>
              <a:rPr lang="en-US" sz="1600" dirty="0"/>
              <a:t>Advertising vs data channels</a:t>
            </a:r>
          </a:p>
          <a:p>
            <a:r>
              <a:rPr lang="en-US" sz="2133" dirty="0"/>
              <a:t>Other issues</a:t>
            </a:r>
          </a:p>
          <a:p>
            <a:pPr lvl="1"/>
            <a:r>
              <a:rPr lang="en-US" sz="1920" dirty="0"/>
              <a:t>Co-located vs non co-located</a:t>
            </a:r>
            <a:endParaRPr lang="en-US" dirty="0"/>
          </a:p>
          <a:p>
            <a:pPr lvl="1"/>
            <a:r>
              <a:rPr lang="en-US" sz="1920" dirty="0"/>
              <a:t>Collaborative vs non-collaborative</a:t>
            </a:r>
          </a:p>
          <a:p>
            <a:pPr lvl="1"/>
            <a:r>
              <a:rPr lang="en-US" sz="1920" dirty="0"/>
              <a:t>Some use cases may require collaborative techniques, some may not</a:t>
            </a:r>
          </a:p>
        </p:txBody>
      </p:sp>
      <p:sp>
        <p:nvSpPr>
          <p:cNvPr id="4" name="Rectangle 4">
            <a:extLst>
              <a:ext uri="{FF2B5EF4-FFF2-40B4-BE49-F238E27FC236}">
                <a16:creationId xmlns:a16="http://schemas.microsoft.com/office/drawing/2014/main" id="{E76FC20E-985D-4F3F-BE5D-5947760C6E2B}"/>
              </a:ext>
            </a:extLst>
          </p:cNvPr>
          <p:cNvSpPr txBox="1">
            <a:spLocks noChangeArrowheads="1"/>
          </p:cNvSpPr>
          <p:nvPr/>
        </p:nvSpPr>
        <p:spPr bwMode="auto">
          <a:xfrm>
            <a:off x="5715006" y="6907108"/>
            <a:ext cx="3396821" cy="262636"/>
          </a:xfrm>
          <a:prstGeom prst="rect">
            <a:avLst/>
          </a:prstGeom>
          <a:noFill/>
          <a:ln w="9525">
            <a:noFill/>
            <a:round/>
            <a:headEnd/>
            <a:tailEnd/>
          </a:ln>
          <a:effectLst/>
        </p:spPr>
        <p:txBody>
          <a:bodyPr vert="horz" wrap="square" lIns="0" tIns="0" rIns="0" bIns="0" numCol="1" rtlCol="0" anchor="t" anchorCtr="0" compatLnSpc="1">
            <a:prstTxWarp prst="textNoShape">
              <a:avLst/>
            </a:prstTxWarp>
            <a:noAutofit/>
          </a:bodyPr>
          <a:lstStyle>
            <a:lvl1pPr algn="r" defTabSz="975390" rtl="0" eaLnBrk="1" latinLnBrk="0" hangingPunct="1">
              <a:spcBef>
                <a:spcPct val="0"/>
              </a:spcBef>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b="0" i="0" kern="1200" cap="none" baseline="0">
                <a:solidFill>
                  <a:srgbClr val="000000"/>
                </a:solidFill>
                <a:latin typeface="Calibri" panose="020F0502020204030204" pitchFamily="34" charset="0"/>
                <a:ea typeface="+mj-ea"/>
                <a:cs typeface="Arial Unicode MS" charset="0"/>
              </a:defRPr>
            </a:lvl1pPr>
          </a:lstStyle>
          <a:p>
            <a:r>
              <a:rPr lang="en-GB" dirty="0"/>
              <a:t>Jim Lansford, Qualcomm</a:t>
            </a:r>
          </a:p>
        </p:txBody>
      </p:sp>
      <p:sp>
        <p:nvSpPr>
          <p:cNvPr id="5" name="Rectangle 5">
            <a:extLst>
              <a:ext uri="{FF2B5EF4-FFF2-40B4-BE49-F238E27FC236}">
                <a16:creationId xmlns:a16="http://schemas.microsoft.com/office/drawing/2014/main" id="{94E9D8F1-DA0F-4575-8F1F-F33938FA1528}"/>
              </a:ext>
            </a:extLst>
          </p:cNvPr>
          <p:cNvSpPr txBox="1">
            <a:spLocks noChangeArrowheads="1"/>
          </p:cNvSpPr>
          <p:nvPr/>
        </p:nvSpPr>
        <p:spPr bwMode="auto">
          <a:xfrm>
            <a:off x="4470401" y="6907109"/>
            <a:ext cx="728133" cy="387773"/>
          </a:xfrm>
          <a:prstGeom prst="rect">
            <a:avLst/>
          </a:prstGeom>
          <a:noFill/>
          <a:ln w="9525">
            <a:noFill/>
            <a:round/>
            <a:headEnd/>
            <a:tailEnd/>
          </a:ln>
          <a:effectLst/>
        </p:spPr>
        <p:txBody>
          <a:bodyPr vert="horz" wrap="square" lIns="0" tIns="0" rIns="0" bIns="0" numCol="1" rtlCol="0" anchor="t" anchorCtr="0" compatLnSpc="1">
            <a:prstTxWarp prst="textNoShape">
              <a:avLst/>
            </a:prstTxWarp>
            <a:noAutofit/>
          </a:bodyPr>
          <a:lstStyle>
            <a:lvl1pPr algn="ctr" defTabSz="975390" rtl="0" eaLnBrk="1" latinLnBrk="0" hangingPunct="1">
              <a:spcBef>
                <a:spcPct val="0"/>
              </a:spcBef>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b="0" i="0" kern="1200" cap="none" baseline="0">
                <a:solidFill>
                  <a:srgbClr val="000000"/>
                </a:solidFill>
                <a:latin typeface="Calibri" panose="020F0502020204030204" pitchFamily="34" charset="0"/>
                <a:ea typeface="+mj-ea"/>
                <a:cs typeface="Arial Unicode MS" charset="0"/>
              </a:defRPr>
            </a:lvl1pPr>
          </a:lstStyle>
          <a:p>
            <a:pPr fontAlgn="auto">
              <a:spcAft>
                <a:spcPts val="0"/>
              </a:spcAft>
              <a:buClrTx/>
              <a:buSzTx/>
              <a:buFontTx/>
            </a:pPr>
            <a:r>
              <a:rPr lang="en-GB"/>
              <a:t>Slide </a:t>
            </a:r>
            <a:fld id="{D09C756B-EB39-4236-ADBB-73052B179AE4}" type="slidenum">
              <a:rPr lang="en-GB" smtClean="0"/>
              <a:pPr fontAlgn="auto">
                <a:spcAft>
                  <a:spcPts val="0"/>
                </a:spcAft>
                <a:buClrTx/>
                <a:buSzTx/>
                <a:buFontTx/>
              </a:pPr>
              <a:t>2</a:t>
            </a:fld>
            <a:endParaRPr lang="en-GB" dirty="0"/>
          </a:p>
        </p:txBody>
      </p:sp>
      <p:sp>
        <p:nvSpPr>
          <p:cNvPr id="6" name="Rectangle 7">
            <a:extLst>
              <a:ext uri="{FF2B5EF4-FFF2-40B4-BE49-F238E27FC236}">
                <a16:creationId xmlns:a16="http://schemas.microsoft.com/office/drawing/2014/main" id="{7E822C66-9EBD-4721-9753-46D6CA461D05}"/>
              </a:ext>
            </a:extLst>
          </p:cNvPr>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7" name="Line 8">
            <a:extLst>
              <a:ext uri="{FF2B5EF4-FFF2-40B4-BE49-F238E27FC236}">
                <a16:creationId xmlns:a16="http://schemas.microsoft.com/office/drawing/2014/main" id="{3C6AF590-7EC0-43C8-A449-7CEF49C19EBA}"/>
              </a:ext>
            </a:extLst>
          </p:cNvPr>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8" name="Rectangle 3">
            <a:extLst>
              <a:ext uri="{FF2B5EF4-FFF2-40B4-BE49-F238E27FC236}">
                <a16:creationId xmlns:a16="http://schemas.microsoft.com/office/drawing/2014/main" id="{391D296D-F252-4E28-A63B-C366C7F7DFA0}"/>
              </a:ext>
            </a:extLst>
          </p:cNvPr>
          <p:cNvSpPr txBox="1">
            <a:spLocks noChangeArrowheads="1"/>
          </p:cNvSpPr>
          <p:nvPr/>
        </p:nvSpPr>
        <p:spPr bwMode="auto">
          <a:xfrm>
            <a:off x="743373" y="228600"/>
            <a:ext cx="1999811" cy="291253"/>
          </a:xfrm>
          <a:prstGeom prst="rect">
            <a:avLst/>
          </a:prstGeom>
          <a:noFill/>
          <a:ln w="9525">
            <a:noFill/>
            <a:round/>
            <a:headEnd/>
            <a:tailEnd/>
          </a:ln>
          <a:effectLst/>
        </p:spPr>
        <p:txBody>
          <a:bodyPr vert="horz" wrap="square" lIns="0" tIns="0" rIns="0" bIns="0" numCol="1" rtlCol="0" anchor="b" anchorCtr="0" compatLnSpc="1">
            <a:prstTxWarp prst="textNoShape">
              <a:avLst/>
            </a:prstTxWarp>
            <a:noAutofit/>
          </a:bodyPr>
          <a:lstStyle>
            <a:lvl1pPr algn="l" defTabSz="975390" rtl="0" eaLnBrk="1" latinLnBrk="0" hangingPunct="1">
              <a:spcBef>
                <a:spcPct val="0"/>
              </a:spcBef>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i="0" kern="1200" cap="none" baseline="0">
                <a:solidFill>
                  <a:srgbClr val="000000"/>
                </a:solidFill>
                <a:latin typeface="Calibri" panose="020F0502020204030204" pitchFamily="34" charset="0"/>
                <a:ea typeface="+mj-ea"/>
                <a:cs typeface="Arial Unicode MS" charset="0"/>
              </a:defRPr>
            </a:lvl1pPr>
          </a:lstStyle>
          <a:p>
            <a:r>
              <a:rPr lang="en-US" dirty="0"/>
              <a:t>January 2018</a:t>
            </a:r>
            <a:endParaRPr lang="en-GB" dirty="0"/>
          </a:p>
        </p:txBody>
      </p:sp>
      <p:sp>
        <p:nvSpPr>
          <p:cNvPr id="9" name="Line 6">
            <a:extLst>
              <a:ext uri="{FF2B5EF4-FFF2-40B4-BE49-F238E27FC236}">
                <a16:creationId xmlns:a16="http://schemas.microsoft.com/office/drawing/2014/main" id="{734A2D59-251F-4A19-B2DE-97CF261E326A}"/>
              </a:ext>
            </a:extLst>
          </p:cNvPr>
          <p:cNvSpPr>
            <a:spLocks noChangeShapeType="1"/>
          </p:cNvSpPr>
          <p:nvPr/>
        </p:nvSpPr>
        <p:spPr bwMode="auto">
          <a:xfrm>
            <a:off x="731520" y="523239"/>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 name="Date Placeholder 3">
            <a:extLst>
              <a:ext uri="{FF2B5EF4-FFF2-40B4-BE49-F238E27FC236}">
                <a16:creationId xmlns:a16="http://schemas.microsoft.com/office/drawing/2014/main" id="{35BF1289-7DDD-4A47-8D48-302A9207643F}"/>
              </a:ext>
            </a:extLst>
          </p:cNvPr>
          <p:cNvSpPr txBox="1">
            <a:spLocks/>
          </p:cNvSpPr>
          <p:nvPr/>
        </p:nvSpPr>
        <p:spPr bwMode="auto">
          <a:xfrm>
            <a:off x="5334003" y="253977"/>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802.19-18/0005r0</a:t>
            </a:r>
          </a:p>
        </p:txBody>
      </p:sp>
    </p:spTree>
    <p:extLst>
      <p:ext uri="{BB962C8B-B14F-4D97-AF65-F5344CB8AC3E}">
        <p14:creationId xmlns:p14="http://schemas.microsoft.com/office/powerpoint/2010/main" val="1916438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case matrix</a:t>
            </a:r>
          </a:p>
        </p:txBody>
      </p:sp>
      <p:graphicFrame>
        <p:nvGraphicFramePr>
          <p:cNvPr id="4" name="Content Placeholder 3"/>
          <p:cNvGraphicFramePr>
            <a:graphicFrameLocks noGrp="1"/>
          </p:cNvGraphicFramePr>
          <p:nvPr>
            <p:ph idx="1"/>
            <p:extLst/>
          </p:nvPr>
        </p:nvGraphicFramePr>
        <p:xfrm>
          <a:off x="1368658" y="1189222"/>
          <a:ext cx="6616817" cy="3199180"/>
        </p:xfrm>
        <a:graphic>
          <a:graphicData uri="http://schemas.openxmlformats.org/drawingml/2006/table">
            <a:tbl>
              <a:tblPr firstRow="1" firstCol="1">
                <a:tableStyleId>{5C22544A-7EE6-4342-B048-85BDC9FD1C3A}</a:tableStyleId>
              </a:tblPr>
              <a:tblGrid>
                <a:gridCol w="1996779">
                  <a:extLst>
                    <a:ext uri="{9D8B030D-6E8A-4147-A177-3AD203B41FA5}">
                      <a16:colId xmlns:a16="http://schemas.microsoft.com/office/drawing/2014/main" val="4193171845"/>
                    </a:ext>
                  </a:extLst>
                </a:gridCol>
                <a:gridCol w="2310019">
                  <a:extLst>
                    <a:ext uri="{9D8B030D-6E8A-4147-A177-3AD203B41FA5}">
                      <a16:colId xmlns:a16="http://schemas.microsoft.com/office/drawing/2014/main" val="2798938231"/>
                    </a:ext>
                  </a:extLst>
                </a:gridCol>
                <a:gridCol w="2310019">
                  <a:extLst>
                    <a:ext uri="{9D8B030D-6E8A-4147-A177-3AD203B41FA5}">
                      <a16:colId xmlns:a16="http://schemas.microsoft.com/office/drawing/2014/main" val="2539162211"/>
                    </a:ext>
                  </a:extLst>
                </a:gridCol>
              </a:tblGrid>
              <a:tr h="721766">
                <a:tc>
                  <a:txBody>
                    <a:bodyPr/>
                    <a:lstStyle/>
                    <a:p>
                      <a:r>
                        <a:rPr lang="en-US" sz="2000" dirty="0"/>
                        <a:t>Use case/type</a:t>
                      </a:r>
                    </a:p>
                  </a:txBody>
                  <a:tcPr marL="97536" marR="97536" marT="48768" marB="48768"/>
                </a:tc>
                <a:tc>
                  <a:txBody>
                    <a:bodyPr/>
                    <a:lstStyle/>
                    <a:p>
                      <a:r>
                        <a:rPr lang="en-US" sz="2000" dirty="0"/>
                        <a:t>Wi-Fi High Priority</a:t>
                      </a:r>
                    </a:p>
                  </a:txBody>
                  <a:tcPr marL="97536" marR="97536" marT="48768" marB="48768"/>
                </a:tc>
                <a:tc>
                  <a:txBody>
                    <a:bodyPr/>
                    <a:lstStyle/>
                    <a:p>
                      <a:r>
                        <a:rPr lang="en-US" sz="2000" dirty="0"/>
                        <a:t>Wi-Fi Low Priority</a:t>
                      </a:r>
                    </a:p>
                  </a:txBody>
                  <a:tcPr marL="97536" marR="97536" marT="48768" marB="48768"/>
                </a:tc>
                <a:extLst>
                  <a:ext uri="{0D108BD9-81ED-4DB2-BD59-A6C34878D82A}">
                    <a16:rowId xmlns:a16="http://schemas.microsoft.com/office/drawing/2014/main" val="743145386"/>
                  </a:ext>
                </a:extLst>
              </a:tr>
              <a:tr h="721766">
                <a:tc>
                  <a:txBody>
                    <a:bodyPr/>
                    <a:lstStyle/>
                    <a:p>
                      <a:r>
                        <a:rPr lang="en-US" sz="2000" dirty="0"/>
                        <a:t>Bluetooth SCO</a:t>
                      </a:r>
                    </a:p>
                  </a:txBody>
                  <a:tcPr marL="97536" marR="97536" marT="48768" marB="48768"/>
                </a:tc>
                <a:tc>
                  <a:txBody>
                    <a:bodyPr/>
                    <a:lstStyle/>
                    <a:p>
                      <a:r>
                        <a:rPr lang="en-US" sz="2000" dirty="0"/>
                        <a:t>Case 1: Priority conflict</a:t>
                      </a:r>
                    </a:p>
                  </a:txBody>
                  <a:tcPr marL="97536" marR="97536" marT="48768" marB="48768"/>
                </a:tc>
                <a:tc>
                  <a:txBody>
                    <a:bodyPr/>
                    <a:lstStyle/>
                    <a:p>
                      <a:r>
                        <a:rPr lang="en-US" sz="2000" dirty="0"/>
                        <a:t>Case 2: BT Voice vs Wi-Fi data</a:t>
                      </a:r>
                    </a:p>
                  </a:txBody>
                  <a:tcPr marL="97536" marR="97536" marT="48768" marB="48768"/>
                </a:tc>
                <a:extLst>
                  <a:ext uri="{0D108BD9-81ED-4DB2-BD59-A6C34878D82A}">
                    <a16:rowId xmlns:a16="http://schemas.microsoft.com/office/drawing/2014/main" val="906144293"/>
                  </a:ext>
                </a:extLst>
              </a:tr>
              <a:tr h="1033882">
                <a:tc>
                  <a:txBody>
                    <a:bodyPr/>
                    <a:lstStyle/>
                    <a:p>
                      <a:r>
                        <a:rPr lang="en-US" sz="2000" dirty="0"/>
                        <a:t>Bluetooth ACL</a:t>
                      </a:r>
                    </a:p>
                  </a:txBody>
                  <a:tcPr marL="97536" marR="97536" marT="48768" marB="48768"/>
                </a:tc>
                <a:tc>
                  <a:txBody>
                    <a:bodyPr/>
                    <a:lstStyle/>
                    <a:p>
                      <a:r>
                        <a:rPr lang="en-US" sz="2000" dirty="0"/>
                        <a:t>Case 3: Wi-Fi multimedia vs BT data</a:t>
                      </a:r>
                    </a:p>
                  </a:txBody>
                  <a:tcPr marL="97536" marR="97536" marT="48768" marB="48768"/>
                </a:tc>
                <a:tc>
                  <a:txBody>
                    <a:bodyPr/>
                    <a:lstStyle/>
                    <a:p>
                      <a:r>
                        <a:rPr lang="en-US" sz="2000" dirty="0"/>
                        <a:t>Case 4: Non-priority</a:t>
                      </a:r>
                    </a:p>
                  </a:txBody>
                  <a:tcPr marL="97536" marR="97536" marT="48768" marB="48768"/>
                </a:tc>
                <a:extLst>
                  <a:ext uri="{0D108BD9-81ED-4DB2-BD59-A6C34878D82A}">
                    <a16:rowId xmlns:a16="http://schemas.microsoft.com/office/drawing/2014/main" val="1487539027"/>
                  </a:ext>
                </a:extLst>
              </a:tr>
              <a:tr h="721766">
                <a:tc>
                  <a:txBody>
                    <a:bodyPr/>
                    <a:lstStyle/>
                    <a:p>
                      <a:r>
                        <a:rPr lang="en-US" sz="2000" dirty="0"/>
                        <a:t>Bluetooth LE</a:t>
                      </a:r>
                    </a:p>
                  </a:txBody>
                  <a:tcPr marL="97536" marR="97536" marT="48768" marB="48768"/>
                </a:tc>
                <a:tc>
                  <a:txBody>
                    <a:bodyPr/>
                    <a:lstStyle/>
                    <a:p>
                      <a:r>
                        <a:rPr lang="en-US" sz="2000" dirty="0"/>
                        <a:t>Case 5:</a:t>
                      </a:r>
                      <a:r>
                        <a:rPr lang="en-US" sz="2000" baseline="0" dirty="0"/>
                        <a:t> BLE defers</a:t>
                      </a:r>
                      <a:endParaRPr lang="en-US" sz="2000" dirty="0"/>
                    </a:p>
                  </a:txBody>
                  <a:tcPr marL="97536" marR="97536" marT="48768" marB="48768"/>
                </a:tc>
                <a:tc>
                  <a:txBody>
                    <a:bodyPr/>
                    <a:lstStyle/>
                    <a:p>
                      <a:r>
                        <a:rPr lang="en-US" sz="2000" dirty="0"/>
                        <a:t>Case 6:</a:t>
                      </a:r>
                      <a:r>
                        <a:rPr lang="en-US" sz="2000" baseline="0" dirty="0"/>
                        <a:t> Best effort</a:t>
                      </a:r>
                      <a:endParaRPr lang="en-US" sz="2000" dirty="0"/>
                    </a:p>
                  </a:txBody>
                  <a:tcPr marL="97536" marR="97536" marT="48768" marB="48768"/>
                </a:tc>
                <a:extLst>
                  <a:ext uri="{0D108BD9-81ED-4DB2-BD59-A6C34878D82A}">
                    <a16:rowId xmlns:a16="http://schemas.microsoft.com/office/drawing/2014/main" val="3021605859"/>
                  </a:ext>
                </a:extLst>
              </a:tr>
            </a:tbl>
          </a:graphicData>
        </a:graphic>
      </p:graphicFrame>
      <p:sp>
        <p:nvSpPr>
          <p:cNvPr id="3" name="Rectangle 2"/>
          <p:cNvSpPr/>
          <p:nvPr/>
        </p:nvSpPr>
        <p:spPr>
          <a:xfrm>
            <a:off x="1500786" y="4452437"/>
            <a:ext cx="6853385" cy="2193357"/>
          </a:xfrm>
          <a:prstGeom prst="rect">
            <a:avLst/>
          </a:prstGeom>
        </p:spPr>
        <p:txBody>
          <a:bodyPr wrap="square">
            <a:spAutoFit/>
          </a:bodyPr>
          <a:lstStyle/>
          <a:p>
            <a:pPr marL="304810" indent="-304810" defTabSz="975390" eaLnBrk="1" fontAlgn="auto" hangingPunct="1">
              <a:spcBef>
                <a:spcPts val="0"/>
              </a:spcBef>
              <a:spcAft>
                <a:spcPts val="0"/>
              </a:spcAft>
              <a:buClrTx/>
              <a:buSzTx/>
              <a:buFont typeface="Arial" panose="020B0604020202020204" pitchFamily="34" charset="0"/>
              <a:buChar char="•"/>
            </a:pPr>
            <a:r>
              <a:rPr lang="en-US" sz="2133" dirty="0">
                <a:solidFill>
                  <a:srgbClr val="000000"/>
                </a:solidFill>
                <a:latin typeface="Arial"/>
                <a:ea typeface="+mn-ea"/>
              </a:rPr>
              <a:t>Issues:</a:t>
            </a:r>
          </a:p>
          <a:p>
            <a:pPr marL="792505" lvl="1" indent="-304810" defTabSz="975390" eaLnBrk="1" fontAlgn="auto" hangingPunct="1">
              <a:spcBef>
                <a:spcPts val="0"/>
              </a:spcBef>
              <a:spcAft>
                <a:spcPts val="0"/>
              </a:spcAft>
              <a:buClrTx/>
              <a:buSzTx/>
              <a:buFont typeface="Courier New" panose="02070309020205020404" pitchFamily="49" charset="0"/>
              <a:buChar char="o"/>
            </a:pPr>
            <a:r>
              <a:rPr lang="en-US" sz="1920" dirty="0">
                <a:solidFill>
                  <a:srgbClr val="000000"/>
                </a:solidFill>
                <a:latin typeface="Arial"/>
                <a:ea typeface="+mn-ea"/>
              </a:rPr>
              <a:t>Wi-Fi could be operating as an AP, STA or GO</a:t>
            </a:r>
          </a:p>
          <a:p>
            <a:pPr marL="792505" lvl="1" indent="-304810" defTabSz="975390" eaLnBrk="1" fontAlgn="auto" hangingPunct="1">
              <a:spcBef>
                <a:spcPts val="0"/>
              </a:spcBef>
              <a:spcAft>
                <a:spcPts val="0"/>
              </a:spcAft>
              <a:buClrTx/>
              <a:buSzTx/>
              <a:buFont typeface="Courier New" panose="02070309020205020404" pitchFamily="49" charset="0"/>
              <a:buChar char="o"/>
            </a:pPr>
            <a:r>
              <a:rPr lang="en-US" sz="1920" dirty="0">
                <a:solidFill>
                  <a:srgbClr val="000000"/>
                </a:solidFill>
                <a:latin typeface="Arial"/>
                <a:ea typeface="+mn-ea"/>
              </a:rPr>
              <a:t>Bluetooth could be operating as a master or slave</a:t>
            </a:r>
          </a:p>
          <a:p>
            <a:pPr marL="792505" lvl="1" indent="-304810" defTabSz="975390" eaLnBrk="1" fontAlgn="auto" hangingPunct="1">
              <a:spcBef>
                <a:spcPts val="0"/>
              </a:spcBef>
              <a:spcAft>
                <a:spcPts val="0"/>
              </a:spcAft>
              <a:buClrTx/>
              <a:buSzTx/>
              <a:buFont typeface="Courier New" panose="02070309020205020404" pitchFamily="49" charset="0"/>
              <a:buChar char="o"/>
            </a:pPr>
            <a:r>
              <a:rPr lang="en-US" sz="1920" dirty="0">
                <a:solidFill>
                  <a:srgbClr val="000000"/>
                </a:solidFill>
                <a:latin typeface="Arial"/>
                <a:ea typeface="+mn-ea"/>
              </a:rPr>
              <a:t>Performance metrics have not been defined</a:t>
            </a:r>
          </a:p>
          <a:p>
            <a:pPr marL="792505" lvl="1" indent="-304810" defTabSz="975390" eaLnBrk="1" fontAlgn="auto" hangingPunct="1">
              <a:spcBef>
                <a:spcPts val="0"/>
              </a:spcBef>
              <a:spcAft>
                <a:spcPts val="0"/>
              </a:spcAft>
              <a:buClrTx/>
              <a:buSzTx/>
              <a:buFont typeface="Courier New" panose="02070309020205020404" pitchFamily="49" charset="0"/>
              <a:buChar char="o"/>
            </a:pPr>
            <a:r>
              <a:rPr lang="en-US" sz="1920" dirty="0" err="1">
                <a:solidFill>
                  <a:srgbClr val="000000"/>
                </a:solidFill>
                <a:latin typeface="Arial"/>
                <a:ea typeface="+mn-ea"/>
              </a:rPr>
              <a:t>eSCO</a:t>
            </a:r>
            <a:r>
              <a:rPr lang="en-US" sz="1920" dirty="0">
                <a:solidFill>
                  <a:srgbClr val="000000"/>
                </a:solidFill>
                <a:latin typeface="Arial"/>
                <a:ea typeface="+mn-ea"/>
              </a:rPr>
              <a:t> has some attributes of SCO and ACL</a:t>
            </a:r>
          </a:p>
          <a:p>
            <a:pPr marL="1280200" lvl="2" indent="-304810" defTabSz="975390" eaLnBrk="1" fontAlgn="auto" hangingPunct="1">
              <a:spcBef>
                <a:spcPts val="0"/>
              </a:spcBef>
              <a:spcAft>
                <a:spcPts val="0"/>
              </a:spcAft>
              <a:buClrTx/>
              <a:buSzTx/>
              <a:buFont typeface="Courier New" panose="02070309020205020404" pitchFamily="49" charset="0"/>
              <a:buChar char="o"/>
            </a:pPr>
            <a:r>
              <a:rPr lang="en-US" sz="1920" dirty="0" err="1">
                <a:solidFill>
                  <a:srgbClr val="000000"/>
                </a:solidFill>
                <a:latin typeface="Arial"/>
                <a:ea typeface="+mn-ea"/>
              </a:rPr>
              <a:t>eSCO</a:t>
            </a:r>
            <a:r>
              <a:rPr lang="en-US" sz="1920" dirty="0">
                <a:solidFill>
                  <a:srgbClr val="000000"/>
                </a:solidFill>
                <a:latin typeface="Arial"/>
                <a:ea typeface="+mn-ea"/>
              </a:rPr>
              <a:t> offers better voice quality when there are packet errors</a:t>
            </a:r>
          </a:p>
        </p:txBody>
      </p:sp>
      <p:sp>
        <p:nvSpPr>
          <p:cNvPr id="5" name="Rectangle 4">
            <a:extLst>
              <a:ext uri="{FF2B5EF4-FFF2-40B4-BE49-F238E27FC236}">
                <a16:creationId xmlns:a16="http://schemas.microsoft.com/office/drawing/2014/main" id="{8FE92006-AED2-479D-89DF-B0EC67E22E3B}"/>
              </a:ext>
            </a:extLst>
          </p:cNvPr>
          <p:cNvSpPr txBox="1">
            <a:spLocks noChangeArrowheads="1"/>
          </p:cNvSpPr>
          <p:nvPr/>
        </p:nvSpPr>
        <p:spPr bwMode="auto">
          <a:xfrm>
            <a:off x="5715006" y="6907108"/>
            <a:ext cx="3396821" cy="262636"/>
          </a:xfrm>
          <a:prstGeom prst="rect">
            <a:avLst/>
          </a:prstGeom>
          <a:noFill/>
          <a:ln w="9525">
            <a:noFill/>
            <a:round/>
            <a:headEnd/>
            <a:tailEnd/>
          </a:ln>
          <a:effectLst/>
        </p:spPr>
        <p:txBody>
          <a:bodyPr vert="horz" wrap="square" lIns="0" tIns="0" rIns="0" bIns="0" numCol="1" rtlCol="0" anchor="t" anchorCtr="0" compatLnSpc="1">
            <a:prstTxWarp prst="textNoShape">
              <a:avLst/>
            </a:prstTxWarp>
            <a:noAutofit/>
          </a:bodyPr>
          <a:lstStyle>
            <a:lvl1pPr algn="r" defTabSz="975390" rtl="0" eaLnBrk="1" latinLnBrk="0" hangingPunct="1">
              <a:spcBef>
                <a:spcPct val="0"/>
              </a:spcBef>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b="0" i="0" kern="1200" cap="none" baseline="0">
                <a:solidFill>
                  <a:srgbClr val="000000"/>
                </a:solidFill>
                <a:latin typeface="Calibri" panose="020F0502020204030204" pitchFamily="34" charset="0"/>
                <a:ea typeface="+mj-ea"/>
                <a:cs typeface="Arial Unicode MS" charset="0"/>
              </a:defRPr>
            </a:lvl1pPr>
          </a:lstStyle>
          <a:p>
            <a:r>
              <a:rPr lang="en-GB" dirty="0"/>
              <a:t>Jim Lansford, Qualcomm</a:t>
            </a:r>
          </a:p>
        </p:txBody>
      </p:sp>
      <p:sp>
        <p:nvSpPr>
          <p:cNvPr id="6" name="Rectangle 5">
            <a:extLst>
              <a:ext uri="{FF2B5EF4-FFF2-40B4-BE49-F238E27FC236}">
                <a16:creationId xmlns:a16="http://schemas.microsoft.com/office/drawing/2014/main" id="{AEB6E250-0087-4144-9850-EED716E64C03}"/>
              </a:ext>
            </a:extLst>
          </p:cNvPr>
          <p:cNvSpPr txBox="1">
            <a:spLocks noChangeArrowheads="1"/>
          </p:cNvSpPr>
          <p:nvPr/>
        </p:nvSpPr>
        <p:spPr bwMode="auto">
          <a:xfrm>
            <a:off x="4470401" y="6907109"/>
            <a:ext cx="728133" cy="387773"/>
          </a:xfrm>
          <a:prstGeom prst="rect">
            <a:avLst/>
          </a:prstGeom>
          <a:noFill/>
          <a:ln w="9525">
            <a:noFill/>
            <a:round/>
            <a:headEnd/>
            <a:tailEnd/>
          </a:ln>
          <a:effectLst/>
        </p:spPr>
        <p:txBody>
          <a:bodyPr vert="horz" wrap="square" lIns="0" tIns="0" rIns="0" bIns="0" numCol="1" rtlCol="0" anchor="t" anchorCtr="0" compatLnSpc="1">
            <a:prstTxWarp prst="textNoShape">
              <a:avLst/>
            </a:prstTxWarp>
            <a:noAutofit/>
          </a:bodyPr>
          <a:lstStyle>
            <a:lvl1pPr algn="ctr" defTabSz="975390" rtl="0" eaLnBrk="1" latinLnBrk="0" hangingPunct="1">
              <a:spcBef>
                <a:spcPct val="0"/>
              </a:spcBef>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b="0" i="0" kern="1200" cap="none" baseline="0">
                <a:solidFill>
                  <a:srgbClr val="000000"/>
                </a:solidFill>
                <a:latin typeface="Calibri" panose="020F0502020204030204" pitchFamily="34" charset="0"/>
                <a:ea typeface="+mj-ea"/>
                <a:cs typeface="Arial Unicode MS" charset="0"/>
              </a:defRPr>
            </a:lvl1pPr>
          </a:lstStyle>
          <a:p>
            <a:pPr fontAlgn="auto">
              <a:spcAft>
                <a:spcPts val="0"/>
              </a:spcAft>
              <a:buClrTx/>
              <a:buSzTx/>
              <a:buFontTx/>
            </a:pPr>
            <a:r>
              <a:rPr lang="en-GB"/>
              <a:t>Slide </a:t>
            </a:r>
            <a:fld id="{D09C756B-EB39-4236-ADBB-73052B179AE4}" type="slidenum">
              <a:rPr lang="en-GB" smtClean="0"/>
              <a:pPr fontAlgn="auto">
                <a:spcAft>
                  <a:spcPts val="0"/>
                </a:spcAft>
                <a:buClrTx/>
                <a:buSzTx/>
                <a:buFontTx/>
              </a:pPr>
              <a:t>3</a:t>
            </a:fld>
            <a:endParaRPr lang="en-GB" dirty="0"/>
          </a:p>
        </p:txBody>
      </p:sp>
      <p:sp>
        <p:nvSpPr>
          <p:cNvPr id="7" name="Rectangle 7">
            <a:extLst>
              <a:ext uri="{FF2B5EF4-FFF2-40B4-BE49-F238E27FC236}">
                <a16:creationId xmlns:a16="http://schemas.microsoft.com/office/drawing/2014/main" id="{E3BDB8B3-6406-4A9B-A3A9-F5F22EF2F2FE}"/>
              </a:ext>
            </a:extLst>
          </p:cNvPr>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8" name="Line 8">
            <a:extLst>
              <a:ext uri="{FF2B5EF4-FFF2-40B4-BE49-F238E27FC236}">
                <a16:creationId xmlns:a16="http://schemas.microsoft.com/office/drawing/2014/main" id="{742636B2-9D20-4732-ABD0-429F905DC753}"/>
              </a:ext>
            </a:extLst>
          </p:cNvPr>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9" name="Rectangle 3">
            <a:extLst>
              <a:ext uri="{FF2B5EF4-FFF2-40B4-BE49-F238E27FC236}">
                <a16:creationId xmlns:a16="http://schemas.microsoft.com/office/drawing/2014/main" id="{4D9ED61C-6AB7-41A3-A75C-7C02ADE5D8A9}"/>
              </a:ext>
            </a:extLst>
          </p:cNvPr>
          <p:cNvSpPr txBox="1">
            <a:spLocks noChangeArrowheads="1"/>
          </p:cNvSpPr>
          <p:nvPr/>
        </p:nvSpPr>
        <p:spPr bwMode="auto">
          <a:xfrm>
            <a:off x="743373" y="228600"/>
            <a:ext cx="1999811" cy="291253"/>
          </a:xfrm>
          <a:prstGeom prst="rect">
            <a:avLst/>
          </a:prstGeom>
          <a:noFill/>
          <a:ln w="9525">
            <a:noFill/>
            <a:round/>
            <a:headEnd/>
            <a:tailEnd/>
          </a:ln>
          <a:effectLst/>
        </p:spPr>
        <p:txBody>
          <a:bodyPr vert="horz" wrap="square" lIns="0" tIns="0" rIns="0" bIns="0" numCol="1" rtlCol="0" anchor="b" anchorCtr="0" compatLnSpc="1">
            <a:prstTxWarp prst="textNoShape">
              <a:avLst/>
            </a:prstTxWarp>
            <a:noAutofit/>
          </a:bodyPr>
          <a:lstStyle>
            <a:lvl1pPr algn="l" defTabSz="975390" rtl="0" eaLnBrk="1" latinLnBrk="0" hangingPunct="1">
              <a:spcBef>
                <a:spcPct val="0"/>
              </a:spcBef>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i="0" kern="1200" cap="none" baseline="0">
                <a:solidFill>
                  <a:srgbClr val="000000"/>
                </a:solidFill>
                <a:latin typeface="Calibri" panose="020F0502020204030204" pitchFamily="34" charset="0"/>
                <a:ea typeface="+mj-ea"/>
                <a:cs typeface="Arial Unicode MS" charset="0"/>
              </a:defRPr>
            </a:lvl1pPr>
          </a:lstStyle>
          <a:p>
            <a:r>
              <a:rPr lang="en-US" dirty="0"/>
              <a:t>January 2018</a:t>
            </a:r>
            <a:endParaRPr lang="en-GB" dirty="0"/>
          </a:p>
        </p:txBody>
      </p:sp>
      <p:sp>
        <p:nvSpPr>
          <p:cNvPr id="10" name="Line 6">
            <a:extLst>
              <a:ext uri="{FF2B5EF4-FFF2-40B4-BE49-F238E27FC236}">
                <a16:creationId xmlns:a16="http://schemas.microsoft.com/office/drawing/2014/main" id="{161D8711-D460-47D0-935A-17A649B8A28A}"/>
              </a:ext>
            </a:extLst>
          </p:cNvPr>
          <p:cNvSpPr>
            <a:spLocks noChangeShapeType="1"/>
          </p:cNvSpPr>
          <p:nvPr/>
        </p:nvSpPr>
        <p:spPr bwMode="auto">
          <a:xfrm>
            <a:off x="731520" y="523239"/>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1" name="Date Placeholder 3">
            <a:extLst>
              <a:ext uri="{FF2B5EF4-FFF2-40B4-BE49-F238E27FC236}">
                <a16:creationId xmlns:a16="http://schemas.microsoft.com/office/drawing/2014/main" id="{F615E325-E6B5-40AC-B47E-DDD3C21A5A0E}"/>
              </a:ext>
            </a:extLst>
          </p:cNvPr>
          <p:cNvSpPr txBox="1">
            <a:spLocks/>
          </p:cNvSpPr>
          <p:nvPr/>
        </p:nvSpPr>
        <p:spPr bwMode="auto">
          <a:xfrm>
            <a:off x="5334003" y="253977"/>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802.19-18/0005r0</a:t>
            </a:r>
          </a:p>
        </p:txBody>
      </p:sp>
    </p:spTree>
    <p:extLst>
      <p:ext uri="{BB962C8B-B14F-4D97-AF65-F5344CB8AC3E}">
        <p14:creationId xmlns:p14="http://schemas.microsoft.com/office/powerpoint/2010/main" val="4123534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1: Priority conflict</a:t>
            </a:r>
          </a:p>
        </p:txBody>
      </p:sp>
      <p:sp>
        <p:nvSpPr>
          <p:cNvPr id="3" name="Content Placeholder 2"/>
          <p:cNvSpPr>
            <a:spLocks noGrp="1"/>
          </p:cNvSpPr>
          <p:nvPr>
            <p:ph idx="1"/>
          </p:nvPr>
        </p:nvSpPr>
        <p:spPr/>
        <p:txBody>
          <a:bodyPr/>
          <a:lstStyle/>
          <a:p>
            <a:r>
              <a:rPr lang="en-US" dirty="0"/>
              <a:t>Examples:</a:t>
            </a:r>
          </a:p>
          <a:p>
            <a:pPr lvl="1"/>
            <a:r>
              <a:rPr lang="en-US" dirty="0"/>
              <a:t>Back seat passenger is doing a video conference (like Facetime) over the in-vehicle Wi-Fi at 2.4GHz while the driver is using Bluetooth for a hands-free call.</a:t>
            </a:r>
          </a:p>
          <a:p>
            <a:pPr lvl="1"/>
            <a:r>
              <a:rPr lang="en-US" dirty="0"/>
              <a:t>Bluetooth headsets being used in the vehicle independent of the IVI, but interfering with the in-vehicle Wi-Fi (also impacts Use Case 4)</a:t>
            </a:r>
          </a:p>
          <a:p>
            <a:endParaRPr lang="en-US" dirty="0"/>
          </a:p>
          <a:p>
            <a:r>
              <a:rPr lang="en-US" dirty="0"/>
              <a:t>Issue: Bluetooth voice quality and Miracast </a:t>
            </a:r>
            <a:r>
              <a:rPr lang="en-US" dirty="0" err="1"/>
              <a:t>QoS</a:t>
            </a:r>
            <a:r>
              <a:rPr lang="en-US" dirty="0"/>
              <a:t> could be difficult to maintain when sharing the 2.4GHz band, especially if there is interference from outside the vehicle</a:t>
            </a:r>
          </a:p>
          <a:p>
            <a:pPr marL="0" indent="0">
              <a:buNone/>
            </a:pPr>
            <a:endParaRPr lang="en-US" dirty="0"/>
          </a:p>
        </p:txBody>
      </p:sp>
      <p:sp>
        <p:nvSpPr>
          <p:cNvPr id="4" name="Rectangle 4">
            <a:extLst>
              <a:ext uri="{FF2B5EF4-FFF2-40B4-BE49-F238E27FC236}">
                <a16:creationId xmlns:a16="http://schemas.microsoft.com/office/drawing/2014/main" id="{DDE8543E-A778-4B8A-BE5B-7CEBC299E446}"/>
              </a:ext>
            </a:extLst>
          </p:cNvPr>
          <p:cNvSpPr txBox="1">
            <a:spLocks noChangeArrowheads="1"/>
          </p:cNvSpPr>
          <p:nvPr/>
        </p:nvSpPr>
        <p:spPr bwMode="auto">
          <a:xfrm>
            <a:off x="5715006" y="6907108"/>
            <a:ext cx="3396821" cy="262636"/>
          </a:xfrm>
          <a:prstGeom prst="rect">
            <a:avLst/>
          </a:prstGeom>
          <a:noFill/>
          <a:ln w="9525">
            <a:noFill/>
            <a:round/>
            <a:headEnd/>
            <a:tailEnd/>
          </a:ln>
          <a:effectLst/>
        </p:spPr>
        <p:txBody>
          <a:bodyPr vert="horz" wrap="square" lIns="0" tIns="0" rIns="0" bIns="0" numCol="1" rtlCol="0" anchor="t" anchorCtr="0" compatLnSpc="1">
            <a:prstTxWarp prst="textNoShape">
              <a:avLst/>
            </a:prstTxWarp>
            <a:noAutofit/>
          </a:bodyPr>
          <a:lstStyle>
            <a:lvl1pPr algn="r" defTabSz="975390" rtl="0" eaLnBrk="1" latinLnBrk="0" hangingPunct="1">
              <a:spcBef>
                <a:spcPct val="0"/>
              </a:spcBef>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b="0" i="0" kern="1200" cap="none" baseline="0">
                <a:solidFill>
                  <a:srgbClr val="000000"/>
                </a:solidFill>
                <a:latin typeface="Calibri" panose="020F0502020204030204" pitchFamily="34" charset="0"/>
                <a:ea typeface="+mj-ea"/>
                <a:cs typeface="Arial Unicode MS" charset="0"/>
              </a:defRPr>
            </a:lvl1pPr>
          </a:lstStyle>
          <a:p>
            <a:r>
              <a:rPr lang="en-GB" dirty="0"/>
              <a:t>Jim Lansford, Qualcomm</a:t>
            </a:r>
          </a:p>
        </p:txBody>
      </p:sp>
      <p:sp>
        <p:nvSpPr>
          <p:cNvPr id="5" name="Rectangle 5">
            <a:extLst>
              <a:ext uri="{FF2B5EF4-FFF2-40B4-BE49-F238E27FC236}">
                <a16:creationId xmlns:a16="http://schemas.microsoft.com/office/drawing/2014/main" id="{CE4E4B82-4941-4467-A41A-751C45F1D778}"/>
              </a:ext>
            </a:extLst>
          </p:cNvPr>
          <p:cNvSpPr txBox="1">
            <a:spLocks noChangeArrowheads="1"/>
          </p:cNvSpPr>
          <p:nvPr/>
        </p:nvSpPr>
        <p:spPr bwMode="auto">
          <a:xfrm>
            <a:off x="4470401" y="6907109"/>
            <a:ext cx="728133" cy="387773"/>
          </a:xfrm>
          <a:prstGeom prst="rect">
            <a:avLst/>
          </a:prstGeom>
          <a:noFill/>
          <a:ln w="9525">
            <a:noFill/>
            <a:round/>
            <a:headEnd/>
            <a:tailEnd/>
          </a:ln>
          <a:effectLst/>
        </p:spPr>
        <p:txBody>
          <a:bodyPr vert="horz" wrap="square" lIns="0" tIns="0" rIns="0" bIns="0" numCol="1" rtlCol="0" anchor="t" anchorCtr="0" compatLnSpc="1">
            <a:prstTxWarp prst="textNoShape">
              <a:avLst/>
            </a:prstTxWarp>
            <a:noAutofit/>
          </a:bodyPr>
          <a:lstStyle>
            <a:lvl1pPr algn="ctr" defTabSz="975390" rtl="0" eaLnBrk="1" latinLnBrk="0" hangingPunct="1">
              <a:spcBef>
                <a:spcPct val="0"/>
              </a:spcBef>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b="0" i="0" kern="1200" cap="none" baseline="0">
                <a:solidFill>
                  <a:srgbClr val="000000"/>
                </a:solidFill>
                <a:latin typeface="Calibri" panose="020F0502020204030204" pitchFamily="34" charset="0"/>
                <a:ea typeface="+mj-ea"/>
                <a:cs typeface="Arial Unicode MS" charset="0"/>
              </a:defRPr>
            </a:lvl1pPr>
          </a:lstStyle>
          <a:p>
            <a:pPr fontAlgn="auto">
              <a:spcAft>
                <a:spcPts val="0"/>
              </a:spcAft>
              <a:buClrTx/>
              <a:buSzTx/>
              <a:buFontTx/>
            </a:pPr>
            <a:r>
              <a:rPr lang="en-GB"/>
              <a:t>Slide </a:t>
            </a:r>
            <a:fld id="{D09C756B-EB39-4236-ADBB-73052B179AE4}" type="slidenum">
              <a:rPr lang="en-GB" smtClean="0"/>
              <a:pPr fontAlgn="auto">
                <a:spcAft>
                  <a:spcPts val="0"/>
                </a:spcAft>
                <a:buClrTx/>
                <a:buSzTx/>
                <a:buFontTx/>
              </a:pPr>
              <a:t>4</a:t>
            </a:fld>
            <a:endParaRPr lang="en-GB" dirty="0"/>
          </a:p>
        </p:txBody>
      </p:sp>
      <p:sp>
        <p:nvSpPr>
          <p:cNvPr id="6" name="Rectangle 7">
            <a:extLst>
              <a:ext uri="{FF2B5EF4-FFF2-40B4-BE49-F238E27FC236}">
                <a16:creationId xmlns:a16="http://schemas.microsoft.com/office/drawing/2014/main" id="{F98A7FDA-4AC1-4672-9DF4-2E15F7A9F9F2}"/>
              </a:ext>
            </a:extLst>
          </p:cNvPr>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7" name="Line 8">
            <a:extLst>
              <a:ext uri="{FF2B5EF4-FFF2-40B4-BE49-F238E27FC236}">
                <a16:creationId xmlns:a16="http://schemas.microsoft.com/office/drawing/2014/main" id="{5D6D00E8-93B6-47B3-B91F-DCEBD6D0116C}"/>
              </a:ext>
            </a:extLst>
          </p:cNvPr>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8" name="Rectangle 3">
            <a:extLst>
              <a:ext uri="{FF2B5EF4-FFF2-40B4-BE49-F238E27FC236}">
                <a16:creationId xmlns:a16="http://schemas.microsoft.com/office/drawing/2014/main" id="{9BB25E2D-7647-41B0-A7CC-9C1DA7A4CD0A}"/>
              </a:ext>
            </a:extLst>
          </p:cNvPr>
          <p:cNvSpPr txBox="1">
            <a:spLocks noChangeArrowheads="1"/>
          </p:cNvSpPr>
          <p:nvPr/>
        </p:nvSpPr>
        <p:spPr bwMode="auto">
          <a:xfrm>
            <a:off x="743373" y="228600"/>
            <a:ext cx="1999811" cy="291253"/>
          </a:xfrm>
          <a:prstGeom prst="rect">
            <a:avLst/>
          </a:prstGeom>
          <a:noFill/>
          <a:ln w="9525">
            <a:noFill/>
            <a:round/>
            <a:headEnd/>
            <a:tailEnd/>
          </a:ln>
          <a:effectLst/>
        </p:spPr>
        <p:txBody>
          <a:bodyPr vert="horz" wrap="square" lIns="0" tIns="0" rIns="0" bIns="0" numCol="1" rtlCol="0" anchor="b" anchorCtr="0" compatLnSpc="1">
            <a:prstTxWarp prst="textNoShape">
              <a:avLst/>
            </a:prstTxWarp>
            <a:noAutofit/>
          </a:bodyPr>
          <a:lstStyle>
            <a:lvl1pPr algn="l" defTabSz="975390" rtl="0" eaLnBrk="1" latinLnBrk="0" hangingPunct="1">
              <a:spcBef>
                <a:spcPct val="0"/>
              </a:spcBef>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i="0" kern="1200" cap="none" baseline="0">
                <a:solidFill>
                  <a:srgbClr val="000000"/>
                </a:solidFill>
                <a:latin typeface="Calibri" panose="020F0502020204030204" pitchFamily="34" charset="0"/>
                <a:ea typeface="+mj-ea"/>
                <a:cs typeface="Arial Unicode MS" charset="0"/>
              </a:defRPr>
            </a:lvl1pPr>
          </a:lstStyle>
          <a:p>
            <a:r>
              <a:rPr lang="en-US" dirty="0"/>
              <a:t>January 2018</a:t>
            </a:r>
            <a:endParaRPr lang="en-GB" dirty="0"/>
          </a:p>
        </p:txBody>
      </p:sp>
      <p:sp>
        <p:nvSpPr>
          <p:cNvPr id="9" name="Line 6">
            <a:extLst>
              <a:ext uri="{FF2B5EF4-FFF2-40B4-BE49-F238E27FC236}">
                <a16:creationId xmlns:a16="http://schemas.microsoft.com/office/drawing/2014/main" id="{A807F0F8-3111-423B-A4FE-3717C4649B20}"/>
              </a:ext>
            </a:extLst>
          </p:cNvPr>
          <p:cNvSpPr>
            <a:spLocks noChangeShapeType="1"/>
          </p:cNvSpPr>
          <p:nvPr/>
        </p:nvSpPr>
        <p:spPr bwMode="auto">
          <a:xfrm>
            <a:off x="731520" y="523239"/>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 name="Date Placeholder 3">
            <a:extLst>
              <a:ext uri="{FF2B5EF4-FFF2-40B4-BE49-F238E27FC236}">
                <a16:creationId xmlns:a16="http://schemas.microsoft.com/office/drawing/2014/main" id="{AF7A9B31-D106-420D-A5EE-07317B866017}"/>
              </a:ext>
            </a:extLst>
          </p:cNvPr>
          <p:cNvSpPr txBox="1">
            <a:spLocks/>
          </p:cNvSpPr>
          <p:nvPr/>
        </p:nvSpPr>
        <p:spPr bwMode="auto">
          <a:xfrm>
            <a:off x="5334003" y="253977"/>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802.19-18/0005r0</a:t>
            </a:r>
          </a:p>
        </p:txBody>
      </p:sp>
    </p:spTree>
    <p:extLst>
      <p:ext uri="{BB962C8B-B14F-4D97-AF65-F5344CB8AC3E}">
        <p14:creationId xmlns:p14="http://schemas.microsoft.com/office/powerpoint/2010/main" val="2321788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2: BT Voice vs Wi-Fi data</a:t>
            </a:r>
          </a:p>
        </p:txBody>
      </p:sp>
      <p:sp>
        <p:nvSpPr>
          <p:cNvPr id="3" name="Content Placeholder 2"/>
          <p:cNvSpPr>
            <a:spLocks noGrp="1"/>
          </p:cNvSpPr>
          <p:nvPr>
            <p:ph idx="1"/>
          </p:nvPr>
        </p:nvSpPr>
        <p:spPr/>
        <p:txBody>
          <a:bodyPr/>
          <a:lstStyle/>
          <a:p>
            <a:r>
              <a:rPr lang="en-US" dirty="0"/>
              <a:t>Examples</a:t>
            </a:r>
          </a:p>
          <a:p>
            <a:pPr lvl="1"/>
            <a:r>
              <a:rPr lang="en-US" dirty="0"/>
              <a:t>Driver is using Bluetooth hands-free to make a call while passengers surf the web using the in-vehicle hotspot at 2.4GHz</a:t>
            </a:r>
          </a:p>
          <a:p>
            <a:pPr lvl="1"/>
            <a:endParaRPr lang="en-US" dirty="0"/>
          </a:p>
          <a:p>
            <a:r>
              <a:rPr lang="en-US" dirty="0"/>
              <a:t>Issue: Bluetooth voice quality</a:t>
            </a:r>
          </a:p>
          <a:p>
            <a:pPr lvl="1"/>
            <a:r>
              <a:rPr lang="en-US" dirty="0" err="1"/>
              <a:t>eSCO</a:t>
            </a:r>
            <a:r>
              <a:rPr lang="en-US" dirty="0"/>
              <a:t> will retry a voice packet if there is an error</a:t>
            </a:r>
          </a:p>
          <a:p>
            <a:pPr lvl="1"/>
            <a:endParaRPr lang="en-US" dirty="0"/>
          </a:p>
        </p:txBody>
      </p:sp>
      <p:sp>
        <p:nvSpPr>
          <p:cNvPr id="4" name="Rectangle 4">
            <a:extLst>
              <a:ext uri="{FF2B5EF4-FFF2-40B4-BE49-F238E27FC236}">
                <a16:creationId xmlns:a16="http://schemas.microsoft.com/office/drawing/2014/main" id="{46661F15-BE15-46CF-BFCD-8D3CA07B069B}"/>
              </a:ext>
            </a:extLst>
          </p:cNvPr>
          <p:cNvSpPr txBox="1">
            <a:spLocks noChangeArrowheads="1"/>
          </p:cNvSpPr>
          <p:nvPr/>
        </p:nvSpPr>
        <p:spPr bwMode="auto">
          <a:xfrm>
            <a:off x="5715006" y="6907108"/>
            <a:ext cx="3396821" cy="262636"/>
          </a:xfrm>
          <a:prstGeom prst="rect">
            <a:avLst/>
          </a:prstGeom>
          <a:noFill/>
          <a:ln w="9525">
            <a:noFill/>
            <a:round/>
            <a:headEnd/>
            <a:tailEnd/>
          </a:ln>
          <a:effectLst/>
        </p:spPr>
        <p:txBody>
          <a:bodyPr vert="horz" wrap="square" lIns="0" tIns="0" rIns="0" bIns="0" numCol="1" rtlCol="0" anchor="t" anchorCtr="0" compatLnSpc="1">
            <a:prstTxWarp prst="textNoShape">
              <a:avLst/>
            </a:prstTxWarp>
            <a:noAutofit/>
          </a:bodyPr>
          <a:lstStyle>
            <a:lvl1pPr algn="r" defTabSz="975390" rtl="0" eaLnBrk="1" latinLnBrk="0" hangingPunct="1">
              <a:spcBef>
                <a:spcPct val="0"/>
              </a:spcBef>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b="0" i="0" kern="1200" cap="none" baseline="0">
                <a:solidFill>
                  <a:srgbClr val="000000"/>
                </a:solidFill>
                <a:latin typeface="Calibri" panose="020F0502020204030204" pitchFamily="34" charset="0"/>
                <a:ea typeface="+mj-ea"/>
                <a:cs typeface="Arial Unicode MS" charset="0"/>
              </a:defRPr>
            </a:lvl1pPr>
          </a:lstStyle>
          <a:p>
            <a:r>
              <a:rPr lang="en-GB" dirty="0"/>
              <a:t>Jim Lansford, Qualcomm</a:t>
            </a:r>
          </a:p>
        </p:txBody>
      </p:sp>
      <p:sp>
        <p:nvSpPr>
          <p:cNvPr id="5" name="Rectangle 5">
            <a:extLst>
              <a:ext uri="{FF2B5EF4-FFF2-40B4-BE49-F238E27FC236}">
                <a16:creationId xmlns:a16="http://schemas.microsoft.com/office/drawing/2014/main" id="{506A7A38-1D75-48A9-997B-E5D6C700C448}"/>
              </a:ext>
            </a:extLst>
          </p:cNvPr>
          <p:cNvSpPr txBox="1">
            <a:spLocks noChangeArrowheads="1"/>
          </p:cNvSpPr>
          <p:nvPr/>
        </p:nvSpPr>
        <p:spPr bwMode="auto">
          <a:xfrm>
            <a:off x="4470401" y="6907109"/>
            <a:ext cx="728133" cy="387773"/>
          </a:xfrm>
          <a:prstGeom prst="rect">
            <a:avLst/>
          </a:prstGeom>
          <a:noFill/>
          <a:ln w="9525">
            <a:noFill/>
            <a:round/>
            <a:headEnd/>
            <a:tailEnd/>
          </a:ln>
          <a:effectLst/>
        </p:spPr>
        <p:txBody>
          <a:bodyPr vert="horz" wrap="square" lIns="0" tIns="0" rIns="0" bIns="0" numCol="1" rtlCol="0" anchor="t" anchorCtr="0" compatLnSpc="1">
            <a:prstTxWarp prst="textNoShape">
              <a:avLst/>
            </a:prstTxWarp>
            <a:noAutofit/>
          </a:bodyPr>
          <a:lstStyle>
            <a:lvl1pPr algn="ctr" defTabSz="975390" rtl="0" eaLnBrk="1" latinLnBrk="0" hangingPunct="1">
              <a:spcBef>
                <a:spcPct val="0"/>
              </a:spcBef>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b="0" i="0" kern="1200" cap="none" baseline="0">
                <a:solidFill>
                  <a:srgbClr val="000000"/>
                </a:solidFill>
                <a:latin typeface="Calibri" panose="020F0502020204030204" pitchFamily="34" charset="0"/>
                <a:ea typeface="+mj-ea"/>
                <a:cs typeface="Arial Unicode MS" charset="0"/>
              </a:defRPr>
            </a:lvl1pPr>
          </a:lstStyle>
          <a:p>
            <a:pPr fontAlgn="auto">
              <a:spcAft>
                <a:spcPts val="0"/>
              </a:spcAft>
              <a:buClrTx/>
              <a:buSzTx/>
              <a:buFontTx/>
            </a:pPr>
            <a:r>
              <a:rPr lang="en-GB"/>
              <a:t>Slide </a:t>
            </a:r>
            <a:fld id="{D09C756B-EB39-4236-ADBB-73052B179AE4}" type="slidenum">
              <a:rPr lang="en-GB" smtClean="0"/>
              <a:pPr fontAlgn="auto">
                <a:spcAft>
                  <a:spcPts val="0"/>
                </a:spcAft>
                <a:buClrTx/>
                <a:buSzTx/>
                <a:buFontTx/>
              </a:pPr>
              <a:t>5</a:t>
            </a:fld>
            <a:endParaRPr lang="en-GB" dirty="0"/>
          </a:p>
        </p:txBody>
      </p:sp>
      <p:sp>
        <p:nvSpPr>
          <p:cNvPr id="6" name="Rectangle 7">
            <a:extLst>
              <a:ext uri="{FF2B5EF4-FFF2-40B4-BE49-F238E27FC236}">
                <a16:creationId xmlns:a16="http://schemas.microsoft.com/office/drawing/2014/main" id="{03F84EAD-D030-4B01-83C9-E1D86670DB7A}"/>
              </a:ext>
            </a:extLst>
          </p:cNvPr>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7" name="Line 8">
            <a:extLst>
              <a:ext uri="{FF2B5EF4-FFF2-40B4-BE49-F238E27FC236}">
                <a16:creationId xmlns:a16="http://schemas.microsoft.com/office/drawing/2014/main" id="{C66BC1D1-B497-4946-ACA1-6F54C05C6EE5}"/>
              </a:ext>
            </a:extLst>
          </p:cNvPr>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8" name="Rectangle 3">
            <a:extLst>
              <a:ext uri="{FF2B5EF4-FFF2-40B4-BE49-F238E27FC236}">
                <a16:creationId xmlns:a16="http://schemas.microsoft.com/office/drawing/2014/main" id="{B9598C07-BF54-42CF-945D-348DECAAE455}"/>
              </a:ext>
            </a:extLst>
          </p:cNvPr>
          <p:cNvSpPr txBox="1">
            <a:spLocks noChangeArrowheads="1"/>
          </p:cNvSpPr>
          <p:nvPr/>
        </p:nvSpPr>
        <p:spPr bwMode="auto">
          <a:xfrm>
            <a:off x="743373" y="228600"/>
            <a:ext cx="1999811" cy="291253"/>
          </a:xfrm>
          <a:prstGeom prst="rect">
            <a:avLst/>
          </a:prstGeom>
          <a:noFill/>
          <a:ln w="9525">
            <a:noFill/>
            <a:round/>
            <a:headEnd/>
            <a:tailEnd/>
          </a:ln>
          <a:effectLst/>
        </p:spPr>
        <p:txBody>
          <a:bodyPr vert="horz" wrap="square" lIns="0" tIns="0" rIns="0" bIns="0" numCol="1" rtlCol="0" anchor="b" anchorCtr="0" compatLnSpc="1">
            <a:prstTxWarp prst="textNoShape">
              <a:avLst/>
            </a:prstTxWarp>
            <a:noAutofit/>
          </a:bodyPr>
          <a:lstStyle>
            <a:lvl1pPr algn="l" defTabSz="975390" rtl="0" eaLnBrk="1" latinLnBrk="0" hangingPunct="1">
              <a:spcBef>
                <a:spcPct val="0"/>
              </a:spcBef>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i="0" kern="1200" cap="none" baseline="0">
                <a:solidFill>
                  <a:srgbClr val="000000"/>
                </a:solidFill>
                <a:latin typeface="Calibri" panose="020F0502020204030204" pitchFamily="34" charset="0"/>
                <a:ea typeface="+mj-ea"/>
                <a:cs typeface="Arial Unicode MS" charset="0"/>
              </a:defRPr>
            </a:lvl1pPr>
          </a:lstStyle>
          <a:p>
            <a:r>
              <a:rPr lang="en-US" dirty="0"/>
              <a:t>January 2018</a:t>
            </a:r>
            <a:endParaRPr lang="en-GB" dirty="0"/>
          </a:p>
        </p:txBody>
      </p:sp>
      <p:sp>
        <p:nvSpPr>
          <p:cNvPr id="9" name="Line 6">
            <a:extLst>
              <a:ext uri="{FF2B5EF4-FFF2-40B4-BE49-F238E27FC236}">
                <a16:creationId xmlns:a16="http://schemas.microsoft.com/office/drawing/2014/main" id="{81A19788-A416-48D0-97A0-077FF7CB48DD}"/>
              </a:ext>
            </a:extLst>
          </p:cNvPr>
          <p:cNvSpPr>
            <a:spLocks noChangeShapeType="1"/>
          </p:cNvSpPr>
          <p:nvPr/>
        </p:nvSpPr>
        <p:spPr bwMode="auto">
          <a:xfrm>
            <a:off x="731520" y="523239"/>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 name="Date Placeholder 3">
            <a:extLst>
              <a:ext uri="{FF2B5EF4-FFF2-40B4-BE49-F238E27FC236}">
                <a16:creationId xmlns:a16="http://schemas.microsoft.com/office/drawing/2014/main" id="{7C756DC9-B045-448E-B298-03B086C85D90}"/>
              </a:ext>
            </a:extLst>
          </p:cNvPr>
          <p:cNvSpPr txBox="1">
            <a:spLocks/>
          </p:cNvSpPr>
          <p:nvPr/>
        </p:nvSpPr>
        <p:spPr bwMode="auto">
          <a:xfrm>
            <a:off x="5334003" y="253977"/>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802.19-18/0005r0</a:t>
            </a:r>
          </a:p>
        </p:txBody>
      </p:sp>
    </p:spTree>
    <p:extLst>
      <p:ext uri="{BB962C8B-B14F-4D97-AF65-F5344CB8AC3E}">
        <p14:creationId xmlns:p14="http://schemas.microsoft.com/office/powerpoint/2010/main" val="4161371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3: Wi-Fi multimedia vs BT data</a:t>
            </a:r>
          </a:p>
        </p:txBody>
      </p:sp>
      <p:sp>
        <p:nvSpPr>
          <p:cNvPr id="3" name="Content Placeholder 2"/>
          <p:cNvSpPr>
            <a:spLocks noGrp="1"/>
          </p:cNvSpPr>
          <p:nvPr>
            <p:ph idx="1"/>
          </p:nvPr>
        </p:nvSpPr>
        <p:spPr/>
        <p:txBody>
          <a:bodyPr/>
          <a:lstStyle/>
          <a:p>
            <a:r>
              <a:rPr lang="en-US" dirty="0"/>
              <a:t>Examples</a:t>
            </a:r>
          </a:p>
          <a:p>
            <a:pPr lvl="1"/>
            <a:r>
              <a:rPr lang="en-US" dirty="0"/>
              <a:t>In-vehicle IVI system is streaming Miracast video to rear screens in the 2.4GHz band while phone uploads address book to head unit</a:t>
            </a:r>
          </a:p>
          <a:p>
            <a:pPr lvl="1"/>
            <a:endParaRPr lang="en-US" dirty="0"/>
          </a:p>
          <a:p>
            <a:r>
              <a:rPr lang="en-US" dirty="0"/>
              <a:t>Issue: Wi-Fi Miracast video/audio quality</a:t>
            </a:r>
          </a:p>
          <a:p>
            <a:pPr lvl="1"/>
            <a:endParaRPr lang="en-US" dirty="0"/>
          </a:p>
        </p:txBody>
      </p:sp>
      <p:sp>
        <p:nvSpPr>
          <p:cNvPr id="4" name="Rectangle 4">
            <a:extLst>
              <a:ext uri="{FF2B5EF4-FFF2-40B4-BE49-F238E27FC236}">
                <a16:creationId xmlns:a16="http://schemas.microsoft.com/office/drawing/2014/main" id="{7870A2D3-B0EC-4DE7-8BF4-47B58B043DFC}"/>
              </a:ext>
            </a:extLst>
          </p:cNvPr>
          <p:cNvSpPr txBox="1">
            <a:spLocks noChangeArrowheads="1"/>
          </p:cNvSpPr>
          <p:nvPr/>
        </p:nvSpPr>
        <p:spPr bwMode="auto">
          <a:xfrm>
            <a:off x="5715006" y="6907108"/>
            <a:ext cx="3396821" cy="262636"/>
          </a:xfrm>
          <a:prstGeom prst="rect">
            <a:avLst/>
          </a:prstGeom>
          <a:noFill/>
          <a:ln w="9525">
            <a:noFill/>
            <a:round/>
            <a:headEnd/>
            <a:tailEnd/>
          </a:ln>
          <a:effectLst/>
        </p:spPr>
        <p:txBody>
          <a:bodyPr vert="horz" wrap="square" lIns="0" tIns="0" rIns="0" bIns="0" numCol="1" rtlCol="0" anchor="t" anchorCtr="0" compatLnSpc="1">
            <a:prstTxWarp prst="textNoShape">
              <a:avLst/>
            </a:prstTxWarp>
            <a:noAutofit/>
          </a:bodyPr>
          <a:lstStyle>
            <a:lvl1pPr algn="r" defTabSz="975390" rtl="0" eaLnBrk="1" latinLnBrk="0" hangingPunct="1">
              <a:spcBef>
                <a:spcPct val="0"/>
              </a:spcBef>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b="0" i="0" kern="1200" cap="none" baseline="0">
                <a:solidFill>
                  <a:srgbClr val="000000"/>
                </a:solidFill>
                <a:latin typeface="Calibri" panose="020F0502020204030204" pitchFamily="34" charset="0"/>
                <a:ea typeface="+mj-ea"/>
                <a:cs typeface="Arial Unicode MS" charset="0"/>
              </a:defRPr>
            </a:lvl1pPr>
          </a:lstStyle>
          <a:p>
            <a:r>
              <a:rPr lang="en-GB" dirty="0"/>
              <a:t>Jim Lansford, Qualcomm</a:t>
            </a:r>
          </a:p>
        </p:txBody>
      </p:sp>
      <p:sp>
        <p:nvSpPr>
          <p:cNvPr id="5" name="Rectangle 5">
            <a:extLst>
              <a:ext uri="{FF2B5EF4-FFF2-40B4-BE49-F238E27FC236}">
                <a16:creationId xmlns:a16="http://schemas.microsoft.com/office/drawing/2014/main" id="{077234E6-E6EE-4122-81E9-12169AE9E327}"/>
              </a:ext>
            </a:extLst>
          </p:cNvPr>
          <p:cNvSpPr txBox="1">
            <a:spLocks noChangeArrowheads="1"/>
          </p:cNvSpPr>
          <p:nvPr/>
        </p:nvSpPr>
        <p:spPr bwMode="auto">
          <a:xfrm>
            <a:off x="4470401" y="6907109"/>
            <a:ext cx="728133" cy="387773"/>
          </a:xfrm>
          <a:prstGeom prst="rect">
            <a:avLst/>
          </a:prstGeom>
          <a:noFill/>
          <a:ln w="9525">
            <a:noFill/>
            <a:round/>
            <a:headEnd/>
            <a:tailEnd/>
          </a:ln>
          <a:effectLst/>
        </p:spPr>
        <p:txBody>
          <a:bodyPr vert="horz" wrap="square" lIns="0" tIns="0" rIns="0" bIns="0" numCol="1" rtlCol="0" anchor="t" anchorCtr="0" compatLnSpc="1">
            <a:prstTxWarp prst="textNoShape">
              <a:avLst/>
            </a:prstTxWarp>
            <a:noAutofit/>
          </a:bodyPr>
          <a:lstStyle>
            <a:lvl1pPr algn="ctr" defTabSz="975390" rtl="0" eaLnBrk="1" latinLnBrk="0" hangingPunct="1">
              <a:spcBef>
                <a:spcPct val="0"/>
              </a:spcBef>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b="0" i="0" kern="1200" cap="none" baseline="0">
                <a:solidFill>
                  <a:srgbClr val="000000"/>
                </a:solidFill>
                <a:latin typeface="Calibri" panose="020F0502020204030204" pitchFamily="34" charset="0"/>
                <a:ea typeface="+mj-ea"/>
                <a:cs typeface="Arial Unicode MS" charset="0"/>
              </a:defRPr>
            </a:lvl1pPr>
          </a:lstStyle>
          <a:p>
            <a:pPr fontAlgn="auto">
              <a:spcAft>
                <a:spcPts val="0"/>
              </a:spcAft>
              <a:buClrTx/>
              <a:buSzTx/>
              <a:buFontTx/>
            </a:pPr>
            <a:r>
              <a:rPr lang="en-GB"/>
              <a:t>Slide </a:t>
            </a:r>
            <a:fld id="{D09C756B-EB39-4236-ADBB-73052B179AE4}" type="slidenum">
              <a:rPr lang="en-GB" smtClean="0"/>
              <a:pPr fontAlgn="auto">
                <a:spcAft>
                  <a:spcPts val="0"/>
                </a:spcAft>
                <a:buClrTx/>
                <a:buSzTx/>
                <a:buFontTx/>
              </a:pPr>
              <a:t>6</a:t>
            </a:fld>
            <a:endParaRPr lang="en-GB" dirty="0"/>
          </a:p>
        </p:txBody>
      </p:sp>
      <p:sp>
        <p:nvSpPr>
          <p:cNvPr id="6" name="Rectangle 7">
            <a:extLst>
              <a:ext uri="{FF2B5EF4-FFF2-40B4-BE49-F238E27FC236}">
                <a16:creationId xmlns:a16="http://schemas.microsoft.com/office/drawing/2014/main" id="{D6441CE8-15E0-44DF-8ABF-B8FE89BCA6F5}"/>
              </a:ext>
            </a:extLst>
          </p:cNvPr>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7" name="Line 8">
            <a:extLst>
              <a:ext uri="{FF2B5EF4-FFF2-40B4-BE49-F238E27FC236}">
                <a16:creationId xmlns:a16="http://schemas.microsoft.com/office/drawing/2014/main" id="{91D3AE10-05D5-4BA4-9AC7-44987BEC63FE}"/>
              </a:ext>
            </a:extLst>
          </p:cNvPr>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8" name="Rectangle 3">
            <a:extLst>
              <a:ext uri="{FF2B5EF4-FFF2-40B4-BE49-F238E27FC236}">
                <a16:creationId xmlns:a16="http://schemas.microsoft.com/office/drawing/2014/main" id="{CEBF770A-8F9D-4046-BF08-95B1BAFC6BB8}"/>
              </a:ext>
            </a:extLst>
          </p:cNvPr>
          <p:cNvSpPr txBox="1">
            <a:spLocks noChangeArrowheads="1"/>
          </p:cNvSpPr>
          <p:nvPr/>
        </p:nvSpPr>
        <p:spPr bwMode="auto">
          <a:xfrm>
            <a:off x="743373" y="228600"/>
            <a:ext cx="1999811" cy="291253"/>
          </a:xfrm>
          <a:prstGeom prst="rect">
            <a:avLst/>
          </a:prstGeom>
          <a:noFill/>
          <a:ln w="9525">
            <a:noFill/>
            <a:round/>
            <a:headEnd/>
            <a:tailEnd/>
          </a:ln>
          <a:effectLst/>
        </p:spPr>
        <p:txBody>
          <a:bodyPr vert="horz" wrap="square" lIns="0" tIns="0" rIns="0" bIns="0" numCol="1" rtlCol="0" anchor="b" anchorCtr="0" compatLnSpc="1">
            <a:prstTxWarp prst="textNoShape">
              <a:avLst/>
            </a:prstTxWarp>
            <a:noAutofit/>
          </a:bodyPr>
          <a:lstStyle>
            <a:lvl1pPr algn="l" defTabSz="975390" rtl="0" eaLnBrk="1" latinLnBrk="0" hangingPunct="1">
              <a:spcBef>
                <a:spcPct val="0"/>
              </a:spcBef>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i="0" kern="1200" cap="none" baseline="0">
                <a:solidFill>
                  <a:srgbClr val="000000"/>
                </a:solidFill>
                <a:latin typeface="Calibri" panose="020F0502020204030204" pitchFamily="34" charset="0"/>
                <a:ea typeface="+mj-ea"/>
                <a:cs typeface="Arial Unicode MS" charset="0"/>
              </a:defRPr>
            </a:lvl1pPr>
          </a:lstStyle>
          <a:p>
            <a:r>
              <a:rPr lang="en-US" dirty="0"/>
              <a:t>January 2018</a:t>
            </a:r>
            <a:endParaRPr lang="en-GB" dirty="0"/>
          </a:p>
        </p:txBody>
      </p:sp>
      <p:sp>
        <p:nvSpPr>
          <p:cNvPr id="9" name="Line 6">
            <a:extLst>
              <a:ext uri="{FF2B5EF4-FFF2-40B4-BE49-F238E27FC236}">
                <a16:creationId xmlns:a16="http://schemas.microsoft.com/office/drawing/2014/main" id="{23AFAA8F-FF5E-4A1F-9001-9D49235FF940}"/>
              </a:ext>
            </a:extLst>
          </p:cNvPr>
          <p:cNvSpPr>
            <a:spLocks noChangeShapeType="1"/>
          </p:cNvSpPr>
          <p:nvPr/>
        </p:nvSpPr>
        <p:spPr bwMode="auto">
          <a:xfrm>
            <a:off x="731520" y="523239"/>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 name="Date Placeholder 3">
            <a:extLst>
              <a:ext uri="{FF2B5EF4-FFF2-40B4-BE49-F238E27FC236}">
                <a16:creationId xmlns:a16="http://schemas.microsoft.com/office/drawing/2014/main" id="{DFCF047C-5079-4104-B015-A89C5391A275}"/>
              </a:ext>
            </a:extLst>
          </p:cNvPr>
          <p:cNvSpPr txBox="1">
            <a:spLocks/>
          </p:cNvSpPr>
          <p:nvPr/>
        </p:nvSpPr>
        <p:spPr bwMode="auto">
          <a:xfrm>
            <a:off x="5334003" y="253977"/>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802.19-18/0005r0</a:t>
            </a:r>
          </a:p>
        </p:txBody>
      </p:sp>
    </p:spTree>
    <p:extLst>
      <p:ext uri="{BB962C8B-B14F-4D97-AF65-F5344CB8AC3E}">
        <p14:creationId xmlns:p14="http://schemas.microsoft.com/office/powerpoint/2010/main" val="1430667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4: Non-priority</a:t>
            </a:r>
          </a:p>
        </p:txBody>
      </p:sp>
      <p:sp>
        <p:nvSpPr>
          <p:cNvPr id="3" name="Content Placeholder 2"/>
          <p:cNvSpPr>
            <a:spLocks noGrp="1"/>
          </p:cNvSpPr>
          <p:nvPr>
            <p:ph idx="1"/>
          </p:nvPr>
        </p:nvSpPr>
        <p:spPr/>
        <p:txBody>
          <a:bodyPr/>
          <a:lstStyle/>
          <a:p>
            <a:r>
              <a:rPr lang="en-US" dirty="0"/>
              <a:t>Examples</a:t>
            </a:r>
          </a:p>
          <a:p>
            <a:pPr lvl="1"/>
            <a:r>
              <a:rPr lang="en-US" dirty="0"/>
              <a:t>BLE TPMS sensors send tire pressure information to telematics unit while users in the car surf the web</a:t>
            </a:r>
          </a:p>
          <a:p>
            <a:pPr marL="242154" lvl="1" indent="0">
              <a:buNone/>
            </a:pPr>
            <a:endParaRPr lang="en-US" dirty="0"/>
          </a:p>
          <a:p>
            <a:pPr lvl="1"/>
            <a:r>
              <a:rPr lang="en-US" dirty="0"/>
              <a:t>Special case – A2DP</a:t>
            </a:r>
          </a:p>
          <a:p>
            <a:pPr lvl="2"/>
            <a:r>
              <a:rPr lang="en-US" dirty="0"/>
              <a:t>Phone streams music via Bluetooth A2DP to IVI system while passengers surf the web</a:t>
            </a:r>
          </a:p>
          <a:p>
            <a:pPr marL="242154" lvl="1" indent="0">
              <a:buNone/>
            </a:pPr>
            <a:endParaRPr lang="en-US" dirty="0"/>
          </a:p>
          <a:p>
            <a:r>
              <a:rPr lang="en-US" dirty="0"/>
              <a:t>Issue: Throughput may be affected - Streaming services that use Best Effort or background priority in Wi-Fi may have buffer depth issues. Buffer depth may also be an issue for A2DP.</a:t>
            </a:r>
          </a:p>
          <a:p>
            <a:endParaRPr lang="en-US" dirty="0"/>
          </a:p>
          <a:p>
            <a:pPr lvl="1"/>
            <a:endParaRPr lang="en-US" dirty="0"/>
          </a:p>
        </p:txBody>
      </p:sp>
      <p:sp>
        <p:nvSpPr>
          <p:cNvPr id="4" name="Rectangle 4">
            <a:extLst>
              <a:ext uri="{FF2B5EF4-FFF2-40B4-BE49-F238E27FC236}">
                <a16:creationId xmlns:a16="http://schemas.microsoft.com/office/drawing/2014/main" id="{2255A77E-B8AB-497B-B700-4F345C6145FA}"/>
              </a:ext>
            </a:extLst>
          </p:cNvPr>
          <p:cNvSpPr txBox="1">
            <a:spLocks noChangeArrowheads="1"/>
          </p:cNvSpPr>
          <p:nvPr/>
        </p:nvSpPr>
        <p:spPr bwMode="auto">
          <a:xfrm>
            <a:off x="5715006" y="6907108"/>
            <a:ext cx="3396821" cy="262636"/>
          </a:xfrm>
          <a:prstGeom prst="rect">
            <a:avLst/>
          </a:prstGeom>
          <a:noFill/>
          <a:ln w="9525">
            <a:noFill/>
            <a:round/>
            <a:headEnd/>
            <a:tailEnd/>
          </a:ln>
          <a:effectLst/>
        </p:spPr>
        <p:txBody>
          <a:bodyPr vert="horz" wrap="square" lIns="0" tIns="0" rIns="0" bIns="0" numCol="1" rtlCol="0" anchor="t" anchorCtr="0" compatLnSpc="1">
            <a:prstTxWarp prst="textNoShape">
              <a:avLst/>
            </a:prstTxWarp>
            <a:noAutofit/>
          </a:bodyPr>
          <a:lstStyle>
            <a:lvl1pPr algn="r" defTabSz="975390" rtl="0" eaLnBrk="1" latinLnBrk="0" hangingPunct="1">
              <a:spcBef>
                <a:spcPct val="0"/>
              </a:spcBef>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b="0" i="0" kern="1200" cap="none" baseline="0">
                <a:solidFill>
                  <a:srgbClr val="000000"/>
                </a:solidFill>
                <a:latin typeface="Calibri" panose="020F0502020204030204" pitchFamily="34" charset="0"/>
                <a:ea typeface="+mj-ea"/>
                <a:cs typeface="Arial Unicode MS" charset="0"/>
              </a:defRPr>
            </a:lvl1pPr>
          </a:lstStyle>
          <a:p>
            <a:r>
              <a:rPr lang="en-GB" dirty="0"/>
              <a:t>Jim Lansford, Qualcomm</a:t>
            </a:r>
          </a:p>
        </p:txBody>
      </p:sp>
      <p:sp>
        <p:nvSpPr>
          <p:cNvPr id="5" name="Rectangle 5">
            <a:extLst>
              <a:ext uri="{FF2B5EF4-FFF2-40B4-BE49-F238E27FC236}">
                <a16:creationId xmlns:a16="http://schemas.microsoft.com/office/drawing/2014/main" id="{4161C0A5-9A73-4D4C-8FEA-8A6672C7653E}"/>
              </a:ext>
            </a:extLst>
          </p:cNvPr>
          <p:cNvSpPr txBox="1">
            <a:spLocks noChangeArrowheads="1"/>
          </p:cNvSpPr>
          <p:nvPr/>
        </p:nvSpPr>
        <p:spPr bwMode="auto">
          <a:xfrm>
            <a:off x="4470401" y="6907109"/>
            <a:ext cx="728133" cy="387773"/>
          </a:xfrm>
          <a:prstGeom prst="rect">
            <a:avLst/>
          </a:prstGeom>
          <a:noFill/>
          <a:ln w="9525">
            <a:noFill/>
            <a:round/>
            <a:headEnd/>
            <a:tailEnd/>
          </a:ln>
          <a:effectLst/>
        </p:spPr>
        <p:txBody>
          <a:bodyPr vert="horz" wrap="square" lIns="0" tIns="0" rIns="0" bIns="0" numCol="1" rtlCol="0" anchor="t" anchorCtr="0" compatLnSpc="1">
            <a:prstTxWarp prst="textNoShape">
              <a:avLst/>
            </a:prstTxWarp>
            <a:noAutofit/>
          </a:bodyPr>
          <a:lstStyle>
            <a:lvl1pPr algn="ctr" defTabSz="975390" rtl="0" eaLnBrk="1" latinLnBrk="0" hangingPunct="1">
              <a:spcBef>
                <a:spcPct val="0"/>
              </a:spcBef>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b="0" i="0" kern="1200" cap="none" baseline="0">
                <a:solidFill>
                  <a:srgbClr val="000000"/>
                </a:solidFill>
                <a:latin typeface="Calibri" panose="020F0502020204030204" pitchFamily="34" charset="0"/>
                <a:ea typeface="+mj-ea"/>
                <a:cs typeface="Arial Unicode MS" charset="0"/>
              </a:defRPr>
            </a:lvl1pPr>
          </a:lstStyle>
          <a:p>
            <a:pPr fontAlgn="auto">
              <a:spcAft>
                <a:spcPts val="0"/>
              </a:spcAft>
              <a:buClrTx/>
              <a:buSzTx/>
              <a:buFontTx/>
            </a:pPr>
            <a:r>
              <a:rPr lang="en-GB"/>
              <a:t>Slide </a:t>
            </a:r>
            <a:fld id="{D09C756B-EB39-4236-ADBB-73052B179AE4}" type="slidenum">
              <a:rPr lang="en-GB" smtClean="0"/>
              <a:pPr fontAlgn="auto">
                <a:spcAft>
                  <a:spcPts val="0"/>
                </a:spcAft>
                <a:buClrTx/>
                <a:buSzTx/>
                <a:buFontTx/>
              </a:pPr>
              <a:t>7</a:t>
            </a:fld>
            <a:endParaRPr lang="en-GB" dirty="0"/>
          </a:p>
        </p:txBody>
      </p:sp>
      <p:sp>
        <p:nvSpPr>
          <p:cNvPr id="6" name="Rectangle 7">
            <a:extLst>
              <a:ext uri="{FF2B5EF4-FFF2-40B4-BE49-F238E27FC236}">
                <a16:creationId xmlns:a16="http://schemas.microsoft.com/office/drawing/2014/main" id="{70FCBECB-5E6A-4FCF-911B-5A050ED36449}"/>
              </a:ext>
            </a:extLst>
          </p:cNvPr>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7" name="Line 8">
            <a:extLst>
              <a:ext uri="{FF2B5EF4-FFF2-40B4-BE49-F238E27FC236}">
                <a16:creationId xmlns:a16="http://schemas.microsoft.com/office/drawing/2014/main" id="{993046BB-04F5-4D86-B7B2-FD77D4DE3F0A}"/>
              </a:ext>
            </a:extLst>
          </p:cNvPr>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8" name="Rectangle 3">
            <a:extLst>
              <a:ext uri="{FF2B5EF4-FFF2-40B4-BE49-F238E27FC236}">
                <a16:creationId xmlns:a16="http://schemas.microsoft.com/office/drawing/2014/main" id="{ACF7F576-9F64-4D75-8885-4BC843A6ACC4}"/>
              </a:ext>
            </a:extLst>
          </p:cNvPr>
          <p:cNvSpPr txBox="1">
            <a:spLocks noChangeArrowheads="1"/>
          </p:cNvSpPr>
          <p:nvPr/>
        </p:nvSpPr>
        <p:spPr bwMode="auto">
          <a:xfrm>
            <a:off x="743373" y="228600"/>
            <a:ext cx="1999811" cy="291253"/>
          </a:xfrm>
          <a:prstGeom prst="rect">
            <a:avLst/>
          </a:prstGeom>
          <a:noFill/>
          <a:ln w="9525">
            <a:noFill/>
            <a:round/>
            <a:headEnd/>
            <a:tailEnd/>
          </a:ln>
          <a:effectLst/>
        </p:spPr>
        <p:txBody>
          <a:bodyPr vert="horz" wrap="square" lIns="0" tIns="0" rIns="0" bIns="0" numCol="1" rtlCol="0" anchor="b" anchorCtr="0" compatLnSpc="1">
            <a:prstTxWarp prst="textNoShape">
              <a:avLst/>
            </a:prstTxWarp>
            <a:noAutofit/>
          </a:bodyPr>
          <a:lstStyle>
            <a:lvl1pPr algn="l" defTabSz="975390" rtl="0" eaLnBrk="1" latinLnBrk="0" hangingPunct="1">
              <a:spcBef>
                <a:spcPct val="0"/>
              </a:spcBef>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i="0" kern="1200" cap="none" baseline="0">
                <a:solidFill>
                  <a:srgbClr val="000000"/>
                </a:solidFill>
                <a:latin typeface="Calibri" panose="020F0502020204030204" pitchFamily="34" charset="0"/>
                <a:ea typeface="+mj-ea"/>
                <a:cs typeface="Arial Unicode MS" charset="0"/>
              </a:defRPr>
            </a:lvl1pPr>
          </a:lstStyle>
          <a:p>
            <a:r>
              <a:rPr lang="en-US" dirty="0"/>
              <a:t>January 2018</a:t>
            </a:r>
            <a:endParaRPr lang="en-GB" dirty="0"/>
          </a:p>
        </p:txBody>
      </p:sp>
      <p:sp>
        <p:nvSpPr>
          <p:cNvPr id="9" name="Line 6">
            <a:extLst>
              <a:ext uri="{FF2B5EF4-FFF2-40B4-BE49-F238E27FC236}">
                <a16:creationId xmlns:a16="http://schemas.microsoft.com/office/drawing/2014/main" id="{06E09E3F-5949-49D2-99FB-ABC3D01DF340}"/>
              </a:ext>
            </a:extLst>
          </p:cNvPr>
          <p:cNvSpPr>
            <a:spLocks noChangeShapeType="1"/>
          </p:cNvSpPr>
          <p:nvPr/>
        </p:nvSpPr>
        <p:spPr bwMode="auto">
          <a:xfrm>
            <a:off x="731520" y="523239"/>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 name="Date Placeholder 3">
            <a:extLst>
              <a:ext uri="{FF2B5EF4-FFF2-40B4-BE49-F238E27FC236}">
                <a16:creationId xmlns:a16="http://schemas.microsoft.com/office/drawing/2014/main" id="{4BF0B6DB-3DD4-448E-8D0D-E504852B0752}"/>
              </a:ext>
            </a:extLst>
          </p:cNvPr>
          <p:cNvSpPr txBox="1">
            <a:spLocks/>
          </p:cNvSpPr>
          <p:nvPr/>
        </p:nvSpPr>
        <p:spPr bwMode="auto">
          <a:xfrm>
            <a:off x="5334003" y="253977"/>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802.19-18/0005r0</a:t>
            </a:r>
          </a:p>
        </p:txBody>
      </p:sp>
    </p:spTree>
    <p:extLst>
      <p:ext uri="{BB962C8B-B14F-4D97-AF65-F5344CB8AC3E}">
        <p14:creationId xmlns:p14="http://schemas.microsoft.com/office/powerpoint/2010/main" val="3976948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5: Wi-Fi multimedia vs BLE data</a:t>
            </a:r>
          </a:p>
        </p:txBody>
      </p:sp>
      <p:sp>
        <p:nvSpPr>
          <p:cNvPr id="3" name="Content Placeholder 2"/>
          <p:cNvSpPr>
            <a:spLocks noGrp="1"/>
          </p:cNvSpPr>
          <p:nvPr>
            <p:ph idx="1"/>
          </p:nvPr>
        </p:nvSpPr>
        <p:spPr/>
        <p:txBody>
          <a:bodyPr/>
          <a:lstStyle/>
          <a:p>
            <a:r>
              <a:rPr lang="en-US" dirty="0"/>
              <a:t>Examples</a:t>
            </a:r>
          </a:p>
          <a:p>
            <a:pPr lvl="1"/>
            <a:r>
              <a:rPr lang="en-US" dirty="0"/>
              <a:t>In-vehicle IVI system is streaming Miracast video to rear screens in the 2.4GHz band while BLE TPMS sends tire pressure data</a:t>
            </a:r>
          </a:p>
          <a:p>
            <a:pPr lvl="1"/>
            <a:r>
              <a:rPr lang="en-US" dirty="0"/>
              <a:t>Miracast audio is streaming to rear speakers while BLE is used as A/V control</a:t>
            </a:r>
          </a:p>
          <a:p>
            <a:pPr lvl="1"/>
            <a:endParaRPr lang="en-US" dirty="0"/>
          </a:p>
          <a:p>
            <a:r>
              <a:rPr lang="en-US" dirty="0"/>
              <a:t>Issue: Wi-Fi Miracast video/audio quality</a:t>
            </a:r>
          </a:p>
          <a:p>
            <a:endParaRPr lang="en-US" dirty="0"/>
          </a:p>
        </p:txBody>
      </p:sp>
      <p:sp>
        <p:nvSpPr>
          <p:cNvPr id="4" name="Rectangle 4">
            <a:extLst>
              <a:ext uri="{FF2B5EF4-FFF2-40B4-BE49-F238E27FC236}">
                <a16:creationId xmlns:a16="http://schemas.microsoft.com/office/drawing/2014/main" id="{2B02E07E-FB2D-415A-ACB2-7118BF8111D6}"/>
              </a:ext>
            </a:extLst>
          </p:cNvPr>
          <p:cNvSpPr txBox="1">
            <a:spLocks noChangeArrowheads="1"/>
          </p:cNvSpPr>
          <p:nvPr/>
        </p:nvSpPr>
        <p:spPr bwMode="auto">
          <a:xfrm>
            <a:off x="5715006" y="6907108"/>
            <a:ext cx="3396821" cy="262636"/>
          </a:xfrm>
          <a:prstGeom prst="rect">
            <a:avLst/>
          </a:prstGeom>
          <a:noFill/>
          <a:ln w="9525">
            <a:noFill/>
            <a:round/>
            <a:headEnd/>
            <a:tailEnd/>
          </a:ln>
          <a:effectLst/>
        </p:spPr>
        <p:txBody>
          <a:bodyPr vert="horz" wrap="square" lIns="0" tIns="0" rIns="0" bIns="0" numCol="1" rtlCol="0" anchor="t" anchorCtr="0" compatLnSpc="1">
            <a:prstTxWarp prst="textNoShape">
              <a:avLst/>
            </a:prstTxWarp>
            <a:noAutofit/>
          </a:bodyPr>
          <a:lstStyle>
            <a:lvl1pPr algn="r" defTabSz="975390" rtl="0" eaLnBrk="1" latinLnBrk="0" hangingPunct="1">
              <a:spcBef>
                <a:spcPct val="0"/>
              </a:spcBef>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b="0" i="0" kern="1200" cap="none" baseline="0">
                <a:solidFill>
                  <a:srgbClr val="000000"/>
                </a:solidFill>
                <a:latin typeface="Calibri" panose="020F0502020204030204" pitchFamily="34" charset="0"/>
                <a:ea typeface="+mj-ea"/>
                <a:cs typeface="Arial Unicode MS" charset="0"/>
              </a:defRPr>
            </a:lvl1pPr>
          </a:lstStyle>
          <a:p>
            <a:r>
              <a:rPr lang="en-GB" dirty="0"/>
              <a:t>Jim Lansford, Qualcomm</a:t>
            </a:r>
          </a:p>
        </p:txBody>
      </p:sp>
      <p:sp>
        <p:nvSpPr>
          <p:cNvPr id="5" name="Rectangle 5">
            <a:extLst>
              <a:ext uri="{FF2B5EF4-FFF2-40B4-BE49-F238E27FC236}">
                <a16:creationId xmlns:a16="http://schemas.microsoft.com/office/drawing/2014/main" id="{3C1350E1-EC7F-4A79-AE1C-0BB46A0D8C9B}"/>
              </a:ext>
            </a:extLst>
          </p:cNvPr>
          <p:cNvSpPr txBox="1">
            <a:spLocks noChangeArrowheads="1"/>
          </p:cNvSpPr>
          <p:nvPr/>
        </p:nvSpPr>
        <p:spPr bwMode="auto">
          <a:xfrm>
            <a:off x="4470401" y="6907109"/>
            <a:ext cx="728133" cy="387773"/>
          </a:xfrm>
          <a:prstGeom prst="rect">
            <a:avLst/>
          </a:prstGeom>
          <a:noFill/>
          <a:ln w="9525">
            <a:noFill/>
            <a:round/>
            <a:headEnd/>
            <a:tailEnd/>
          </a:ln>
          <a:effectLst/>
        </p:spPr>
        <p:txBody>
          <a:bodyPr vert="horz" wrap="square" lIns="0" tIns="0" rIns="0" bIns="0" numCol="1" rtlCol="0" anchor="t" anchorCtr="0" compatLnSpc="1">
            <a:prstTxWarp prst="textNoShape">
              <a:avLst/>
            </a:prstTxWarp>
            <a:noAutofit/>
          </a:bodyPr>
          <a:lstStyle>
            <a:lvl1pPr algn="ctr" defTabSz="975390" rtl="0" eaLnBrk="1" latinLnBrk="0" hangingPunct="1">
              <a:spcBef>
                <a:spcPct val="0"/>
              </a:spcBef>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b="0" i="0" kern="1200" cap="none" baseline="0">
                <a:solidFill>
                  <a:srgbClr val="000000"/>
                </a:solidFill>
                <a:latin typeface="Calibri" panose="020F0502020204030204" pitchFamily="34" charset="0"/>
                <a:ea typeface="+mj-ea"/>
                <a:cs typeface="Arial Unicode MS" charset="0"/>
              </a:defRPr>
            </a:lvl1pPr>
          </a:lstStyle>
          <a:p>
            <a:pPr fontAlgn="auto">
              <a:spcAft>
                <a:spcPts val="0"/>
              </a:spcAft>
              <a:buClrTx/>
              <a:buSzTx/>
              <a:buFontTx/>
            </a:pPr>
            <a:r>
              <a:rPr lang="en-GB"/>
              <a:t>Slide </a:t>
            </a:r>
            <a:fld id="{D09C756B-EB39-4236-ADBB-73052B179AE4}" type="slidenum">
              <a:rPr lang="en-GB" smtClean="0"/>
              <a:pPr fontAlgn="auto">
                <a:spcAft>
                  <a:spcPts val="0"/>
                </a:spcAft>
                <a:buClrTx/>
                <a:buSzTx/>
                <a:buFontTx/>
              </a:pPr>
              <a:t>8</a:t>
            </a:fld>
            <a:endParaRPr lang="en-GB" dirty="0"/>
          </a:p>
        </p:txBody>
      </p:sp>
      <p:sp>
        <p:nvSpPr>
          <p:cNvPr id="6" name="Rectangle 7">
            <a:extLst>
              <a:ext uri="{FF2B5EF4-FFF2-40B4-BE49-F238E27FC236}">
                <a16:creationId xmlns:a16="http://schemas.microsoft.com/office/drawing/2014/main" id="{3AEF455D-545B-4AFC-BEC5-FC5A55188AF2}"/>
              </a:ext>
            </a:extLst>
          </p:cNvPr>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7" name="Line 8">
            <a:extLst>
              <a:ext uri="{FF2B5EF4-FFF2-40B4-BE49-F238E27FC236}">
                <a16:creationId xmlns:a16="http://schemas.microsoft.com/office/drawing/2014/main" id="{763A622B-E555-474F-A3DA-009C6B9126B5}"/>
              </a:ext>
            </a:extLst>
          </p:cNvPr>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8" name="Rectangle 3">
            <a:extLst>
              <a:ext uri="{FF2B5EF4-FFF2-40B4-BE49-F238E27FC236}">
                <a16:creationId xmlns:a16="http://schemas.microsoft.com/office/drawing/2014/main" id="{A878C97A-A560-4DF7-8E8F-96D65D2A8633}"/>
              </a:ext>
            </a:extLst>
          </p:cNvPr>
          <p:cNvSpPr txBox="1">
            <a:spLocks noChangeArrowheads="1"/>
          </p:cNvSpPr>
          <p:nvPr/>
        </p:nvSpPr>
        <p:spPr bwMode="auto">
          <a:xfrm>
            <a:off x="743373" y="228600"/>
            <a:ext cx="1999811" cy="291253"/>
          </a:xfrm>
          <a:prstGeom prst="rect">
            <a:avLst/>
          </a:prstGeom>
          <a:noFill/>
          <a:ln w="9525">
            <a:noFill/>
            <a:round/>
            <a:headEnd/>
            <a:tailEnd/>
          </a:ln>
          <a:effectLst/>
        </p:spPr>
        <p:txBody>
          <a:bodyPr vert="horz" wrap="square" lIns="0" tIns="0" rIns="0" bIns="0" numCol="1" rtlCol="0" anchor="b" anchorCtr="0" compatLnSpc="1">
            <a:prstTxWarp prst="textNoShape">
              <a:avLst/>
            </a:prstTxWarp>
            <a:noAutofit/>
          </a:bodyPr>
          <a:lstStyle>
            <a:lvl1pPr algn="l" defTabSz="975390" rtl="0" eaLnBrk="1" latinLnBrk="0" hangingPunct="1">
              <a:spcBef>
                <a:spcPct val="0"/>
              </a:spcBef>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i="0" kern="1200" cap="none" baseline="0">
                <a:solidFill>
                  <a:srgbClr val="000000"/>
                </a:solidFill>
                <a:latin typeface="Calibri" panose="020F0502020204030204" pitchFamily="34" charset="0"/>
                <a:ea typeface="+mj-ea"/>
                <a:cs typeface="Arial Unicode MS" charset="0"/>
              </a:defRPr>
            </a:lvl1pPr>
          </a:lstStyle>
          <a:p>
            <a:r>
              <a:rPr lang="en-US" dirty="0"/>
              <a:t>January 2018</a:t>
            </a:r>
            <a:endParaRPr lang="en-GB" dirty="0"/>
          </a:p>
        </p:txBody>
      </p:sp>
      <p:sp>
        <p:nvSpPr>
          <p:cNvPr id="9" name="Line 6">
            <a:extLst>
              <a:ext uri="{FF2B5EF4-FFF2-40B4-BE49-F238E27FC236}">
                <a16:creationId xmlns:a16="http://schemas.microsoft.com/office/drawing/2014/main" id="{791B51B5-4DE0-4E9F-B426-BD29FD391D62}"/>
              </a:ext>
            </a:extLst>
          </p:cNvPr>
          <p:cNvSpPr>
            <a:spLocks noChangeShapeType="1"/>
          </p:cNvSpPr>
          <p:nvPr/>
        </p:nvSpPr>
        <p:spPr bwMode="auto">
          <a:xfrm>
            <a:off x="731520" y="523239"/>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 name="Date Placeholder 3">
            <a:extLst>
              <a:ext uri="{FF2B5EF4-FFF2-40B4-BE49-F238E27FC236}">
                <a16:creationId xmlns:a16="http://schemas.microsoft.com/office/drawing/2014/main" id="{2191D982-B6B9-4366-926A-FA300D9DAC1B}"/>
              </a:ext>
            </a:extLst>
          </p:cNvPr>
          <p:cNvSpPr txBox="1">
            <a:spLocks/>
          </p:cNvSpPr>
          <p:nvPr/>
        </p:nvSpPr>
        <p:spPr bwMode="auto">
          <a:xfrm>
            <a:off x="5334003" y="253977"/>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802.19-18/0005r0</a:t>
            </a:r>
          </a:p>
        </p:txBody>
      </p:sp>
    </p:spTree>
    <p:extLst>
      <p:ext uri="{BB962C8B-B14F-4D97-AF65-F5344CB8AC3E}">
        <p14:creationId xmlns:p14="http://schemas.microsoft.com/office/powerpoint/2010/main" val="74718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6: Wi-Fi best effort vs BLE data</a:t>
            </a:r>
          </a:p>
        </p:txBody>
      </p:sp>
      <p:sp>
        <p:nvSpPr>
          <p:cNvPr id="3" name="Content Placeholder 2"/>
          <p:cNvSpPr>
            <a:spLocks noGrp="1"/>
          </p:cNvSpPr>
          <p:nvPr>
            <p:ph idx="1"/>
          </p:nvPr>
        </p:nvSpPr>
        <p:spPr/>
        <p:txBody>
          <a:bodyPr/>
          <a:lstStyle/>
          <a:p>
            <a:r>
              <a:rPr lang="en-US" dirty="0"/>
              <a:t>Examples</a:t>
            </a:r>
          </a:p>
          <a:p>
            <a:pPr lvl="1"/>
            <a:r>
              <a:rPr lang="en-US" dirty="0"/>
              <a:t>User is surfing the web using the in-vehicle hotspot in the 2.4GHz band while BLE TPMS sends tire pressure data</a:t>
            </a:r>
          </a:p>
          <a:p>
            <a:pPr marL="0" indent="0">
              <a:buNone/>
            </a:pPr>
            <a:endParaRPr lang="en-US" dirty="0"/>
          </a:p>
          <a:p>
            <a:endParaRPr lang="en-US" dirty="0"/>
          </a:p>
        </p:txBody>
      </p:sp>
      <p:sp>
        <p:nvSpPr>
          <p:cNvPr id="4" name="Rectangle 4">
            <a:extLst>
              <a:ext uri="{FF2B5EF4-FFF2-40B4-BE49-F238E27FC236}">
                <a16:creationId xmlns:a16="http://schemas.microsoft.com/office/drawing/2014/main" id="{D0931C3F-707C-4529-A66C-FE135353B678}"/>
              </a:ext>
            </a:extLst>
          </p:cNvPr>
          <p:cNvSpPr txBox="1">
            <a:spLocks noChangeArrowheads="1"/>
          </p:cNvSpPr>
          <p:nvPr/>
        </p:nvSpPr>
        <p:spPr bwMode="auto">
          <a:xfrm>
            <a:off x="5715006" y="6907108"/>
            <a:ext cx="3396821" cy="262636"/>
          </a:xfrm>
          <a:prstGeom prst="rect">
            <a:avLst/>
          </a:prstGeom>
          <a:noFill/>
          <a:ln w="9525">
            <a:noFill/>
            <a:round/>
            <a:headEnd/>
            <a:tailEnd/>
          </a:ln>
          <a:effectLst/>
        </p:spPr>
        <p:txBody>
          <a:bodyPr vert="horz" wrap="square" lIns="0" tIns="0" rIns="0" bIns="0" numCol="1" rtlCol="0" anchor="t" anchorCtr="0" compatLnSpc="1">
            <a:prstTxWarp prst="textNoShape">
              <a:avLst/>
            </a:prstTxWarp>
            <a:noAutofit/>
          </a:bodyPr>
          <a:lstStyle>
            <a:lvl1pPr algn="r" defTabSz="975390" rtl="0" eaLnBrk="1" latinLnBrk="0" hangingPunct="1">
              <a:spcBef>
                <a:spcPct val="0"/>
              </a:spcBef>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b="0" i="0" kern="1200" cap="none" baseline="0">
                <a:solidFill>
                  <a:srgbClr val="000000"/>
                </a:solidFill>
                <a:latin typeface="Calibri" panose="020F0502020204030204" pitchFamily="34" charset="0"/>
                <a:ea typeface="+mj-ea"/>
                <a:cs typeface="Arial Unicode MS" charset="0"/>
              </a:defRPr>
            </a:lvl1pPr>
          </a:lstStyle>
          <a:p>
            <a:r>
              <a:rPr lang="en-GB" dirty="0"/>
              <a:t>Jim Lansford, Qualcomm</a:t>
            </a:r>
          </a:p>
        </p:txBody>
      </p:sp>
      <p:sp>
        <p:nvSpPr>
          <p:cNvPr id="5" name="Rectangle 5">
            <a:extLst>
              <a:ext uri="{FF2B5EF4-FFF2-40B4-BE49-F238E27FC236}">
                <a16:creationId xmlns:a16="http://schemas.microsoft.com/office/drawing/2014/main" id="{CDEEBC2D-7698-4F6B-ABD0-C7E2381B744B}"/>
              </a:ext>
            </a:extLst>
          </p:cNvPr>
          <p:cNvSpPr txBox="1">
            <a:spLocks noChangeArrowheads="1"/>
          </p:cNvSpPr>
          <p:nvPr/>
        </p:nvSpPr>
        <p:spPr bwMode="auto">
          <a:xfrm>
            <a:off x="4470401" y="6907109"/>
            <a:ext cx="728133" cy="387773"/>
          </a:xfrm>
          <a:prstGeom prst="rect">
            <a:avLst/>
          </a:prstGeom>
          <a:noFill/>
          <a:ln w="9525">
            <a:noFill/>
            <a:round/>
            <a:headEnd/>
            <a:tailEnd/>
          </a:ln>
          <a:effectLst/>
        </p:spPr>
        <p:txBody>
          <a:bodyPr vert="horz" wrap="square" lIns="0" tIns="0" rIns="0" bIns="0" numCol="1" rtlCol="0" anchor="t" anchorCtr="0" compatLnSpc="1">
            <a:prstTxWarp prst="textNoShape">
              <a:avLst/>
            </a:prstTxWarp>
            <a:noAutofit/>
          </a:bodyPr>
          <a:lstStyle>
            <a:lvl1pPr algn="ctr" defTabSz="975390" rtl="0" eaLnBrk="1" latinLnBrk="0" hangingPunct="1">
              <a:spcBef>
                <a:spcPct val="0"/>
              </a:spcBef>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b="0" i="0" kern="1200" cap="none" baseline="0">
                <a:solidFill>
                  <a:srgbClr val="000000"/>
                </a:solidFill>
                <a:latin typeface="Calibri" panose="020F0502020204030204" pitchFamily="34" charset="0"/>
                <a:ea typeface="+mj-ea"/>
                <a:cs typeface="Arial Unicode MS" charset="0"/>
              </a:defRPr>
            </a:lvl1pPr>
          </a:lstStyle>
          <a:p>
            <a:pPr fontAlgn="auto">
              <a:spcAft>
                <a:spcPts val="0"/>
              </a:spcAft>
              <a:buClrTx/>
              <a:buSzTx/>
              <a:buFontTx/>
            </a:pPr>
            <a:r>
              <a:rPr lang="en-GB"/>
              <a:t>Slide </a:t>
            </a:r>
            <a:fld id="{D09C756B-EB39-4236-ADBB-73052B179AE4}" type="slidenum">
              <a:rPr lang="en-GB" smtClean="0"/>
              <a:pPr fontAlgn="auto">
                <a:spcAft>
                  <a:spcPts val="0"/>
                </a:spcAft>
                <a:buClrTx/>
                <a:buSzTx/>
                <a:buFontTx/>
              </a:pPr>
              <a:t>9</a:t>
            </a:fld>
            <a:endParaRPr lang="en-GB" dirty="0"/>
          </a:p>
        </p:txBody>
      </p:sp>
      <p:sp>
        <p:nvSpPr>
          <p:cNvPr id="6" name="Rectangle 7">
            <a:extLst>
              <a:ext uri="{FF2B5EF4-FFF2-40B4-BE49-F238E27FC236}">
                <a16:creationId xmlns:a16="http://schemas.microsoft.com/office/drawing/2014/main" id="{ACC463B9-AB06-4803-8AA8-E66AAF20793B}"/>
              </a:ext>
            </a:extLst>
          </p:cNvPr>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7" name="Line 8">
            <a:extLst>
              <a:ext uri="{FF2B5EF4-FFF2-40B4-BE49-F238E27FC236}">
                <a16:creationId xmlns:a16="http://schemas.microsoft.com/office/drawing/2014/main" id="{D71FDB23-CC13-4453-A735-BDF45DC84582}"/>
              </a:ext>
            </a:extLst>
          </p:cNvPr>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8" name="Rectangle 3">
            <a:extLst>
              <a:ext uri="{FF2B5EF4-FFF2-40B4-BE49-F238E27FC236}">
                <a16:creationId xmlns:a16="http://schemas.microsoft.com/office/drawing/2014/main" id="{AC5A5BB3-7551-47F2-B950-4DC466A44DFC}"/>
              </a:ext>
            </a:extLst>
          </p:cNvPr>
          <p:cNvSpPr txBox="1">
            <a:spLocks noChangeArrowheads="1"/>
          </p:cNvSpPr>
          <p:nvPr/>
        </p:nvSpPr>
        <p:spPr bwMode="auto">
          <a:xfrm>
            <a:off x="743373" y="228600"/>
            <a:ext cx="1999811" cy="291253"/>
          </a:xfrm>
          <a:prstGeom prst="rect">
            <a:avLst/>
          </a:prstGeom>
          <a:noFill/>
          <a:ln w="9525">
            <a:noFill/>
            <a:round/>
            <a:headEnd/>
            <a:tailEnd/>
          </a:ln>
          <a:effectLst/>
        </p:spPr>
        <p:txBody>
          <a:bodyPr vert="horz" wrap="square" lIns="0" tIns="0" rIns="0" bIns="0" numCol="1" rtlCol="0" anchor="b" anchorCtr="0" compatLnSpc="1">
            <a:prstTxWarp prst="textNoShape">
              <a:avLst/>
            </a:prstTxWarp>
            <a:noAutofit/>
          </a:bodyPr>
          <a:lstStyle>
            <a:lvl1pPr algn="l" defTabSz="975390" rtl="0" eaLnBrk="1" latinLnBrk="0" hangingPunct="1">
              <a:spcBef>
                <a:spcPct val="0"/>
              </a:spcBef>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i="0" kern="1200" cap="none" baseline="0">
                <a:solidFill>
                  <a:srgbClr val="000000"/>
                </a:solidFill>
                <a:latin typeface="Calibri" panose="020F0502020204030204" pitchFamily="34" charset="0"/>
                <a:ea typeface="+mj-ea"/>
                <a:cs typeface="Arial Unicode MS" charset="0"/>
              </a:defRPr>
            </a:lvl1pPr>
          </a:lstStyle>
          <a:p>
            <a:r>
              <a:rPr lang="en-US" dirty="0"/>
              <a:t>January 2018</a:t>
            </a:r>
            <a:endParaRPr lang="en-GB" dirty="0"/>
          </a:p>
        </p:txBody>
      </p:sp>
      <p:sp>
        <p:nvSpPr>
          <p:cNvPr id="9" name="Line 6">
            <a:extLst>
              <a:ext uri="{FF2B5EF4-FFF2-40B4-BE49-F238E27FC236}">
                <a16:creationId xmlns:a16="http://schemas.microsoft.com/office/drawing/2014/main" id="{E95CF1F1-788A-4D02-8E83-A860AFB618BC}"/>
              </a:ext>
            </a:extLst>
          </p:cNvPr>
          <p:cNvSpPr>
            <a:spLocks noChangeShapeType="1"/>
          </p:cNvSpPr>
          <p:nvPr/>
        </p:nvSpPr>
        <p:spPr bwMode="auto">
          <a:xfrm>
            <a:off x="731520" y="523239"/>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 name="Date Placeholder 3">
            <a:extLst>
              <a:ext uri="{FF2B5EF4-FFF2-40B4-BE49-F238E27FC236}">
                <a16:creationId xmlns:a16="http://schemas.microsoft.com/office/drawing/2014/main" id="{C5C60629-4134-4B8C-A6C7-3343B46CA2F9}"/>
              </a:ext>
            </a:extLst>
          </p:cNvPr>
          <p:cNvSpPr txBox="1">
            <a:spLocks/>
          </p:cNvSpPr>
          <p:nvPr/>
        </p:nvSpPr>
        <p:spPr bwMode="auto">
          <a:xfrm>
            <a:off x="5334003" y="253977"/>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802.19-18/0005r0</a:t>
            </a:r>
          </a:p>
        </p:txBody>
      </p:sp>
    </p:spTree>
    <p:extLst>
      <p:ext uri="{BB962C8B-B14F-4D97-AF65-F5344CB8AC3E}">
        <p14:creationId xmlns:p14="http://schemas.microsoft.com/office/powerpoint/2010/main" val="4189432976"/>
      </p:ext>
    </p:extLst>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WineAbstract_Confidential">
  <a:themeElements>
    <a:clrScheme name="WiFi2014">
      <a:dk1>
        <a:srgbClr val="000000"/>
      </a:dk1>
      <a:lt1>
        <a:srgbClr val="FFFFFF"/>
      </a:lt1>
      <a:dk2>
        <a:srgbClr val="000000"/>
      </a:dk2>
      <a:lt2>
        <a:srgbClr val="939395"/>
      </a:lt2>
      <a:accent1>
        <a:srgbClr val="641246"/>
      </a:accent1>
      <a:accent2>
        <a:srgbClr val="37444F"/>
      </a:accent2>
      <a:accent3>
        <a:srgbClr val="BE5627"/>
      </a:accent3>
      <a:accent4>
        <a:srgbClr val="5BA69C"/>
      </a:accent4>
      <a:accent5>
        <a:srgbClr val="B43A6D"/>
      </a:accent5>
      <a:accent6>
        <a:srgbClr val="E7A153"/>
      </a:accent6>
      <a:hlink>
        <a:srgbClr val="5BA69C"/>
      </a:hlink>
      <a:folHlink>
        <a:srgbClr val="93939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extLst>
    <a:ext uri="{05A4C25C-085E-4340-85A3-A5531E510DB2}">
      <thm15:themeFamily xmlns:thm15="http://schemas.microsoft.com/office/thememl/2012/main" name="Presentation1" id="{2B1AA035-9F55-4DE8-9F25-372D4660E69C}" vid="{9F760FE3-E71A-4941-ADA2-202A8F12329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125</TotalTime>
  <Words>841</Words>
  <Application>Microsoft Office PowerPoint</Application>
  <PresentationFormat>Custom</PresentationFormat>
  <Paragraphs>131</Paragraphs>
  <Slides>10</Slides>
  <Notes>1</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10</vt:i4>
      </vt:variant>
    </vt:vector>
  </HeadingPairs>
  <TitlesOfParts>
    <vt:vector size="20" baseType="lpstr">
      <vt:lpstr>Arial Unicode MS</vt:lpstr>
      <vt:lpstr>MS Gothic</vt:lpstr>
      <vt:lpstr>Arial</vt:lpstr>
      <vt:lpstr>Calibri</vt:lpstr>
      <vt:lpstr>Courier New</vt:lpstr>
      <vt:lpstr>Times New Roman</vt:lpstr>
      <vt:lpstr>Wingdings</vt:lpstr>
      <vt:lpstr>Office Theme</vt:lpstr>
      <vt:lpstr>WineAbstract_Confidential</vt:lpstr>
      <vt:lpstr>Document</vt:lpstr>
      <vt:lpstr>Wi-Fi Bluetooth Automotive Coexistence Use Cases</vt:lpstr>
      <vt:lpstr>Big Picture – use cases</vt:lpstr>
      <vt:lpstr>Use case matrix</vt:lpstr>
      <vt:lpstr>Case 1: Priority conflict</vt:lpstr>
      <vt:lpstr>Case 2: BT Voice vs Wi-Fi data</vt:lpstr>
      <vt:lpstr>Case 3: Wi-Fi multimedia vs BT data</vt:lpstr>
      <vt:lpstr>Case 4: Non-priority</vt:lpstr>
      <vt:lpstr>Case 5: Wi-Fi multimedia vs BLE data</vt:lpstr>
      <vt:lpstr>Case 6: Wi-Fi best effort vs BLE data</vt:lpstr>
      <vt:lpstr>Conclusion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Jim Lansford</cp:lastModifiedBy>
  <cp:revision>16</cp:revision>
  <cp:lastPrinted>2014-11-08T20:15:38Z</cp:lastPrinted>
  <dcterms:created xsi:type="dcterms:W3CDTF">2014-10-30T17:06:39Z</dcterms:created>
  <dcterms:modified xsi:type="dcterms:W3CDTF">2018-01-11T19:03:10Z</dcterms:modified>
</cp:coreProperties>
</file>