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4" r:id="rId3"/>
    <p:sldId id="280" r:id="rId4"/>
    <p:sldId id="282" r:id="rId5"/>
    <p:sldId id="283" r:id="rId6"/>
    <p:sldId id="281" r:id="rId7"/>
    <p:sldId id="279" r:id="rId8"/>
    <p:sldId id="284" r:id="rId9"/>
    <p:sldId id="285" r:id="rId10"/>
    <p:sldId id="286" r:id="rId11"/>
    <p:sldId id="287" r:id="rId12"/>
    <p:sldId id="288" r:id="rId13"/>
    <p:sldId id="289" r:id="rId14"/>
    <p:sldId id="290" r:id="rId15"/>
    <p:sldId id="291" r:id="rId1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06" autoAdjust="0"/>
    <p:restoredTop sz="94127" autoAdjust="0"/>
  </p:normalViewPr>
  <p:slideViewPr>
    <p:cSldViewPr>
      <p:cViewPr varScale="1">
        <p:scale>
          <a:sx n="77" d="100"/>
          <a:sy n="77" d="100"/>
        </p:scale>
        <p:origin x="-1368" y="-9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3/5/2018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2018</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802.19-18/0017r0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
        <p:nvSpPr>
          <p:cNvPr id="13" name="Rectangle 7"/>
          <p:cNvSpPr>
            <a:spLocks noChangeArrowheads="1"/>
          </p:cNvSpPr>
          <p:nvPr userDrawn="1"/>
        </p:nvSpPr>
        <p:spPr bwMode="auto">
          <a:xfrm>
            <a:off x="6172200" y="6907108"/>
            <a:ext cx="2832135" cy="262701"/>
          </a:xfrm>
          <a:prstGeom prst="rect">
            <a:avLst/>
          </a:prstGeom>
          <a:noFill/>
          <a:ln w="9525">
            <a:noFill/>
            <a:round/>
            <a:headEnd/>
            <a:tailEnd/>
          </a:ln>
          <a:effectLst/>
        </p:spPr>
        <p:txBody>
          <a:bodyPr wrap="square" lIns="0" tIns="0" rIns="0" bIns="0">
            <a:spAutoFit/>
          </a:bodyPr>
          <a:lstStyle/>
          <a:p>
            <a: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smtClean="0">
                <a:solidFill>
                  <a:srgbClr val="000000"/>
                </a:solidFill>
                <a:latin typeface="Calibri" panose="020F0502020204030204" pitchFamily="34" charset="0"/>
              </a:rPr>
              <a:t>Billy Verso, Decawave</a:t>
            </a:r>
            <a:endParaRPr lang="en-GB" sz="1707" dirty="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2018</a:t>
            </a:r>
            <a:endParaRPr lang="en-GB" dirty="0"/>
          </a:p>
        </p:txBody>
      </p:sp>
      <p:sp>
        <p:nvSpPr>
          <p:cNvPr id="7" name="Footer Placeholder 4"/>
          <p:cNvSpPr>
            <a:spLocks noGrp="1"/>
          </p:cNvSpPr>
          <p:nvPr>
            <p:ph type="ftr" idx="4294967295"/>
          </p:nvPr>
        </p:nvSpPr>
        <p:spPr>
          <a:xfrm>
            <a:off x="5867407" y="6907108"/>
            <a:ext cx="3244420" cy="193040"/>
          </a:xfrm>
          <a:prstGeom prst="rect">
            <a:avLst/>
          </a:prstGeo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31520"/>
            <a:ext cx="861060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In-band interference effects on 802.15 UWB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2018-03-05</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2" name="Table 1"/>
          <p:cNvGraphicFramePr>
            <a:graphicFrameLocks noGrp="1"/>
          </p:cNvGraphicFramePr>
          <p:nvPr>
            <p:extLst>
              <p:ext uri="{D42A27DB-BD31-4B8C-83A1-F6EECF244321}">
                <p14:modId xmlns:p14="http://schemas.microsoft.com/office/powerpoint/2010/main" val="783917942"/>
              </p:ext>
            </p:extLst>
          </p:nvPr>
        </p:nvGraphicFramePr>
        <p:xfrm>
          <a:off x="685800" y="2590800"/>
          <a:ext cx="8382000" cy="1310640"/>
        </p:xfrm>
        <a:graphic>
          <a:graphicData uri="http://schemas.openxmlformats.org/drawingml/2006/table">
            <a:tbl>
              <a:tblPr firstRow="1" bandRow="1">
                <a:tableStyleId>{F5AB1C69-6EDB-4FF4-983F-18BD219EF322}</a:tableStyleId>
              </a:tblPr>
              <a:tblGrid>
                <a:gridCol w="1447800"/>
                <a:gridCol w="1447800"/>
                <a:gridCol w="2133600"/>
                <a:gridCol w="1371600"/>
                <a:gridCol w="1981200"/>
              </a:tblGrid>
              <a:tr h="370840">
                <a:tc>
                  <a:txBody>
                    <a:bodyPr/>
                    <a:lstStyle/>
                    <a:p>
                      <a:r>
                        <a:rPr lang="en-IE" sz="2000" b="1" dirty="0" smtClean="0">
                          <a:solidFill>
                            <a:schemeClr val="tx1"/>
                          </a:solidFill>
                          <a:latin typeface="Calibri" panose="020F0502020204030204" pitchFamily="34" charset="0"/>
                          <a:cs typeface="Calibri" panose="020F0502020204030204" pitchFamily="34" charset="0"/>
                        </a:rPr>
                        <a:t>Name</a:t>
                      </a:r>
                      <a:endParaRPr lang="en-IE" sz="2000" b="1"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2000" b="1" dirty="0" smtClean="0">
                          <a:solidFill>
                            <a:schemeClr val="tx1"/>
                          </a:solidFill>
                          <a:latin typeface="Calibri" panose="020F0502020204030204" pitchFamily="34" charset="0"/>
                          <a:cs typeface="Calibri" panose="020F0502020204030204" pitchFamily="34" charset="0"/>
                        </a:rPr>
                        <a:t>Affiliations</a:t>
                      </a:r>
                      <a:endParaRPr lang="en-IE" sz="2000" b="1"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2000" b="1" dirty="0" smtClean="0">
                          <a:solidFill>
                            <a:schemeClr val="tx1"/>
                          </a:solidFill>
                          <a:latin typeface="Calibri" panose="020F0502020204030204" pitchFamily="34" charset="0"/>
                          <a:cs typeface="Calibri" panose="020F0502020204030204" pitchFamily="34" charset="0"/>
                        </a:rPr>
                        <a:t>Address</a:t>
                      </a:r>
                      <a:endParaRPr lang="en-IE" sz="2000" b="1"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2000" b="1" dirty="0" smtClean="0">
                          <a:solidFill>
                            <a:schemeClr val="tx1"/>
                          </a:solidFill>
                          <a:latin typeface="Calibri" panose="020F0502020204030204" pitchFamily="34" charset="0"/>
                          <a:cs typeface="Calibri" panose="020F0502020204030204" pitchFamily="34" charset="0"/>
                        </a:rPr>
                        <a:t>Phone</a:t>
                      </a:r>
                      <a:endParaRPr lang="en-IE" sz="2000" b="1"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IE" sz="2000" b="1" dirty="0" smtClean="0">
                          <a:solidFill>
                            <a:schemeClr val="tx1"/>
                          </a:solidFill>
                          <a:latin typeface="Calibri" panose="020F0502020204030204" pitchFamily="34" charset="0"/>
                          <a:cs typeface="Calibri" panose="020F0502020204030204" pitchFamily="34" charset="0"/>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IE" sz="1800" b="0" dirty="0" smtClean="0">
                          <a:solidFill>
                            <a:schemeClr val="tx1"/>
                          </a:solidFill>
                          <a:latin typeface="Calibri" panose="020F0502020204030204" pitchFamily="34" charset="0"/>
                          <a:cs typeface="Calibri" panose="020F0502020204030204" pitchFamily="34" charset="0"/>
                        </a:rPr>
                        <a:t>Billy Verso</a:t>
                      </a:r>
                      <a:endParaRPr lang="en-IE" sz="20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1800" b="0" dirty="0" smtClean="0">
                          <a:solidFill>
                            <a:schemeClr val="tx1"/>
                          </a:solidFill>
                          <a:latin typeface="Calibri" panose="020F0502020204030204" pitchFamily="34" charset="0"/>
                          <a:cs typeface="Calibri" panose="020F0502020204030204" pitchFamily="34" charset="0"/>
                        </a:rPr>
                        <a:t>Decawave</a:t>
                      </a:r>
                      <a:endParaRPr lang="en-IE" sz="20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1800" b="0" dirty="0" smtClean="0">
                          <a:solidFill>
                            <a:schemeClr val="tx1"/>
                          </a:solidFill>
                          <a:latin typeface="Calibri" panose="020F0502020204030204" pitchFamily="34" charset="0"/>
                          <a:cs typeface="Calibri" panose="020F0502020204030204" pitchFamily="34" charset="0"/>
                        </a:rPr>
                        <a:t>Adelaide</a:t>
                      </a:r>
                      <a:r>
                        <a:rPr lang="en-IE" sz="1800" b="0" baseline="0" dirty="0" smtClean="0">
                          <a:solidFill>
                            <a:schemeClr val="tx1"/>
                          </a:solidFill>
                          <a:latin typeface="Calibri" panose="020F0502020204030204" pitchFamily="34" charset="0"/>
                          <a:cs typeface="Calibri" panose="020F0502020204030204" pitchFamily="34" charset="0"/>
                        </a:rPr>
                        <a:t> Chambers, Peter Street, </a:t>
                      </a:r>
                    </a:p>
                    <a:p>
                      <a:r>
                        <a:rPr lang="en-IE" sz="1800" b="0" baseline="0" dirty="0" smtClean="0">
                          <a:solidFill>
                            <a:schemeClr val="tx1"/>
                          </a:solidFill>
                          <a:latin typeface="Calibri" panose="020F0502020204030204" pitchFamily="34" charset="0"/>
                          <a:cs typeface="Calibri" panose="020F0502020204030204" pitchFamily="34" charset="0"/>
                        </a:rPr>
                        <a:t>Dublin, Ireland.</a:t>
                      </a:r>
                      <a:endParaRPr lang="en-IE" sz="20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1800" b="0" dirty="0" smtClean="0">
                          <a:solidFill>
                            <a:schemeClr val="tx1"/>
                          </a:solidFill>
                          <a:latin typeface="Calibri" panose="020F0502020204030204" pitchFamily="34" charset="0"/>
                          <a:cs typeface="Calibri" panose="020F0502020204030204" pitchFamily="34" charset="0"/>
                        </a:rPr>
                        <a:t>-</a:t>
                      </a:r>
                      <a:endParaRPr lang="en-IE" sz="20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E" sz="1800" b="0" dirty="0" err="1" smtClean="0">
                          <a:solidFill>
                            <a:schemeClr val="tx1"/>
                          </a:solidFill>
                          <a:latin typeface="Calibri" panose="020F0502020204030204" pitchFamily="34" charset="0"/>
                          <a:cs typeface="Calibri" panose="020F0502020204030204" pitchFamily="34" charset="0"/>
                        </a:rPr>
                        <a:t>billy.verso</a:t>
                      </a:r>
                      <a:r>
                        <a:rPr lang="en-IE" sz="1800" b="0" dirty="0" smtClean="0">
                          <a:solidFill>
                            <a:schemeClr val="tx1"/>
                          </a:solidFill>
                          <a:latin typeface="Calibri" panose="020F0502020204030204" pitchFamily="34" charset="0"/>
                          <a:cs typeface="Calibri" panose="020F0502020204030204" pitchFamily="34" charset="0"/>
                        </a:rPr>
                        <a:t/>
                      </a:r>
                      <a:br>
                        <a:rPr lang="en-IE" sz="1800" b="0" dirty="0" smtClean="0">
                          <a:solidFill>
                            <a:schemeClr val="tx1"/>
                          </a:solidFill>
                          <a:latin typeface="Calibri" panose="020F0502020204030204" pitchFamily="34" charset="0"/>
                          <a:cs typeface="Calibri" panose="020F0502020204030204" pitchFamily="34" charset="0"/>
                        </a:rPr>
                      </a:br>
                      <a:r>
                        <a:rPr lang="en-IE" sz="1800" b="0" dirty="0" smtClean="0">
                          <a:solidFill>
                            <a:schemeClr val="tx1"/>
                          </a:solidFill>
                          <a:latin typeface="Calibri" panose="020F0502020204030204" pitchFamily="34" charset="0"/>
                          <a:cs typeface="Calibri" panose="020F0502020204030204" pitchFamily="34" charset="0"/>
                        </a:rPr>
                        <a:t>@decawave.com</a:t>
                      </a:r>
                      <a:endParaRPr lang="en-IE" sz="20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600" dirty="0" smtClean="0"/>
              <a:t>Results</a:t>
            </a:r>
            <a:endParaRPr lang="en-US" sz="3600" dirty="0"/>
          </a:p>
        </p:txBody>
      </p:sp>
      <p:sp>
        <p:nvSpPr>
          <p:cNvPr id="3" name="Content Placeholder 2"/>
          <p:cNvSpPr>
            <a:spLocks noGrp="1"/>
          </p:cNvSpPr>
          <p:nvPr>
            <p:ph idx="1"/>
          </p:nvPr>
        </p:nvSpPr>
        <p:spPr>
          <a:xfrm>
            <a:off x="731520" y="1752600"/>
            <a:ext cx="8288868" cy="4748109"/>
          </a:xfrm>
        </p:spPr>
        <p:txBody>
          <a:bodyPr/>
          <a:lstStyle/>
          <a:p>
            <a:r>
              <a:rPr lang="en-IE" sz="2800" dirty="0" smtClean="0"/>
              <a:t>  </a:t>
            </a:r>
          </a:p>
          <a:p>
            <a:pPr lvl="1"/>
            <a:endParaRPr lang="en-IE" sz="2373" dirty="0"/>
          </a:p>
          <a:p>
            <a:pPr marL="487693" lvl="1" indent="0">
              <a:buNone/>
            </a:pPr>
            <a:r>
              <a:rPr lang="en-IE" sz="2373" dirty="0" smtClean="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126" y="1536700"/>
            <a:ext cx="9290328" cy="524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330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2800" dirty="0"/>
              <a:t>How far away </a:t>
            </a:r>
            <a:r>
              <a:rPr lang="en-IE" sz="2800" dirty="0" smtClean="0"/>
              <a:t>would an </a:t>
            </a:r>
            <a:r>
              <a:rPr lang="en-IE" sz="2800" dirty="0"/>
              <a:t>in-band </a:t>
            </a:r>
            <a:r>
              <a:rPr lang="en-IE" sz="2800" dirty="0" smtClean="0"/>
              <a:t>Wi-Fi device need </a:t>
            </a:r>
            <a:r>
              <a:rPr lang="en-IE" sz="2800" dirty="0"/>
              <a:t>to be to avoid degrading an 802.15.4 UWB receiver?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sp>
        <p:nvSpPr>
          <p:cNvPr id="6" name="Content Placeholder 2"/>
          <p:cNvSpPr txBox="1">
            <a:spLocks/>
          </p:cNvSpPr>
          <p:nvPr/>
        </p:nvSpPr>
        <p:spPr bwMode="auto">
          <a:xfrm>
            <a:off x="539552" y="1885445"/>
            <a:ext cx="8229600" cy="43629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GB" sz="1800" kern="0" dirty="0" smtClean="0"/>
              <a:t>We see (from results) the signal needs to be &lt; -78 dBm (about x10 thermal noise)</a:t>
            </a:r>
          </a:p>
          <a:p>
            <a:r>
              <a:rPr lang="en-GB" sz="1800" kern="0" dirty="0" smtClean="0"/>
              <a:t>The proponents of Wi-Fi would like to use the same power levels </a:t>
            </a:r>
            <a:r>
              <a:rPr lang="en-GB" sz="1800" kern="0" dirty="0"/>
              <a:t>in the 6 </a:t>
            </a:r>
            <a:r>
              <a:rPr lang="en-GB" sz="1800" kern="0" dirty="0" smtClean="0"/>
              <a:t>GHz band that they currently use in the U-NII bands, typically +20 dBm</a:t>
            </a:r>
          </a:p>
          <a:p>
            <a:r>
              <a:rPr lang="en-GB" sz="1800" kern="0" dirty="0" smtClean="0"/>
              <a:t>Let’s use </a:t>
            </a:r>
            <a:r>
              <a:rPr lang="en-GB" sz="1800" kern="0" dirty="0" err="1" smtClean="0"/>
              <a:t>Friis</a:t>
            </a:r>
            <a:r>
              <a:rPr lang="en-GB" sz="1800" kern="0" dirty="0" smtClean="0"/>
              <a:t> transmission equation* to find out the distance, in </a:t>
            </a:r>
            <a:r>
              <a:rPr lang="en-GB" sz="1800" kern="0" dirty="0" err="1" smtClean="0"/>
              <a:t>deciBel</a:t>
            </a:r>
            <a:r>
              <a:rPr lang="en-GB" sz="1800" kern="0" dirty="0" smtClean="0"/>
              <a:t> form:</a:t>
            </a:r>
          </a:p>
          <a:p>
            <a:endParaRPr lang="en-GB" sz="1800" kern="0" dirty="0" smtClean="0"/>
          </a:p>
          <a:p>
            <a:endParaRPr lang="en-GB" sz="1800" kern="0" dirty="0" smtClean="0"/>
          </a:p>
          <a:p>
            <a:endParaRPr lang="en-GB" sz="1800" kern="0" dirty="0" smtClean="0"/>
          </a:p>
          <a:p>
            <a:r>
              <a:rPr lang="en-GB" sz="1800" kern="0" dirty="0" smtClean="0"/>
              <a:t>Assuming 0 </a:t>
            </a:r>
            <a:r>
              <a:rPr lang="en-GB" sz="1800" kern="0" dirty="0" err="1" smtClean="0"/>
              <a:t>dB</a:t>
            </a:r>
            <a:r>
              <a:rPr lang="en-GB" sz="1800" kern="0" baseline="-25000" dirty="0" err="1" smtClean="0"/>
              <a:t>i</a:t>
            </a:r>
            <a:r>
              <a:rPr lang="en-GB" sz="1800" kern="0" dirty="0" smtClean="0"/>
              <a:t> antennas and rearranging we get:</a:t>
            </a:r>
          </a:p>
          <a:p>
            <a:endParaRPr lang="en-GB" sz="2400" kern="0" dirty="0"/>
          </a:p>
        </p:txBody>
      </p:sp>
      <p:graphicFrame>
        <p:nvGraphicFramePr>
          <p:cNvPr id="7" name="Object 6"/>
          <p:cNvGraphicFramePr>
            <a:graphicFrameLocks noChangeAspect="1"/>
          </p:cNvGraphicFramePr>
          <p:nvPr>
            <p:extLst>
              <p:ext uri="{D42A27DB-BD31-4B8C-83A1-F6EECF244321}">
                <p14:modId xmlns:p14="http://schemas.microsoft.com/office/powerpoint/2010/main" val="4010144210"/>
              </p:ext>
            </p:extLst>
          </p:nvPr>
        </p:nvGraphicFramePr>
        <p:xfrm>
          <a:off x="2590800" y="3384037"/>
          <a:ext cx="3515079" cy="719956"/>
        </p:xfrm>
        <a:graphic>
          <a:graphicData uri="http://schemas.openxmlformats.org/presentationml/2006/ole">
            <mc:AlternateContent xmlns:mc="http://schemas.openxmlformats.org/markup-compatibility/2006">
              <mc:Choice xmlns:v="urn:schemas-microsoft-com:vml" Requires="v">
                <p:oleObj spid="_x0000_s1040" name="Equation" r:id="rId3" imgW="2108160" imgH="431640" progId="Equation.DSMT4">
                  <p:embed/>
                </p:oleObj>
              </mc:Choice>
              <mc:Fallback>
                <p:oleObj name="Equation" r:id="rId3" imgW="2108160" imgH="431640" progId="Equation.DSMT4">
                  <p:embed/>
                  <p:pic>
                    <p:nvPicPr>
                      <p:cNvPr id="0" name=""/>
                      <p:cNvPicPr/>
                      <p:nvPr/>
                    </p:nvPicPr>
                    <p:blipFill>
                      <a:blip r:embed="rId4"/>
                      <a:stretch>
                        <a:fillRect/>
                      </a:stretch>
                    </p:blipFill>
                    <p:spPr>
                      <a:xfrm>
                        <a:off x="2590800" y="3384037"/>
                        <a:ext cx="3515079" cy="719956"/>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79901490"/>
              </p:ext>
            </p:extLst>
          </p:nvPr>
        </p:nvGraphicFramePr>
        <p:xfrm>
          <a:off x="2265362" y="4800600"/>
          <a:ext cx="5222875" cy="758825"/>
        </p:xfrm>
        <a:graphic>
          <a:graphicData uri="http://schemas.openxmlformats.org/presentationml/2006/ole">
            <mc:AlternateContent xmlns:mc="http://schemas.openxmlformats.org/markup-compatibility/2006">
              <mc:Choice xmlns:v="urn:schemas-microsoft-com:vml" Requires="v">
                <p:oleObj spid="_x0000_s1041" name="Equation" r:id="rId5" imgW="3238200" imgH="469800" progId="Equation.DSMT4">
                  <p:embed/>
                </p:oleObj>
              </mc:Choice>
              <mc:Fallback>
                <p:oleObj name="Equation" r:id="rId5" imgW="3238200" imgH="469800" progId="Equation.DSMT4">
                  <p:embed/>
                  <p:pic>
                    <p:nvPicPr>
                      <p:cNvPr id="0" name=""/>
                      <p:cNvPicPr/>
                      <p:nvPr/>
                    </p:nvPicPr>
                    <p:blipFill>
                      <a:blip r:embed="rId6"/>
                      <a:stretch>
                        <a:fillRect/>
                      </a:stretch>
                    </p:blipFill>
                    <p:spPr>
                      <a:xfrm>
                        <a:off x="2265362" y="4800600"/>
                        <a:ext cx="5222875" cy="758825"/>
                      </a:xfrm>
                      <a:prstGeom prst="rect">
                        <a:avLst/>
                      </a:prstGeom>
                    </p:spPr>
                  </p:pic>
                </p:oleObj>
              </mc:Fallback>
            </mc:AlternateContent>
          </a:graphicData>
        </a:graphic>
      </p:graphicFrame>
      <p:sp>
        <p:nvSpPr>
          <p:cNvPr id="9" name="TextBox 8"/>
          <p:cNvSpPr txBox="1"/>
          <p:nvPr/>
        </p:nvSpPr>
        <p:spPr>
          <a:xfrm>
            <a:off x="4876800" y="6352882"/>
            <a:ext cx="4446346" cy="307777"/>
          </a:xfrm>
          <a:prstGeom prst="rect">
            <a:avLst/>
          </a:prstGeom>
          <a:noFill/>
        </p:spPr>
        <p:txBody>
          <a:bodyPr wrap="square" rtlCol="0">
            <a:spAutoFit/>
          </a:bodyPr>
          <a:lstStyle/>
          <a:p>
            <a:r>
              <a:rPr lang="en-GB" sz="1400" dirty="0" smtClean="0">
                <a:solidFill>
                  <a:schemeClr val="tx1"/>
                </a:solidFill>
              </a:rPr>
              <a:t>*https</a:t>
            </a:r>
            <a:r>
              <a:rPr lang="en-GB" sz="1400" dirty="0">
                <a:solidFill>
                  <a:schemeClr val="tx1"/>
                </a:solidFill>
              </a:rPr>
              <a:t>://en.wikipedia.org/wiki/Friis_transmission_equation</a:t>
            </a:r>
          </a:p>
        </p:txBody>
      </p:sp>
    </p:spTree>
    <p:extLst>
      <p:ext uri="{BB962C8B-B14F-4D97-AF65-F5344CB8AC3E}">
        <p14:creationId xmlns:p14="http://schemas.microsoft.com/office/powerpoint/2010/main" val="3927633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IE" sz="2800" dirty="0"/>
              <a:t>What power level </a:t>
            </a:r>
            <a:r>
              <a:rPr lang="en-IE" sz="2800" dirty="0" smtClean="0"/>
              <a:t>would avoid </a:t>
            </a:r>
            <a:r>
              <a:rPr lang="en-IE" sz="2800" dirty="0"/>
              <a:t>excessive interference?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sp>
        <p:nvSpPr>
          <p:cNvPr id="6" name="Content Placeholder 2"/>
          <p:cNvSpPr txBox="1">
            <a:spLocks/>
          </p:cNvSpPr>
          <p:nvPr/>
        </p:nvSpPr>
        <p:spPr bwMode="auto">
          <a:xfrm>
            <a:off x="467544" y="1752600"/>
            <a:ext cx="8752656"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GB" sz="1800" kern="0" dirty="0" smtClean="0"/>
              <a:t>Obviously Wi-Fi devices like mobile phones cannot be guaranteed to be further away than 291m from 802.15.4a UWB devices such as key-fobs.</a:t>
            </a:r>
          </a:p>
          <a:p>
            <a:r>
              <a:rPr lang="en-GB" sz="1800" kern="0" dirty="0" smtClean="0"/>
              <a:t>If the power allowed for such devices in the 6 GHz band was limited to the same level as current UWB devices, i.e. -41.3 dBm/MHz then a typical device with 40 MHz bandwidth would transmit at -25 dBm. </a:t>
            </a:r>
          </a:p>
          <a:p>
            <a:r>
              <a:rPr lang="en-GB" sz="1800" kern="0" dirty="0" smtClean="0"/>
              <a:t>The distance now becomes:</a:t>
            </a:r>
          </a:p>
          <a:p>
            <a:endParaRPr lang="en-GB" sz="1800" kern="0" dirty="0" smtClean="0"/>
          </a:p>
          <a:p>
            <a:endParaRPr lang="en-GB" sz="1800" kern="0" dirty="0" smtClean="0"/>
          </a:p>
          <a:p>
            <a:endParaRPr lang="en-GB" sz="1800" kern="0" dirty="0" smtClean="0"/>
          </a:p>
          <a:p>
            <a:endParaRPr lang="en-GB" sz="1800" kern="0" dirty="0" smtClean="0"/>
          </a:p>
          <a:p>
            <a:endParaRPr lang="en-GB" sz="1800" kern="0" dirty="0" smtClean="0"/>
          </a:p>
          <a:p>
            <a:r>
              <a:rPr lang="en-GB" sz="1800" kern="0" dirty="0" smtClean="0"/>
              <a:t>This separation is certainly a lot more achievable</a:t>
            </a:r>
          </a:p>
          <a:p>
            <a:r>
              <a:rPr lang="en-IE" sz="1800" kern="0" dirty="0" smtClean="0"/>
              <a:t>This power level may </a:t>
            </a:r>
            <a:r>
              <a:rPr lang="en-IE" sz="1800" kern="0" dirty="0"/>
              <a:t>limit data rates and range, but </a:t>
            </a:r>
            <a:r>
              <a:rPr lang="en-IE" sz="1800" kern="0" dirty="0" smtClean="0"/>
              <a:t>perhaps not excessively since UWB </a:t>
            </a:r>
            <a:r>
              <a:rPr lang="en-IE" sz="1800" kern="0" dirty="0"/>
              <a:t>can achieve </a:t>
            </a:r>
            <a:r>
              <a:rPr lang="en-IE" sz="1800" kern="0" dirty="0" smtClean="0"/>
              <a:t>27 MB/s data rate at 80 m</a:t>
            </a:r>
            <a:endParaRPr lang="en-GB" sz="2800" kern="0" dirty="0"/>
          </a:p>
        </p:txBody>
      </p:sp>
      <p:graphicFrame>
        <p:nvGraphicFramePr>
          <p:cNvPr id="7" name="Object 6"/>
          <p:cNvGraphicFramePr>
            <a:graphicFrameLocks noChangeAspect="1"/>
          </p:cNvGraphicFramePr>
          <p:nvPr>
            <p:extLst>
              <p:ext uri="{D42A27DB-BD31-4B8C-83A1-F6EECF244321}">
                <p14:modId xmlns:p14="http://schemas.microsoft.com/office/powerpoint/2010/main" val="2466781797"/>
              </p:ext>
            </p:extLst>
          </p:nvPr>
        </p:nvGraphicFramePr>
        <p:xfrm>
          <a:off x="1828800" y="4038600"/>
          <a:ext cx="6686550" cy="1009650"/>
        </p:xfrm>
        <a:graphic>
          <a:graphicData uri="http://schemas.openxmlformats.org/presentationml/2006/ole">
            <mc:AlternateContent xmlns:mc="http://schemas.openxmlformats.org/markup-compatibility/2006">
              <mc:Choice xmlns:v="urn:schemas-microsoft-com:vml" Requires="v">
                <p:oleObj spid="_x0000_s2056" name="Equation" r:id="rId3" imgW="3111480" imgH="469800" progId="Equation.DSMT4">
                  <p:embed/>
                </p:oleObj>
              </mc:Choice>
              <mc:Fallback>
                <p:oleObj name="Equation" r:id="rId3" imgW="3111480" imgH="469800" progId="Equation.DSMT4">
                  <p:embed/>
                  <p:pic>
                    <p:nvPicPr>
                      <p:cNvPr id="0" name=""/>
                      <p:cNvPicPr/>
                      <p:nvPr/>
                    </p:nvPicPr>
                    <p:blipFill>
                      <a:blip r:embed="rId4"/>
                      <a:stretch>
                        <a:fillRect/>
                      </a:stretch>
                    </p:blipFill>
                    <p:spPr>
                      <a:xfrm>
                        <a:off x="1828800" y="4038600"/>
                        <a:ext cx="6686550" cy="1009650"/>
                      </a:xfrm>
                      <a:prstGeom prst="rect">
                        <a:avLst/>
                      </a:prstGeom>
                    </p:spPr>
                  </p:pic>
                </p:oleObj>
              </mc:Fallback>
            </mc:AlternateContent>
          </a:graphicData>
        </a:graphic>
      </p:graphicFrame>
    </p:spTree>
    <p:extLst>
      <p:ext uri="{BB962C8B-B14F-4D97-AF65-F5344CB8AC3E}">
        <p14:creationId xmlns:p14="http://schemas.microsoft.com/office/powerpoint/2010/main" val="520881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z="3600" dirty="0" smtClean="0"/>
              <a:t>Conclusion</a:t>
            </a:r>
            <a:endParaRPr lang="en-US" sz="3600" dirty="0"/>
          </a:p>
        </p:txBody>
      </p:sp>
      <p:sp>
        <p:nvSpPr>
          <p:cNvPr id="3" name="Content Placeholder 2"/>
          <p:cNvSpPr>
            <a:spLocks noGrp="1"/>
          </p:cNvSpPr>
          <p:nvPr>
            <p:ph idx="1"/>
          </p:nvPr>
        </p:nvSpPr>
        <p:spPr>
          <a:xfrm>
            <a:off x="731520" y="1600200"/>
            <a:ext cx="8288868" cy="4900509"/>
          </a:xfrm>
        </p:spPr>
        <p:txBody>
          <a:bodyPr/>
          <a:lstStyle/>
          <a:p>
            <a:r>
              <a:rPr lang="en-IE" sz="2800" dirty="0" smtClean="0"/>
              <a:t>The testing shows that in band interference has a big impact on UWB receiver performance</a:t>
            </a:r>
          </a:p>
          <a:p>
            <a:r>
              <a:rPr lang="en-IE" sz="2800" dirty="0" smtClean="0"/>
              <a:t>Clearly there are major coexistence concerns for 802.15 UWB deployments operating in the 6 GHz to 7 GHz band should 802.11ax (or similar) be allowed </a:t>
            </a:r>
            <a:r>
              <a:rPr lang="en-IE" sz="2800" dirty="0"/>
              <a:t>transmit at typical existing </a:t>
            </a:r>
            <a:r>
              <a:rPr lang="en-IE" sz="2800" dirty="0" smtClean="0"/>
              <a:t>Wi-Fi </a:t>
            </a:r>
            <a:r>
              <a:rPr lang="en-IE" sz="2800" dirty="0"/>
              <a:t>power </a:t>
            </a:r>
            <a:r>
              <a:rPr lang="en-IE" sz="2800" dirty="0" smtClean="0"/>
              <a:t>levels</a:t>
            </a:r>
          </a:p>
          <a:p>
            <a:r>
              <a:rPr lang="en-IE" sz="2800" dirty="0" smtClean="0"/>
              <a:t>Hopefully as a result of this submission 802.19 will be more aware and mindful of this issue when considering any 802.11 (or other) modulations looking to use these bands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668049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821677"/>
          </a:xfrm>
        </p:spPr>
        <p:txBody>
          <a:bodyPr/>
          <a:lstStyle/>
          <a:p>
            <a:r>
              <a:rPr lang="en-US" sz="2800" dirty="0" smtClean="0"/>
              <a:t>THE END</a:t>
            </a:r>
            <a:br>
              <a:rPr lang="en-US" sz="2800" dirty="0" smtClean="0"/>
            </a:br>
            <a:r>
              <a:rPr lang="en-US" sz="2800" dirty="0"/>
              <a:t/>
            </a:r>
            <a:br>
              <a:rPr lang="en-US" sz="2800" dirty="0"/>
            </a:br>
            <a:r>
              <a:rPr lang="en-US" sz="2800" dirty="0" smtClean="0"/>
              <a:t>THANK YOU</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345981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Backup info: </a:t>
            </a:r>
            <a:r>
              <a:rPr lang="en-GB" dirty="0"/>
              <a:t>Equations background</a:t>
            </a:r>
            <a:endParaRPr lang="en-IE"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3073680470"/>
              </p:ext>
            </p:extLst>
          </p:nvPr>
        </p:nvGraphicFramePr>
        <p:xfrm>
          <a:off x="2971800" y="2057400"/>
          <a:ext cx="4152900" cy="4071938"/>
        </p:xfrm>
        <a:graphic>
          <a:graphicData uri="http://schemas.openxmlformats.org/presentationml/2006/ole">
            <mc:AlternateContent xmlns:mc="http://schemas.openxmlformats.org/markup-compatibility/2006">
              <mc:Choice xmlns:v="urn:schemas-microsoft-com:vml" Requires="v">
                <p:oleObj spid="_x0000_s3081" name="Equation" r:id="rId3" imgW="3263760" imgH="3200400" progId="Equation.DSMT4">
                  <p:embed/>
                </p:oleObj>
              </mc:Choice>
              <mc:Fallback>
                <p:oleObj name="Equation" r:id="rId3" imgW="3263760" imgH="32004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2057400"/>
                        <a:ext cx="4152900" cy="407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5386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Purpose of this submission</a:t>
            </a:r>
            <a:endParaRPr lang="en-US" sz="3600" dirty="0"/>
          </a:p>
        </p:txBody>
      </p:sp>
      <p:sp>
        <p:nvSpPr>
          <p:cNvPr id="3" name="Content Placeholder 2"/>
          <p:cNvSpPr>
            <a:spLocks noGrp="1"/>
          </p:cNvSpPr>
          <p:nvPr>
            <p:ph idx="1"/>
          </p:nvPr>
        </p:nvSpPr>
        <p:spPr/>
        <p:txBody>
          <a:bodyPr/>
          <a:lstStyle/>
          <a:p>
            <a:r>
              <a:rPr lang="en-US" sz="2800" dirty="0"/>
              <a:t>Present to IEEE 802.19 the results of testing carried out to examine how in-band interference affects the performance of 802.15 UWB</a:t>
            </a:r>
          </a:p>
          <a:p>
            <a:endParaRPr lang="en-US" sz="2800" dirty="0" smtClean="0"/>
          </a:p>
          <a:p>
            <a:r>
              <a:rPr lang="en-US" sz="2800" dirty="0" smtClean="0"/>
              <a:t>Inform IEEE 802.19 members about the coexistence issues that are likely to arise for </a:t>
            </a:r>
            <a:r>
              <a:rPr lang="en-US" sz="2800" dirty="0"/>
              <a:t>802.15 UWB </a:t>
            </a:r>
            <a:r>
              <a:rPr lang="en-US" sz="2800" dirty="0" smtClean="0"/>
              <a:t>should other modulations be allowed to proliferate in the bands favored for UWB deployments   </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Bands of interest</a:t>
            </a:r>
          </a:p>
        </p:txBody>
      </p:sp>
      <p:sp>
        <p:nvSpPr>
          <p:cNvPr id="3" name="Content Placeholder 2"/>
          <p:cNvSpPr>
            <a:spLocks noGrp="1"/>
          </p:cNvSpPr>
          <p:nvPr>
            <p:ph idx="1"/>
          </p:nvPr>
        </p:nvSpPr>
        <p:spPr/>
        <p:txBody>
          <a:bodyPr/>
          <a:lstStyle/>
          <a:p>
            <a:r>
              <a:rPr lang="en-US" sz="2800" dirty="0" smtClean="0"/>
              <a:t>While not currently allowed by FCC regulation 802.11ax (and others?) are looking for a spectrum allocation in the 6 GHz to 7 GHz band that is particularly favored by UWB product suppliers because of its wide regional regulatory suitability and FCC’s more permissive rules in this band. </a:t>
            </a:r>
          </a:p>
          <a:p>
            <a:pPr lvl="1"/>
            <a:r>
              <a:rPr lang="en-US" sz="2373" dirty="0" smtClean="0"/>
              <a:t>Next few slides summarize UWB regulatory applicability </a:t>
            </a:r>
            <a:endParaRPr lang="en-US" sz="2373"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512178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sp>
        <p:nvSpPr>
          <p:cNvPr id="6" name="Title 1"/>
          <p:cNvSpPr>
            <a:spLocks noGrp="1"/>
          </p:cNvSpPr>
          <p:nvPr>
            <p:ph type="title"/>
          </p:nvPr>
        </p:nvSpPr>
        <p:spPr>
          <a:xfrm>
            <a:off x="685800" y="685800"/>
            <a:ext cx="7770813" cy="1065213"/>
          </a:xfrm>
        </p:spPr>
        <p:txBody>
          <a:bodyPr/>
          <a:lstStyle/>
          <a:p>
            <a:r>
              <a:rPr lang="en-US" sz="3600" dirty="0">
                <a:latin typeface="Times New Roman" charset="0"/>
              </a:rPr>
              <a:t>UWB regulations</a:t>
            </a:r>
            <a:endParaRPr lang="en-IE" sz="3600" dirty="0"/>
          </a:p>
        </p:txBody>
      </p:sp>
      <p:pic>
        <p:nvPicPr>
          <p:cNvPr id="7" name="Picture 6"/>
          <p:cNvPicPr>
            <a:picLocks noChangeAspect="1"/>
          </p:cNvPicPr>
          <p:nvPr/>
        </p:nvPicPr>
        <p:blipFill>
          <a:blip r:embed="rId2"/>
          <a:stretch>
            <a:fillRect/>
          </a:stretch>
        </p:blipFill>
        <p:spPr>
          <a:xfrm>
            <a:off x="685800" y="1600199"/>
            <a:ext cx="7940399" cy="4774589"/>
          </a:xfrm>
          <a:prstGeom prst="rect">
            <a:avLst/>
          </a:prstGeom>
        </p:spPr>
      </p:pic>
      <p:sp>
        <p:nvSpPr>
          <p:cNvPr id="13" name="Rectangle 12"/>
          <p:cNvSpPr/>
          <p:nvPr/>
        </p:nvSpPr>
        <p:spPr bwMode="auto">
          <a:xfrm>
            <a:off x="5105400" y="1600200"/>
            <a:ext cx="1295400" cy="17316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E"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extBox 1"/>
          <p:cNvSpPr txBox="1"/>
          <p:nvPr/>
        </p:nvSpPr>
        <p:spPr>
          <a:xfrm>
            <a:off x="4572000" y="1597968"/>
            <a:ext cx="1600200" cy="230832"/>
          </a:xfrm>
          <a:prstGeom prst="rect">
            <a:avLst/>
          </a:prstGeom>
          <a:noFill/>
        </p:spPr>
        <p:txBody>
          <a:bodyPr wrap="square" rtlCol="0">
            <a:spAutoFit/>
          </a:bodyPr>
          <a:lstStyle/>
          <a:p>
            <a:pPr algn="ctr"/>
            <a:r>
              <a:rPr lang="en-IE" sz="900" dirty="0" smtClean="0">
                <a:solidFill>
                  <a:schemeClr val="tx1"/>
                </a:solidFill>
              </a:rPr>
              <a:t>FCC PART 15 - Subpart F</a:t>
            </a:r>
            <a:endParaRPr lang="en-IE" sz="900" dirty="0">
              <a:solidFill>
                <a:schemeClr val="tx1"/>
              </a:solidFill>
            </a:endParaRPr>
          </a:p>
        </p:txBody>
      </p:sp>
      <p:sp>
        <p:nvSpPr>
          <p:cNvPr id="14" name="Rectangle 13"/>
          <p:cNvSpPr/>
          <p:nvPr/>
        </p:nvSpPr>
        <p:spPr bwMode="auto">
          <a:xfrm>
            <a:off x="4692650" y="2032000"/>
            <a:ext cx="680899" cy="330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E"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4572000" y="1981200"/>
            <a:ext cx="975805" cy="369332"/>
          </a:xfrm>
          <a:prstGeom prst="rect">
            <a:avLst/>
          </a:prstGeom>
          <a:noFill/>
        </p:spPr>
        <p:txBody>
          <a:bodyPr wrap="square" rtlCol="0">
            <a:spAutoFit/>
          </a:bodyPr>
          <a:lstStyle/>
          <a:p>
            <a:pPr algn="ctr"/>
            <a:r>
              <a:rPr lang="en-IE" sz="900" dirty="0" smtClean="0">
                <a:solidFill>
                  <a:schemeClr val="tx1"/>
                </a:solidFill>
              </a:rPr>
              <a:t>FCC PART 15 </a:t>
            </a:r>
          </a:p>
          <a:p>
            <a:pPr algn="ctr"/>
            <a:r>
              <a:rPr lang="en-IE" sz="900" dirty="0" smtClean="0">
                <a:solidFill>
                  <a:schemeClr val="tx1"/>
                </a:solidFill>
              </a:rPr>
              <a:t>Subpart C</a:t>
            </a:r>
            <a:endParaRPr lang="en-IE" sz="900" dirty="0">
              <a:solidFill>
                <a:schemeClr val="tx1"/>
              </a:solidFill>
            </a:endParaRPr>
          </a:p>
        </p:txBody>
      </p:sp>
    </p:spTree>
    <p:extLst>
      <p:ext uri="{BB962C8B-B14F-4D97-AF65-F5344CB8AC3E}">
        <p14:creationId xmlns:p14="http://schemas.microsoft.com/office/powerpoint/2010/main" val="117263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sp>
        <p:nvSpPr>
          <p:cNvPr id="6" name="Title 1"/>
          <p:cNvSpPr>
            <a:spLocks noGrp="1"/>
          </p:cNvSpPr>
          <p:nvPr>
            <p:ph type="title"/>
          </p:nvPr>
        </p:nvSpPr>
        <p:spPr>
          <a:xfrm>
            <a:off x="685800" y="685800"/>
            <a:ext cx="7770813" cy="1065213"/>
          </a:xfrm>
        </p:spPr>
        <p:txBody>
          <a:bodyPr/>
          <a:lstStyle/>
          <a:p>
            <a:r>
              <a:rPr lang="en-US" sz="3600" dirty="0">
                <a:latin typeface="Times New Roman" charset="0"/>
              </a:rPr>
              <a:t>UWB regulations</a:t>
            </a:r>
            <a:endParaRPr lang="en-IE" sz="3600" dirty="0"/>
          </a:p>
        </p:txBody>
      </p:sp>
      <p:pic>
        <p:nvPicPr>
          <p:cNvPr id="7" name="Picture 6"/>
          <p:cNvPicPr>
            <a:picLocks noChangeAspect="1"/>
          </p:cNvPicPr>
          <p:nvPr/>
        </p:nvPicPr>
        <p:blipFill rotWithShape="1">
          <a:blip r:embed="rId2"/>
          <a:srcRect b="20203"/>
          <a:stretch/>
        </p:blipFill>
        <p:spPr>
          <a:xfrm>
            <a:off x="685800" y="1600199"/>
            <a:ext cx="7940399" cy="3810001"/>
          </a:xfrm>
          <a:prstGeom prst="rect">
            <a:avLst/>
          </a:prstGeom>
        </p:spPr>
      </p:pic>
      <p:sp>
        <p:nvSpPr>
          <p:cNvPr id="8" name="TextBox 7"/>
          <p:cNvSpPr txBox="1"/>
          <p:nvPr/>
        </p:nvSpPr>
        <p:spPr>
          <a:xfrm>
            <a:off x="2895600" y="5396995"/>
            <a:ext cx="5410199" cy="923330"/>
          </a:xfrm>
          <a:prstGeom prst="rect">
            <a:avLst/>
          </a:prstGeom>
          <a:noFill/>
        </p:spPr>
        <p:txBody>
          <a:bodyPr wrap="square" rtlCol="0">
            <a:spAutoFit/>
          </a:bodyPr>
          <a:lstStyle/>
          <a:p>
            <a:r>
              <a:rPr lang="en-IE" sz="1800" b="1" dirty="0">
                <a:solidFill>
                  <a:srgbClr val="FF0000"/>
                </a:solidFill>
              </a:rPr>
              <a:t>Channel Band at 6.5 GHz </a:t>
            </a:r>
            <a:r>
              <a:rPr lang="en-IE" sz="1800" b="1" dirty="0" smtClean="0">
                <a:solidFill>
                  <a:srgbClr val="FF0000"/>
                </a:solidFill>
              </a:rPr>
              <a:t>is </a:t>
            </a:r>
            <a:r>
              <a:rPr lang="en-IE" sz="1800" b="1" dirty="0">
                <a:solidFill>
                  <a:srgbClr val="FF0000"/>
                </a:solidFill>
              </a:rPr>
              <a:t>especially useful for its </a:t>
            </a:r>
            <a:r>
              <a:rPr lang="en-IE" sz="1800" b="1" dirty="0" smtClean="0">
                <a:solidFill>
                  <a:srgbClr val="FF0000"/>
                </a:solidFill>
              </a:rPr>
              <a:t>coverage of </a:t>
            </a:r>
            <a:r>
              <a:rPr lang="en-IE" sz="1800" b="1" dirty="0">
                <a:solidFill>
                  <a:srgbClr val="FF0000"/>
                </a:solidFill>
              </a:rPr>
              <a:t>EU, </a:t>
            </a:r>
            <a:r>
              <a:rPr lang="en-IE" sz="1800" b="1" dirty="0" smtClean="0">
                <a:solidFill>
                  <a:srgbClr val="FF0000"/>
                </a:solidFill>
              </a:rPr>
              <a:t>USA </a:t>
            </a:r>
            <a:r>
              <a:rPr lang="en-IE" sz="1800" b="1" dirty="0">
                <a:solidFill>
                  <a:srgbClr val="FF0000"/>
                </a:solidFill>
              </a:rPr>
              <a:t>and </a:t>
            </a:r>
            <a:r>
              <a:rPr lang="en-IE" sz="1800" b="1" dirty="0" smtClean="0">
                <a:solidFill>
                  <a:srgbClr val="FF0000"/>
                </a:solidFill>
              </a:rPr>
              <a:t>China,  and its USA mobile outdoor use as per </a:t>
            </a:r>
            <a:r>
              <a:rPr lang="en-IE" sz="1800" b="1" dirty="0">
                <a:solidFill>
                  <a:srgbClr val="FF0000"/>
                </a:solidFill>
              </a:rPr>
              <a:t>FCC PART 15 </a:t>
            </a:r>
            <a:r>
              <a:rPr lang="en-IE" sz="1800" b="1" dirty="0" smtClean="0">
                <a:solidFill>
                  <a:srgbClr val="FF0000"/>
                </a:solidFill>
              </a:rPr>
              <a:t>.250</a:t>
            </a:r>
            <a:endParaRPr lang="en-IE" sz="1800" b="1" dirty="0">
              <a:solidFill>
                <a:srgbClr val="FF0000"/>
              </a:solidFill>
            </a:endParaRPr>
          </a:p>
        </p:txBody>
      </p:sp>
      <p:cxnSp>
        <p:nvCxnSpPr>
          <p:cNvPr id="9" name="Straight Arrow Connector 8"/>
          <p:cNvCxnSpPr/>
          <p:nvPr/>
        </p:nvCxnSpPr>
        <p:spPr bwMode="auto">
          <a:xfrm flipV="1">
            <a:off x="4953000" y="4038600"/>
            <a:ext cx="0" cy="1390186"/>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0" name="TextBox 9"/>
          <p:cNvSpPr txBox="1"/>
          <p:nvPr/>
        </p:nvSpPr>
        <p:spPr>
          <a:xfrm>
            <a:off x="702276" y="6400800"/>
            <a:ext cx="8365524" cy="338554"/>
          </a:xfrm>
          <a:prstGeom prst="rect">
            <a:avLst/>
          </a:prstGeom>
          <a:noFill/>
        </p:spPr>
        <p:txBody>
          <a:bodyPr wrap="square" rtlCol="0">
            <a:spAutoFit/>
          </a:bodyPr>
          <a:lstStyle/>
          <a:p>
            <a:r>
              <a:rPr lang="en-IE" sz="1600" b="1" dirty="0" smtClean="0">
                <a:solidFill>
                  <a:schemeClr val="tx1"/>
                </a:solidFill>
              </a:rPr>
              <a:t>Note: UWB channels were chosen to avoid 2.4 GHz and 5 to 6 GHz bands occupied by Wi-Fi </a:t>
            </a:r>
            <a:endParaRPr lang="en-IE" sz="1600" b="1" dirty="0">
              <a:solidFill>
                <a:schemeClr val="tx1"/>
              </a:solidFill>
            </a:endParaRPr>
          </a:p>
        </p:txBody>
      </p:sp>
    </p:spTree>
    <p:extLst>
      <p:ext uri="{BB962C8B-B14F-4D97-AF65-F5344CB8AC3E}">
        <p14:creationId xmlns:p14="http://schemas.microsoft.com/office/powerpoint/2010/main" val="4089803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r>
              <a:rPr lang="en-US" smtClean="0"/>
              <a:t>March 2018</a:t>
            </a:r>
            <a:endParaRPr lang="en-GB" dirty="0"/>
          </a:p>
        </p:txBody>
      </p:sp>
      <p:sp>
        <p:nvSpPr>
          <p:cNvPr id="6" name="Title 1"/>
          <p:cNvSpPr>
            <a:spLocks noGrp="1"/>
          </p:cNvSpPr>
          <p:nvPr>
            <p:ph type="title"/>
          </p:nvPr>
        </p:nvSpPr>
        <p:spPr>
          <a:xfrm>
            <a:off x="685800" y="685800"/>
            <a:ext cx="8305800" cy="1065213"/>
          </a:xfrm>
        </p:spPr>
        <p:txBody>
          <a:bodyPr/>
          <a:lstStyle/>
          <a:p>
            <a:r>
              <a:rPr lang="en-US" sz="3600" dirty="0" smtClean="0">
                <a:latin typeface="Times New Roman" charset="0"/>
              </a:rPr>
              <a:t>FCC regulation: </a:t>
            </a:r>
            <a:r>
              <a:rPr lang="en-IE" sz="3600" dirty="0" smtClean="0">
                <a:latin typeface="Times New Roman" charset="0"/>
              </a:rPr>
              <a:t>6 </a:t>
            </a:r>
            <a:r>
              <a:rPr lang="en-IE" sz="3600" dirty="0">
                <a:latin typeface="Times New Roman" charset="0"/>
              </a:rPr>
              <a:t>GHz to 7 GHz band </a:t>
            </a:r>
            <a:endParaRPr lang="en-IE" sz="3600" dirty="0"/>
          </a:p>
        </p:txBody>
      </p:sp>
      <p:sp>
        <p:nvSpPr>
          <p:cNvPr id="8" name="Content Placeholder 2"/>
          <p:cNvSpPr txBox="1">
            <a:spLocks/>
          </p:cNvSpPr>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800" kern="0" dirty="0" smtClean="0"/>
              <a:t>FCC </a:t>
            </a:r>
            <a:r>
              <a:rPr lang="en-US" sz="2800" kern="0" dirty="0"/>
              <a:t>PART 15 - RADIO FREQUENCY </a:t>
            </a:r>
            <a:r>
              <a:rPr lang="en-US" sz="2800" kern="0" dirty="0" smtClean="0"/>
              <a:t>DEVICES</a:t>
            </a:r>
            <a:br>
              <a:rPr lang="en-US" sz="2800" kern="0" dirty="0" smtClean="0"/>
            </a:br>
            <a:r>
              <a:rPr lang="en-US" sz="2400" kern="0" dirty="0" smtClean="0"/>
              <a:t>Subpart </a:t>
            </a:r>
            <a:r>
              <a:rPr lang="en-US" sz="2400" kern="0" dirty="0"/>
              <a:t>C - Intentional Radiators </a:t>
            </a:r>
            <a:r>
              <a:rPr lang="en-US" sz="2400" kern="0" dirty="0" smtClean="0"/>
              <a:t/>
            </a:r>
            <a:br>
              <a:rPr lang="en-US" sz="2400" kern="0" dirty="0" smtClean="0"/>
            </a:br>
            <a:r>
              <a:rPr lang="en-US" sz="2000" kern="0" dirty="0" smtClean="0"/>
              <a:t>Section </a:t>
            </a:r>
            <a:r>
              <a:rPr lang="en-US" sz="2000" kern="0" dirty="0"/>
              <a:t>15.250 wideband systems within the band 5925-7250 MHz</a:t>
            </a:r>
            <a:r>
              <a:rPr lang="en-US" sz="2800" kern="0" dirty="0"/>
              <a:t> </a:t>
            </a:r>
          </a:p>
          <a:p>
            <a:endParaRPr lang="en-US" sz="1100" kern="0" dirty="0"/>
          </a:p>
          <a:p>
            <a:r>
              <a:rPr lang="en-US" sz="2400" kern="0" dirty="0"/>
              <a:t>The -10 dB bandwidth must be &gt; 50 MHz, and lie between 5925 MHz and 7250 MHz </a:t>
            </a:r>
          </a:p>
          <a:p>
            <a:r>
              <a:rPr lang="en-US" sz="2400" kern="0" dirty="0" smtClean="0"/>
              <a:t>Maximum </a:t>
            </a:r>
            <a:r>
              <a:rPr lang="en-US" sz="2400" kern="0" dirty="0"/>
              <a:t>allowed </a:t>
            </a:r>
            <a:r>
              <a:rPr lang="en-US" sz="2400" kern="0" dirty="0" smtClean="0"/>
              <a:t>TX power level is </a:t>
            </a:r>
            <a:r>
              <a:rPr lang="en-US" sz="2400" kern="0" dirty="0"/>
              <a:t>-41.3 dBm/MHz</a:t>
            </a:r>
          </a:p>
          <a:p>
            <a:r>
              <a:rPr lang="en-US" sz="2400" kern="0" dirty="0"/>
              <a:t>Allows fixed and mobile indoors and mobile use </a:t>
            </a:r>
            <a:r>
              <a:rPr lang="en-US" sz="2400" kern="0" dirty="0" smtClean="0"/>
              <a:t>outdoors</a:t>
            </a:r>
          </a:p>
          <a:p>
            <a:endParaRPr lang="en-US" sz="2400" kern="0" dirty="0"/>
          </a:p>
          <a:p>
            <a:endParaRPr lang="en-US" sz="2800" kern="0" dirty="0"/>
          </a:p>
          <a:p>
            <a:endParaRPr lang="en-US" sz="2800" kern="0" dirty="0"/>
          </a:p>
          <a:p>
            <a:endParaRPr lang="en-US" sz="2800" kern="0" dirty="0"/>
          </a:p>
        </p:txBody>
      </p:sp>
    </p:spTree>
    <p:extLst>
      <p:ext uri="{BB962C8B-B14F-4D97-AF65-F5344CB8AC3E}">
        <p14:creationId xmlns:p14="http://schemas.microsoft.com/office/powerpoint/2010/main" val="1958975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z="3600" dirty="0" smtClean="0"/>
              <a:t>The testing</a:t>
            </a:r>
            <a:endParaRPr lang="en-US" sz="3600" dirty="0"/>
          </a:p>
        </p:txBody>
      </p:sp>
      <p:sp>
        <p:nvSpPr>
          <p:cNvPr id="3" name="Content Placeholder 2"/>
          <p:cNvSpPr>
            <a:spLocks noGrp="1"/>
          </p:cNvSpPr>
          <p:nvPr>
            <p:ph idx="1"/>
          </p:nvPr>
        </p:nvSpPr>
        <p:spPr>
          <a:xfrm>
            <a:off x="731520" y="1600200"/>
            <a:ext cx="8288868" cy="4900509"/>
          </a:xfrm>
        </p:spPr>
        <p:txBody>
          <a:bodyPr/>
          <a:lstStyle/>
          <a:p>
            <a:r>
              <a:rPr lang="en-IE" sz="2800" dirty="0"/>
              <a:t>This testing was carried out </a:t>
            </a:r>
            <a:r>
              <a:rPr lang="en-IE" sz="2800" dirty="0" smtClean="0"/>
              <a:t>in a wired setup using </a:t>
            </a:r>
            <a:r>
              <a:rPr lang="en-IE" sz="2800" dirty="0"/>
              <a:t>Decawave’s </a:t>
            </a:r>
            <a:r>
              <a:rPr lang="en-IE" sz="2800" dirty="0" smtClean="0"/>
              <a:t>EVB1000 (an evaluation board for the DW1000 </a:t>
            </a:r>
            <a:r>
              <a:rPr lang="en-IE" sz="2800" dirty="0"/>
              <a:t>UWB transceiver </a:t>
            </a:r>
            <a:r>
              <a:rPr lang="en-IE" sz="2800" dirty="0" smtClean="0"/>
              <a:t>IC). </a:t>
            </a:r>
          </a:p>
          <a:p>
            <a:pPr lvl="1"/>
            <a:r>
              <a:rPr lang="en-IE" sz="2400" dirty="0" smtClean="0"/>
              <a:t>The DW1000 implements the UWB PHY specified by the 802.15 amendment 4a (2007), now called the HRP UWB PHY in the 2015 revision of 802.15.4</a:t>
            </a:r>
          </a:p>
          <a:p>
            <a:pPr lvl="1"/>
            <a:r>
              <a:rPr lang="en-IE" sz="2400" dirty="0" smtClean="0"/>
              <a:t>The main application for this IC is real-time </a:t>
            </a:r>
            <a:r>
              <a:rPr lang="en-IE" sz="2400" dirty="0"/>
              <a:t>location </a:t>
            </a:r>
            <a:r>
              <a:rPr lang="en-IE" sz="2400" dirty="0" smtClean="0"/>
              <a:t>including:</a:t>
            </a:r>
            <a:endParaRPr lang="en-IE" sz="2400" dirty="0"/>
          </a:p>
          <a:p>
            <a:pPr lvl="2"/>
            <a:r>
              <a:rPr lang="en-IE" sz="2000" dirty="0"/>
              <a:t>robot guidance, factory automation, hospitals, </a:t>
            </a:r>
          </a:p>
          <a:p>
            <a:pPr lvl="2"/>
            <a:r>
              <a:rPr lang="en-IE" sz="2000" dirty="0" smtClean="0"/>
              <a:t>position based access </a:t>
            </a:r>
            <a:r>
              <a:rPr lang="en-IE" sz="2000" dirty="0"/>
              <a:t>control for automotive keyless entry, buildings and residential</a:t>
            </a:r>
          </a:p>
          <a:p>
            <a:pPr lvl="2"/>
            <a:r>
              <a:rPr lang="en-IE" sz="2000" dirty="0"/>
              <a:t>safety of personnel around vehicles, machines and robots</a:t>
            </a:r>
          </a:p>
          <a:p>
            <a:pPr lvl="1"/>
            <a:r>
              <a:rPr lang="en-IE" sz="2400" dirty="0"/>
              <a:t> </a:t>
            </a:r>
            <a:r>
              <a:rPr lang="en-IE" sz="2400" dirty="0" smtClean="0"/>
              <a:t>The </a:t>
            </a:r>
            <a:r>
              <a:rPr lang="en-IE" sz="2400" dirty="0"/>
              <a:t>EVB1000 </a:t>
            </a:r>
            <a:r>
              <a:rPr lang="en-IE" sz="2400" dirty="0" smtClean="0"/>
              <a:t>has an SMA </a:t>
            </a:r>
            <a:r>
              <a:rPr lang="en-IE" sz="2400" dirty="0"/>
              <a:t>antenna connection</a:t>
            </a:r>
            <a:endParaRPr lang="en-IE" sz="2373" dirty="0" smtClean="0"/>
          </a:p>
          <a:p>
            <a:pPr lvl="1"/>
            <a:endParaRPr lang="en-IE" sz="2373" dirty="0"/>
          </a:p>
          <a:p>
            <a:pPr marL="487693" lvl="1" indent="0">
              <a:buNone/>
            </a:pPr>
            <a:r>
              <a:rPr lang="en-IE" sz="2373" dirty="0" smtClean="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81974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640077"/>
          </a:xfrm>
        </p:spPr>
        <p:txBody>
          <a:bodyPr/>
          <a:lstStyle/>
          <a:p>
            <a:r>
              <a:rPr lang="en-US" sz="3600" dirty="0" smtClean="0"/>
              <a:t>The test setup and procedure</a:t>
            </a:r>
            <a:endParaRPr lang="en-US" sz="3600" dirty="0"/>
          </a:p>
        </p:txBody>
      </p:sp>
      <p:sp>
        <p:nvSpPr>
          <p:cNvPr id="3" name="Content Placeholder 2"/>
          <p:cNvSpPr>
            <a:spLocks noGrp="1"/>
          </p:cNvSpPr>
          <p:nvPr>
            <p:ph idx="1"/>
          </p:nvPr>
        </p:nvSpPr>
        <p:spPr>
          <a:xfrm>
            <a:off x="381001" y="1447800"/>
            <a:ext cx="6477000" cy="2015823"/>
          </a:xfrm>
        </p:spPr>
        <p:txBody>
          <a:bodyPr/>
          <a:lstStyle/>
          <a:p>
            <a:pPr marL="179388" indent="-179388"/>
            <a:r>
              <a:rPr lang="en-IE" sz="2000" dirty="0" smtClean="0"/>
              <a:t>The test setup is as shown.  The Golden TX and DUT were configured to UWB </a:t>
            </a:r>
            <a:r>
              <a:rPr lang="en-GB" sz="2000" dirty="0" smtClean="0"/>
              <a:t>Channel 5 (centred on 6.4896 GHz, with 499.2 MHz bandwidth) and to use the nominal </a:t>
            </a:r>
            <a:r>
              <a:rPr lang="en-GB" sz="2000" dirty="0"/>
              <a:t>64 MHz </a:t>
            </a:r>
            <a:r>
              <a:rPr lang="en-GB" sz="2000" dirty="0" smtClean="0"/>
              <a:t>PRF and </a:t>
            </a:r>
            <a:r>
              <a:rPr lang="en-IE" sz="2000" dirty="0" smtClean="0"/>
              <a:t>the </a:t>
            </a:r>
            <a:r>
              <a:rPr lang="en-GB" sz="2000" dirty="0" smtClean="0"/>
              <a:t>6.81 </a:t>
            </a:r>
            <a:r>
              <a:rPr lang="en-GB" sz="2000" dirty="0"/>
              <a:t>Mb/s Data </a:t>
            </a:r>
            <a:r>
              <a:rPr lang="en-GB" sz="2000" dirty="0" smtClean="0"/>
              <a:t>rate (the most popular configuration)</a:t>
            </a:r>
            <a:endParaRPr lang="en-IE" sz="2000" dirty="0"/>
          </a:p>
          <a:p>
            <a:pPr marL="179388" indent="-179388"/>
            <a:r>
              <a:rPr lang="en-IE" sz="2000" dirty="0" smtClean="0"/>
              <a:t>Levels at DUT were measured with a spectrum analyser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4404" y="1565576"/>
            <a:ext cx="3314395" cy="430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bwMode="auto">
          <a:xfrm>
            <a:off x="381001" y="3505200"/>
            <a:ext cx="5753403" cy="2667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179388" indent="-179388"/>
            <a:r>
              <a:rPr lang="en-IE" sz="2000" kern="0" dirty="0" smtClean="0"/>
              <a:t>The power level from Golden TX was reduced until a 1% frame error rate was observed at the DUT</a:t>
            </a:r>
          </a:p>
          <a:p>
            <a:pPr marL="179388" indent="-179388"/>
            <a:r>
              <a:rPr lang="en-IE" sz="2000" kern="0" dirty="0" smtClean="0"/>
              <a:t>The power level was then increased by 3dB</a:t>
            </a:r>
          </a:p>
          <a:p>
            <a:pPr marL="179388" indent="-179388"/>
            <a:r>
              <a:rPr lang="en-IE" sz="2000" kern="0" dirty="0" smtClean="0"/>
              <a:t>The sig-gen was then used to generate a Wi-Fi like interference signal (at various bandwidths and centre frequencies for different tests) and its power level increased until a 1</a:t>
            </a:r>
            <a:r>
              <a:rPr lang="en-IE" sz="2000" kern="0" dirty="0"/>
              <a:t>% frame error rate was </a:t>
            </a:r>
            <a:r>
              <a:rPr lang="en-IE" sz="2000" kern="0" dirty="0" smtClean="0"/>
              <a:t>again observed </a:t>
            </a:r>
            <a:r>
              <a:rPr lang="en-IE" sz="2000" kern="0" dirty="0"/>
              <a:t>at the </a:t>
            </a:r>
            <a:r>
              <a:rPr lang="en-IE" sz="2000" kern="0" dirty="0" smtClean="0"/>
              <a:t>DUT</a:t>
            </a:r>
            <a:endParaRPr lang="en-IE" sz="2000" kern="0" dirty="0"/>
          </a:p>
        </p:txBody>
      </p:sp>
      <p:sp>
        <p:nvSpPr>
          <p:cNvPr id="8" name="Content Placeholder 2"/>
          <p:cNvSpPr txBox="1">
            <a:spLocks/>
          </p:cNvSpPr>
          <p:nvPr/>
        </p:nvSpPr>
        <p:spPr bwMode="auto">
          <a:xfrm>
            <a:off x="381000" y="6172200"/>
            <a:ext cx="8991599" cy="68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179388" indent="-179388"/>
            <a:r>
              <a:rPr lang="en-IE" sz="2000" kern="0" dirty="0" smtClean="0"/>
              <a:t>At this point the power level from the Golden TX was varied and frame error rates were recorded to generate the performance graph on the next sheet</a:t>
            </a:r>
            <a:endParaRPr lang="en-IE" sz="2000" kern="0" dirty="0"/>
          </a:p>
        </p:txBody>
      </p:sp>
    </p:spTree>
    <p:extLst>
      <p:ext uri="{BB962C8B-B14F-4D97-AF65-F5344CB8AC3E}">
        <p14:creationId xmlns:p14="http://schemas.microsoft.com/office/powerpoint/2010/main" val="224090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600" dirty="0" smtClean="0"/>
              <a:t>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a:t>March 2018</a:t>
            </a:r>
            <a:endParaRPr lang="en-GB" dirty="0"/>
          </a:p>
        </p:txBody>
      </p:sp>
      <p:sp>
        <p:nvSpPr>
          <p:cNvPr id="5" name="TextBox 4"/>
          <p:cNvSpPr txBox="1"/>
          <p:nvPr/>
        </p:nvSpPr>
        <p:spPr>
          <a:xfrm>
            <a:off x="1227438" y="1894793"/>
            <a:ext cx="7543800" cy="873188"/>
          </a:xfrm>
          <a:prstGeom prst="rect">
            <a:avLst/>
          </a:prstGeom>
          <a:noFill/>
        </p:spPr>
        <p:txBody>
          <a:bodyPr wrap="square" rtlCol="0">
            <a:spAutoFit/>
          </a:bodyPr>
          <a:lstStyle/>
          <a:p>
            <a:pPr algn="ctr"/>
            <a:r>
              <a:rPr lang="en-US" b="1" dirty="0">
                <a:solidFill>
                  <a:schemeClr val="tx1"/>
                </a:solidFill>
                <a:latin typeface="Calibri" panose="020F0502020204030204" pitchFamily="34" charset="0"/>
                <a:cs typeface="Calibri" panose="020F0502020204030204" pitchFamily="34" charset="0"/>
              </a:rPr>
              <a:t>Interferer power levels required to cause a 3dB drop in DW1000 RX sensitivity</a:t>
            </a:r>
            <a:endParaRPr lang="en-IE" b="1" dirty="0">
              <a:solidFill>
                <a:schemeClr val="tx1"/>
              </a:solidFill>
              <a:latin typeface="Calibri" panose="020F0502020204030204" pitchFamily="34" charset="0"/>
              <a:cs typeface="Calibri" panose="020F0502020204030204" pitchFamily="34" charset="0"/>
            </a:endParaRPr>
          </a:p>
        </p:txBody>
      </p:sp>
      <p:pic>
        <p:nvPicPr>
          <p:cNvPr id="409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094" r="24686" b="8193"/>
          <a:stretch/>
        </p:blipFill>
        <p:spPr bwMode="auto">
          <a:xfrm>
            <a:off x="1752600" y="3048000"/>
            <a:ext cx="6260316" cy="309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5409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TotalTime>
  <Words>946</Words>
  <Application>Microsoft Office PowerPoint</Application>
  <PresentationFormat>Custom</PresentationFormat>
  <Paragraphs>121</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In-band interference effects on 802.15 UWB </vt:lpstr>
      <vt:lpstr>Purpose of this submission</vt:lpstr>
      <vt:lpstr>Bands of interest</vt:lpstr>
      <vt:lpstr>UWB regulations</vt:lpstr>
      <vt:lpstr>UWB regulations</vt:lpstr>
      <vt:lpstr>FCC regulation: 6 GHz to 7 GHz band </vt:lpstr>
      <vt:lpstr>The testing</vt:lpstr>
      <vt:lpstr>The test setup and procedure</vt:lpstr>
      <vt:lpstr>Results</vt:lpstr>
      <vt:lpstr>Results</vt:lpstr>
      <vt:lpstr>How far away would an in-band Wi-Fi device need to be to avoid degrading an 802.15.4 UWB receiver?</vt:lpstr>
      <vt:lpstr>What power level would avoid excessive interference?</vt:lpstr>
      <vt:lpstr>Conclusion</vt:lpstr>
      <vt:lpstr>THE END  THANK YOU</vt:lpstr>
      <vt:lpstr>Backup info: Equations background</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Billy Verso</cp:lastModifiedBy>
  <cp:revision>177</cp:revision>
  <cp:lastPrinted>2015-01-08T23:35:49Z</cp:lastPrinted>
  <dcterms:created xsi:type="dcterms:W3CDTF">2014-10-30T17:06:39Z</dcterms:created>
  <dcterms:modified xsi:type="dcterms:W3CDTF">2018-03-05T15:49:45Z</dcterms:modified>
</cp:coreProperties>
</file>