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33" r:id="rId5"/>
    <p:sldId id="321" r:id="rId6"/>
    <p:sldId id="327"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802.19-18/0020r0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March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2018-03-08</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16"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March 2018 IEEE 802.19 meeting in Rosemont, IL.</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comments from the working group letter ballot</a:t>
            </a:r>
          </a:p>
          <a:p>
            <a:pPr lvl="1"/>
            <a:r>
              <a:rPr kumimoji="1" lang="en-US" altLang="ja-JP" dirty="0"/>
              <a:t>Comment resolution sheet (19-17/0092r2)</a:t>
            </a:r>
          </a:p>
          <a:p>
            <a:pPr lvl="1"/>
            <a:endParaRPr kumimoji="1" lang="en-US" altLang="ja-JP" dirty="0"/>
          </a:p>
          <a:p>
            <a:r>
              <a:rPr kumimoji="1" lang="en-US" altLang="ja-JP" dirty="0"/>
              <a:t>Draft D2.0 is no changes.</a:t>
            </a:r>
          </a:p>
          <a:p>
            <a:pPr lvl="1"/>
            <a:r>
              <a:rPr kumimoji="1" lang="en-US" altLang="ja-JP" dirty="0"/>
              <a:t>This draft will use for sponsor ballot</a:t>
            </a:r>
          </a:p>
          <a:p>
            <a:pPr lvl="1"/>
            <a:endParaRPr kumimoji="1" lang="en-US" altLang="ja-JP" dirty="0"/>
          </a:p>
          <a:p>
            <a:r>
              <a:rPr kumimoji="1" lang="en-US" altLang="ja-JP" dirty="0"/>
              <a:t>Ballot Resolution Committee (BRC) will be established</a:t>
            </a:r>
          </a:p>
          <a:p>
            <a:pPr lvl="1"/>
            <a:r>
              <a:rPr kumimoji="1" lang="en-US" altLang="ja-JP" dirty="0"/>
              <a:t>Four volunteers: N. Sato, C. Sun, S. Furuichi and T. </a:t>
            </a:r>
            <a:r>
              <a:rPr kumimoji="1" lang="en-US" altLang="ja-JP" dirty="0" err="1"/>
              <a:t>Baykas</a:t>
            </a:r>
            <a:endParaRPr kumimoji="1" lang="en-US" altLang="ja-JP" dirty="0"/>
          </a:p>
          <a:p>
            <a:pPr lvl="1"/>
            <a:endParaRPr kumimoji="1" lang="en-US" altLang="ja-JP" dirty="0"/>
          </a:p>
          <a:p>
            <a:r>
              <a:rPr kumimoji="1" lang="en-US" altLang="ja-JP" dirty="0"/>
              <a:t>Project time line for the revision work was changed</a:t>
            </a:r>
          </a:p>
          <a:p>
            <a:pPr lvl="1"/>
            <a:r>
              <a:rPr kumimoji="1" lang="en-US" altLang="ja-JP" dirty="0"/>
              <a:t>DCN 19-17/0064r2</a:t>
            </a:r>
          </a:p>
          <a:p>
            <a:pPr lvl="1"/>
            <a:r>
              <a:rPr kumimoji="1" lang="en-US" altLang="ja-JP" dirty="0"/>
              <a:t>Revision TG May session will be canceled</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9431D8-7B67-4168-9691-23F502EBE4CD}"/>
              </a:ext>
            </a:extLst>
          </p:cNvPr>
          <p:cNvSpPr>
            <a:spLocks noGrp="1"/>
          </p:cNvSpPr>
          <p:nvPr>
            <p:ph type="title"/>
          </p:nvPr>
        </p:nvSpPr>
        <p:spPr/>
        <p:txBody>
          <a:bodyPr/>
          <a:lstStyle/>
          <a:p>
            <a:r>
              <a:rPr kumimoji="1" lang="en-US" altLang="ja-JP" dirty="0"/>
              <a:t>Project time line</a:t>
            </a:r>
            <a:endParaRPr kumimoji="1" lang="ja-JP" altLang="en-US" dirty="0"/>
          </a:p>
        </p:txBody>
      </p:sp>
      <p:sp>
        <p:nvSpPr>
          <p:cNvPr id="4" name="スライド番号プレースホルダー 3">
            <a:extLst>
              <a:ext uri="{FF2B5EF4-FFF2-40B4-BE49-F238E27FC236}">
                <a16:creationId xmlns:a16="http://schemas.microsoft.com/office/drawing/2014/main" id="{2400AAED-1603-4128-8F88-DF78B3530811}"/>
              </a:ext>
            </a:extLst>
          </p:cNvPr>
          <p:cNvSpPr>
            <a:spLocks noGrp="1"/>
          </p:cNvSpPr>
          <p:nvPr>
            <p:ph type="sldNum" idx="12"/>
          </p:nvPr>
        </p:nvSpPr>
        <p:spPr>
          <a:xfrm>
            <a:off x="4470401" y="6923437"/>
            <a:ext cx="728133" cy="387773"/>
          </a:xfrm>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0787EE07-E4AD-4CCD-A398-33B71D13E20A}"/>
              </a:ext>
            </a:extLst>
          </p:cNvPr>
          <p:cNvSpPr>
            <a:spLocks noGrp="1"/>
          </p:cNvSpPr>
          <p:nvPr>
            <p:ph type="ftr" idx="14"/>
          </p:nvPr>
        </p:nvSpPr>
        <p:spPr/>
        <p:txBody>
          <a:bodyPr/>
          <a:lstStyle/>
          <a:p>
            <a:r>
              <a:rPr lang="en-GB"/>
              <a:t>Naotaka Sato, Sony Corporation</a:t>
            </a:r>
            <a:endParaRPr lang="en-GB" dirty="0"/>
          </a:p>
        </p:txBody>
      </p:sp>
      <p:sp>
        <p:nvSpPr>
          <p:cNvPr id="6" name="日付プレースホルダー 5">
            <a:extLst>
              <a:ext uri="{FF2B5EF4-FFF2-40B4-BE49-F238E27FC236}">
                <a16:creationId xmlns:a16="http://schemas.microsoft.com/office/drawing/2014/main" id="{0C986278-E617-44CE-8500-E2E52EB28D7B}"/>
              </a:ext>
            </a:extLst>
          </p:cNvPr>
          <p:cNvSpPr>
            <a:spLocks noGrp="1"/>
          </p:cNvSpPr>
          <p:nvPr>
            <p:ph type="dt" idx="15"/>
          </p:nvPr>
        </p:nvSpPr>
        <p:spPr/>
        <p:txBody>
          <a:bodyPr/>
          <a:lstStyle/>
          <a:p>
            <a:r>
              <a:rPr lang="en-US" altLang="ja-JP"/>
              <a:t>March 2018</a:t>
            </a:r>
            <a:endParaRPr lang="en-GB" dirty="0"/>
          </a:p>
        </p:txBody>
      </p:sp>
      <p:graphicFrame>
        <p:nvGraphicFramePr>
          <p:cNvPr id="9" name="表 8">
            <a:extLst>
              <a:ext uri="{FF2B5EF4-FFF2-40B4-BE49-F238E27FC236}">
                <a16:creationId xmlns:a16="http://schemas.microsoft.com/office/drawing/2014/main" id="{2639C161-85C2-4E4E-813D-F3CADA5C3DBC}"/>
              </a:ext>
            </a:extLst>
          </p:cNvPr>
          <p:cNvGraphicFramePr>
            <a:graphicFrameLocks noGrp="1"/>
          </p:cNvGraphicFramePr>
          <p:nvPr>
            <p:extLst>
              <p:ext uri="{D42A27DB-BD31-4B8C-83A1-F6EECF244321}">
                <p14:modId xmlns:p14="http://schemas.microsoft.com/office/powerpoint/2010/main" val="2190825445"/>
              </p:ext>
            </p:extLst>
          </p:nvPr>
        </p:nvGraphicFramePr>
        <p:xfrm>
          <a:off x="1065212" y="1676400"/>
          <a:ext cx="7621589" cy="4703447"/>
        </p:xfrm>
        <a:graphic>
          <a:graphicData uri="http://schemas.openxmlformats.org/drawingml/2006/table">
            <a:tbl>
              <a:tblPr firstRow="1" firstCol="1" bandRow="1"/>
              <a:tblGrid>
                <a:gridCol w="3233077">
                  <a:extLst>
                    <a:ext uri="{9D8B030D-6E8A-4147-A177-3AD203B41FA5}">
                      <a16:colId xmlns:a16="http://schemas.microsoft.com/office/drawing/2014/main" val="1889844034"/>
                    </a:ext>
                  </a:extLst>
                </a:gridCol>
                <a:gridCol w="307912">
                  <a:extLst>
                    <a:ext uri="{9D8B030D-6E8A-4147-A177-3AD203B41FA5}">
                      <a16:colId xmlns:a16="http://schemas.microsoft.com/office/drawing/2014/main" val="3169565481"/>
                    </a:ext>
                  </a:extLst>
                </a:gridCol>
                <a:gridCol w="411566">
                  <a:extLst>
                    <a:ext uri="{9D8B030D-6E8A-4147-A177-3AD203B41FA5}">
                      <a16:colId xmlns:a16="http://schemas.microsoft.com/office/drawing/2014/main" val="444660771"/>
                    </a:ext>
                  </a:extLst>
                </a:gridCol>
                <a:gridCol w="307912">
                  <a:extLst>
                    <a:ext uri="{9D8B030D-6E8A-4147-A177-3AD203B41FA5}">
                      <a16:colId xmlns:a16="http://schemas.microsoft.com/office/drawing/2014/main" val="1603626755"/>
                    </a:ext>
                  </a:extLst>
                </a:gridCol>
                <a:gridCol w="201210">
                  <a:extLst>
                    <a:ext uri="{9D8B030D-6E8A-4147-A177-3AD203B41FA5}">
                      <a16:colId xmlns:a16="http://schemas.microsoft.com/office/drawing/2014/main" val="38753855"/>
                    </a:ext>
                  </a:extLst>
                </a:gridCol>
                <a:gridCol w="307912">
                  <a:extLst>
                    <a:ext uri="{9D8B030D-6E8A-4147-A177-3AD203B41FA5}">
                      <a16:colId xmlns:a16="http://schemas.microsoft.com/office/drawing/2014/main" val="1906885037"/>
                    </a:ext>
                  </a:extLst>
                </a:gridCol>
                <a:gridCol w="304864">
                  <a:extLst>
                    <a:ext uri="{9D8B030D-6E8A-4147-A177-3AD203B41FA5}">
                      <a16:colId xmlns:a16="http://schemas.microsoft.com/office/drawing/2014/main" val="3934987973"/>
                    </a:ext>
                  </a:extLst>
                </a:gridCol>
                <a:gridCol w="204259">
                  <a:extLst>
                    <a:ext uri="{9D8B030D-6E8A-4147-A177-3AD203B41FA5}">
                      <a16:colId xmlns:a16="http://schemas.microsoft.com/office/drawing/2014/main" val="1684931555"/>
                    </a:ext>
                  </a:extLst>
                </a:gridCol>
                <a:gridCol w="406993">
                  <a:extLst>
                    <a:ext uri="{9D8B030D-6E8A-4147-A177-3AD203B41FA5}">
                      <a16:colId xmlns:a16="http://schemas.microsoft.com/office/drawing/2014/main" val="3400882122"/>
                    </a:ext>
                  </a:extLst>
                </a:gridCol>
                <a:gridCol w="314010">
                  <a:extLst>
                    <a:ext uri="{9D8B030D-6E8A-4147-A177-3AD203B41FA5}">
                      <a16:colId xmlns:a16="http://schemas.microsoft.com/office/drawing/2014/main" val="2734774169"/>
                    </a:ext>
                  </a:extLst>
                </a:gridCol>
                <a:gridCol w="304864">
                  <a:extLst>
                    <a:ext uri="{9D8B030D-6E8A-4147-A177-3AD203B41FA5}">
                      <a16:colId xmlns:a16="http://schemas.microsoft.com/office/drawing/2014/main" val="2830013203"/>
                    </a:ext>
                  </a:extLst>
                </a:gridCol>
                <a:gridCol w="304864">
                  <a:extLst>
                    <a:ext uri="{9D8B030D-6E8A-4147-A177-3AD203B41FA5}">
                      <a16:colId xmlns:a16="http://schemas.microsoft.com/office/drawing/2014/main" val="3843761438"/>
                    </a:ext>
                  </a:extLst>
                </a:gridCol>
                <a:gridCol w="298766">
                  <a:extLst>
                    <a:ext uri="{9D8B030D-6E8A-4147-A177-3AD203B41FA5}">
                      <a16:colId xmlns:a16="http://schemas.microsoft.com/office/drawing/2014/main" val="3713652234"/>
                    </a:ext>
                  </a:extLst>
                </a:gridCol>
                <a:gridCol w="312485">
                  <a:extLst>
                    <a:ext uri="{9D8B030D-6E8A-4147-A177-3AD203B41FA5}">
                      <a16:colId xmlns:a16="http://schemas.microsoft.com/office/drawing/2014/main" val="1294824890"/>
                    </a:ext>
                  </a:extLst>
                </a:gridCol>
                <a:gridCol w="400895">
                  <a:extLst>
                    <a:ext uri="{9D8B030D-6E8A-4147-A177-3AD203B41FA5}">
                      <a16:colId xmlns:a16="http://schemas.microsoft.com/office/drawing/2014/main" val="2901631161"/>
                    </a:ext>
                  </a:extLst>
                </a:gridCol>
              </a:tblGrid>
              <a:tr h="252647">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2018</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95141608"/>
                  </a:ext>
                </a:extLst>
              </a:tr>
              <a:tr h="265280">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957629635"/>
                  </a:ext>
                </a:extLst>
              </a:tr>
              <a:tr h="26528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Revision group formed</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48232938"/>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Develop draft document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55850249"/>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Adoption of draft text (Draft1.0)</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295417209"/>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1.0 to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32336217"/>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7902452"/>
                  </a:ext>
                </a:extLst>
              </a:tr>
              <a:tr h="41265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15728133"/>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37304812"/>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26102200"/>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03601712"/>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11685943"/>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003189116"/>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57691811"/>
                  </a:ext>
                </a:extLst>
              </a:tr>
              <a:tr h="475819">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84708021"/>
                  </a:ext>
                </a:extLst>
              </a:tr>
              <a:tr h="252647">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Final WG and 802 EC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15311151"/>
                  </a:ext>
                </a:extLst>
              </a:tr>
              <a:tr h="252647">
                <a:tc>
                  <a:txBody>
                    <a:bodyPr/>
                    <a:lstStyle/>
                    <a:p>
                      <a:pP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IEEE-SA </a:t>
                      </a:r>
                      <a:r>
                        <a:rPr lang="en-US" sz="1100" dirty="0" err="1">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RevCom</a:t>
                      </a: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approval</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91606331"/>
                  </a:ext>
                </a:extLst>
              </a:tr>
            </a:tbl>
          </a:graphicData>
        </a:graphic>
      </p:graphicFrame>
      <p:sp>
        <p:nvSpPr>
          <p:cNvPr id="11" name="正方形/長方形 10">
            <a:extLst>
              <a:ext uri="{FF2B5EF4-FFF2-40B4-BE49-F238E27FC236}">
                <a16:creationId xmlns:a16="http://schemas.microsoft.com/office/drawing/2014/main" id="{19CC48E8-8417-4F92-BCFC-53308A8E3C6E}"/>
              </a:ext>
            </a:extLst>
          </p:cNvPr>
          <p:cNvSpPr/>
          <p:nvPr/>
        </p:nvSpPr>
        <p:spPr>
          <a:xfrm>
            <a:off x="990600" y="6432127"/>
            <a:ext cx="3741730" cy="265457"/>
          </a:xfrm>
          <a:prstGeom prst="rect">
            <a:avLst/>
          </a:prstGeom>
        </p:spPr>
        <p:txBody>
          <a:bodyPr wrap="none">
            <a:spAutoFit/>
          </a:bodyPr>
          <a:lstStyle/>
          <a:p>
            <a:pPr>
              <a:lnSpc>
                <a:spcPct val="107000"/>
              </a:lnSpc>
              <a:spcAft>
                <a:spcPts val="0"/>
              </a:spcAft>
            </a:pPr>
            <a:r>
              <a:rPr lang="en-US" altLang="ja-JP" sz="1100" b="1" dirty="0">
                <a:solidFill>
                  <a:schemeClr val="tx1"/>
                </a:solidFill>
                <a:latin typeface="Calibri" panose="020F0502020204030204" pitchFamily="34" charset="0"/>
                <a:ea typeface="ＭＳ 明朝" panose="02020609040205080304" pitchFamily="17" charset="-128"/>
                <a:cs typeface="Times New Roman" panose="02020603050405020304" pitchFamily="18" charset="0"/>
              </a:rPr>
              <a:t>2018 </a:t>
            </a:r>
            <a:r>
              <a:rPr lang="en-US" altLang="ja-JP" sz="1100" b="1" dirty="0" err="1">
                <a:solidFill>
                  <a:schemeClr val="tx1"/>
                </a:solidFill>
                <a:latin typeface="Calibri" panose="020F0502020204030204" pitchFamily="34" charset="0"/>
                <a:ea typeface="ＭＳ 明朝" panose="02020609040205080304" pitchFamily="17" charset="-128"/>
                <a:cs typeface="Times New Roman" panose="02020603050405020304" pitchFamily="18" charset="0"/>
              </a:rPr>
              <a:t>RevCom</a:t>
            </a:r>
            <a:r>
              <a:rPr lang="en-US" altLang="ja-JP" sz="1100" b="1" dirty="0">
                <a:solidFill>
                  <a:schemeClr val="tx1"/>
                </a:solidFill>
                <a:latin typeface="Calibri" panose="020F0502020204030204" pitchFamily="34" charset="0"/>
                <a:ea typeface="ＭＳ 明朝" panose="02020609040205080304" pitchFamily="17" charset="-128"/>
                <a:cs typeface="Times New Roman" panose="02020603050405020304" pitchFamily="18" charset="0"/>
              </a:rPr>
              <a:t> Submittal Deadlines: September 6, October 15</a:t>
            </a:r>
            <a:endParaRPr lang="ja-JP" altLang="ja-JP" sz="11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5294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July 2018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Resolve all comments from sponsor ballot</a:t>
            </a:r>
          </a:p>
          <a:p>
            <a:r>
              <a:rPr kumimoji="1" lang="en-US" altLang="ja-JP" dirty="0"/>
              <a:t>Move to first recirculation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62371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BRC 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Apr. 25, 2018: 2am EDT (Wednesday, Apr. 25, 2018 6am UTC,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2024779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6432</TotalTime>
  <Words>440</Words>
  <Application>Microsoft Office PowerPoint</Application>
  <PresentationFormat>ユーザー設定</PresentationFormat>
  <Paragraphs>295</Paragraphs>
  <Slides>6</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5" baseType="lpstr">
      <vt:lpstr>Arial Unicode MS</vt:lpstr>
      <vt:lpstr>MS Gothic</vt:lpstr>
      <vt:lpstr>ＭＳ 明朝</vt:lpstr>
      <vt:lpstr>Arial</vt:lpstr>
      <vt:lpstr>Calibri</vt:lpstr>
      <vt:lpstr>Courier New</vt:lpstr>
      <vt:lpstr>Times New Roman</vt:lpstr>
      <vt:lpstr>Office Theme</vt:lpstr>
      <vt:lpstr>Document</vt:lpstr>
      <vt:lpstr>March 2018 Revision TG Closing Report</vt:lpstr>
      <vt:lpstr>Abstract</vt:lpstr>
      <vt:lpstr>Results of the week</vt:lpstr>
      <vt:lpstr>Project time line</vt:lpstr>
      <vt:lpstr>July 2018 meeting Objectives</vt:lpstr>
      <vt:lpstr>BRC teleconference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269</cp:revision>
  <cp:lastPrinted>2014-11-08T20:15:38Z</cp:lastPrinted>
  <dcterms:created xsi:type="dcterms:W3CDTF">2014-10-30T17:06:39Z</dcterms:created>
  <dcterms:modified xsi:type="dcterms:W3CDTF">2018-03-08T15:14:55Z</dcterms:modified>
</cp:coreProperties>
</file>