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317" r:id="rId3"/>
    <p:sldId id="323" r:id="rId4"/>
    <p:sldId id="333" r:id="rId5"/>
    <p:sldId id="321" r:id="rId6"/>
    <p:sldId id="327" r:id="rId7"/>
    <p:sldId id="334" r:id="rId8"/>
    <p:sldId id="335" r:id="rId9"/>
    <p:sldId id="336" r:id="rId1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4" d="100"/>
          <a:sy n="94" d="100"/>
        </p:scale>
        <p:origin x="523"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6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7</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76656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March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March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802.19-18/0020r1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March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March 2018 Revision TG Closing Report</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2018-03-08</a:t>
            </a:r>
          </a:p>
        </p:txBody>
      </p:sp>
      <p:graphicFrame>
        <p:nvGraphicFramePr>
          <p:cNvPr id="3075" name="Object 3"/>
          <p:cNvGraphicFramePr>
            <a:graphicFrameLocks noChangeAspect="1"/>
          </p:cNvGraphicFramePr>
          <p:nvPr>
            <p:extLst>
              <p:ext uri="{D42A27DB-BD31-4B8C-83A1-F6EECF244321}">
                <p14:modId xmlns:p14="http://schemas.microsoft.com/office/powerpoint/2010/main" val="94533408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317"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This is Revision TG closing report from March 2018 IEEE 802.19 meeting in Rosemont, IL.</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11069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Results of the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Resolved all comments from the working group letter ballot</a:t>
            </a:r>
          </a:p>
          <a:p>
            <a:pPr lvl="1"/>
            <a:r>
              <a:rPr kumimoji="1" lang="en-US" altLang="ja-JP" dirty="0"/>
              <a:t>Comment resolution sheet (19-17/0092r2)</a:t>
            </a:r>
          </a:p>
          <a:p>
            <a:pPr lvl="1"/>
            <a:endParaRPr kumimoji="1" lang="en-US" altLang="ja-JP" dirty="0"/>
          </a:p>
          <a:p>
            <a:r>
              <a:rPr kumimoji="1" lang="en-US" altLang="ja-JP" dirty="0"/>
              <a:t>Draft D2.0 is no changes.</a:t>
            </a:r>
          </a:p>
          <a:p>
            <a:pPr lvl="1"/>
            <a:r>
              <a:rPr kumimoji="1" lang="en-US" altLang="ja-JP" dirty="0"/>
              <a:t>This draft will use for sponsor ballot</a:t>
            </a:r>
          </a:p>
          <a:p>
            <a:pPr lvl="1"/>
            <a:endParaRPr kumimoji="1" lang="en-US" altLang="ja-JP" dirty="0"/>
          </a:p>
          <a:p>
            <a:r>
              <a:rPr kumimoji="1" lang="en-US" altLang="ja-JP" dirty="0"/>
              <a:t>Ballot Resolution Committee (BRC) will be established</a:t>
            </a:r>
          </a:p>
          <a:p>
            <a:pPr lvl="1"/>
            <a:r>
              <a:rPr kumimoji="1" lang="en-US" altLang="ja-JP" dirty="0"/>
              <a:t>Four volunteers: N. Sato, C. Sun, S. Furuichi and T. </a:t>
            </a:r>
            <a:r>
              <a:rPr kumimoji="1" lang="en-US" altLang="ja-JP" dirty="0" err="1"/>
              <a:t>Baykas</a:t>
            </a:r>
            <a:endParaRPr kumimoji="1" lang="en-US" altLang="ja-JP" dirty="0"/>
          </a:p>
          <a:p>
            <a:pPr lvl="1"/>
            <a:endParaRPr kumimoji="1" lang="en-US" altLang="ja-JP" dirty="0"/>
          </a:p>
          <a:p>
            <a:r>
              <a:rPr kumimoji="1" lang="en-US" altLang="ja-JP" dirty="0"/>
              <a:t>Project time line for the revision work was changed</a:t>
            </a:r>
          </a:p>
          <a:p>
            <a:pPr lvl="1"/>
            <a:r>
              <a:rPr kumimoji="1" lang="en-US" altLang="ja-JP" dirty="0"/>
              <a:t>DCN 19-17/0064r2</a:t>
            </a:r>
          </a:p>
          <a:p>
            <a:pPr lvl="1"/>
            <a:r>
              <a:rPr kumimoji="1" lang="en-US" altLang="ja-JP" dirty="0"/>
              <a:t>Revision TG May session will be canceled</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107350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9431D8-7B67-4168-9691-23F502EBE4CD}"/>
              </a:ext>
            </a:extLst>
          </p:cNvPr>
          <p:cNvSpPr>
            <a:spLocks noGrp="1"/>
          </p:cNvSpPr>
          <p:nvPr>
            <p:ph type="title"/>
          </p:nvPr>
        </p:nvSpPr>
        <p:spPr/>
        <p:txBody>
          <a:bodyPr/>
          <a:lstStyle/>
          <a:p>
            <a:r>
              <a:rPr kumimoji="1" lang="en-US" altLang="ja-JP" dirty="0"/>
              <a:t>Project time line</a:t>
            </a:r>
            <a:endParaRPr kumimoji="1" lang="ja-JP" altLang="en-US" dirty="0"/>
          </a:p>
        </p:txBody>
      </p:sp>
      <p:sp>
        <p:nvSpPr>
          <p:cNvPr id="4" name="スライド番号プレースホルダー 3">
            <a:extLst>
              <a:ext uri="{FF2B5EF4-FFF2-40B4-BE49-F238E27FC236}">
                <a16:creationId xmlns:a16="http://schemas.microsoft.com/office/drawing/2014/main" id="{2400AAED-1603-4128-8F88-DF78B3530811}"/>
              </a:ext>
            </a:extLst>
          </p:cNvPr>
          <p:cNvSpPr>
            <a:spLocks noGrp="1"/>
          </p:cNvSpPr>
          <p:nvPr>
            <p:ph type="sldNum" idx="12"/>
          </p:nvPr>
        </p:nvSpPr>
        <p:spPr>
          <a:xfrm>
            <a:off x="4470401" y="6923437"/>
            <a:ext cx="728133" cy="387773"/>
          </a:xfrm>
        </p:spPr>
        <p:txBody>
          <a:bodyPr/>
          <a:lstStyle/>
          <a:p>
            <a:r>
              <a:rPr lang="en-GB"/>
              <a:t>Slide </a:t>
            </a:r>
            <a:fld id="{440F5867-744E-4AA6-B0ED-4C44D2DFBB7B}" type="slidenum">
              <a:rPr lang="en-GB" smtClean="0"/>
              <a:pPr/>
              <a:t>4</a:t>
            </a:fld>
            <a:endParaRPr lang="en-GB" dirty="0"/>
          </a:p>
        </p:txBody>
      </p:sp>
      <p:sp>
        <p:nvSpPr>
          <p:cNvPr id="5" name="フッター プレースホルダー 4">
            <a:extLst>
              <a:ext uri="{FF2B5EF4-FFF2-40B4-BE49-F238E27FC236}">
                <a16:creationId xmlns:a16="http://schemas.microsoft.com/office/drawing/2014/main" id="{0787EE07-E4AD-4CCD-A398-33B71D13E20A}"/>
              </a:ext>
            </a:extLst>
          </p:cNvPr>
          <p:cNvSpPr>
            <a:spLocks noGrp="1"/>
          </p:cNvSpPr>
          <p:nvPr>
            <p:ph type="ftr" idx="14"/>
          </p:nvPr>
        </p:nvSpPr>
        <p:spPr/>
        <p:txBody>
          <a:bodyPr/>
          <a:lstStyle/>
          <a:p>
            <a:r>
              <a:rPr lang="en-GB"/>
              <a:t>Naotaka Sato, Sony Corporation</a:t>
            </a:r>
            <a:endParaRPr lang="en-GB" dirty="0"/>
          </a:p>
        </p:txBody>
      </p:sp>
      <p:sp>
        <p:nvSpPr>
          <p:cNvPr id="6" name="日付プレースホルダー 5">
            <a:extLst>
              <a:ext uri="{FF2B5EF4-FFF2-40B4-BE49-F238E27FC236}">
                <a16:creationId xmlns:a16="http://schemas.microsoft.com/office/drawing/2014/main" id="{0C986278-E617-44CE-8500-E2E52EB28D7B}"/>
              </a:ext>
            </a:extLst>
          </p:cNvPr>
          <p:cNvSpPr>
            <a:spLocks noGrp="1"/>
          </p:cNvSpPr>
          <p:nvPr>
            <p:ph type="dt" idx="15"/>
          </p:nvPr>
        </p:nvSpPr>
        <p:spPr/>
        <p:txBody>
          <a:bodyPr/>
          <a:lstStyle/>
          <a:p>
            <a:r>
              <a:rPr lang="en-US" altLang="ja-JP"/>
              <a:t>March 2018</a:t>
            </a:r>
            <a:endParaRPr lang="en-GB" dirty="0"/>
          </a:p>
        </p:txBody>
      </p:sp>
      <p:graphicFrame>
        <p:nvGraphicFramePr>
          <p:cNvPr id="9" name="表 8">
            <a:extLst>
              <a:ext uri="{FF2B5EF4-FFF2-40B4-BE49-F238E27FC236}">
                <a16:creationId xmlns:a16="http://schemas.microsoft.com/office/drawing/2014/main" id="{2639C161-85C2-4E4E-813D-F3CADA5C3DBC}"/>
              </a:ext>
            </a:extLst>
          </p:cNvPr>
          <p:cNvGraphicFramePr>
            <a:graphicFrameLocks noGrp="1"/>
          </p:cNvGraphicFramePr>
          <p:nvPr>
            <p:extLst>
              <p:ext uri="{D42A27DB-BD31-4B8C-83A1-F6EECF244321}">
                <p14:modId xmlns:p14="http://schemas.microsoft.com/office/powerpoint/2010/main" val="2190825445"/>
              </p:ext>
            </p:extLst>
          </p:nvPr>
        </p:nvGraphicFramePr>
        <p:xfrm>
          <a:off x="1065212" y="1676400"/>
          <a:ext cx="7621589" cy="4703447"/>
        </p:xfrm>
        <a:graphic>
          <a:graphicData uri="http://schemas.openxmlformats.org/drawingml/2006/table">
            <a:tbl>
              <a:tblPr firstRow="1" firstCol="1" bandRow="1"/>
              <a:tblGrid>
                <a:gridCol w="3233077">
                  <a:extLst>
                    <a:ext uri="{9D8B030D-6E8A-4147-A177-3AD203B41FA5}">
                      <a16:colId xmlns:a16="http://schemas.microsoft.com/office/drawing/2014/main" val="1889844034"/>
                    </a:ext>
                  </a:extLst>
                </a:gridCol>
                <a:gridCol w="307912">
                  <a:extLst>
                    <a:ext uri="{9D8B030D-6E8A-4147-A177-3AD203B41FA5}">
                      <a16:colId xmlns:a16="http://schemas.microsoft.com/office/drawing/2014/main" val="3169565481"/>
                    </a:ext>
                  </a:extLst>
                </a:gridCol>
                <a:gridCol w="411566">
                  <a:extLst>
                    <a:ext uri="{9D8B030D-6E8A-4147-A177-3AD203B41FA5}">
                      <a16:colId xmlns:a16="http://schemas.microsoft.com/office/drawing/2014/main" val="444660771"/>
                    </a:ext>
                  </a:extLst>
                </a:gridCol>
                <a:gridCol w="307912">
                  <a:extLst>
                    <a:ext uri="{9D8B030D-6E8A-4147-A177-3AD203B41FA5}">
                      <a16:colId xmlns:a16="http://schemas.microsoft.com/office/drawing/2014/main" val="1603626755"/>
                    </a:ext>
                  </a:extLst>
                </a:gridCol>
                <a:gridCol w="201210">
                  <a:extLst>
                    <a:ext uri="{9D8B030D-6E8A-4147-A177-3AD203B41FA5}">
                      <a16:colId xmlns:a16="http://schemas.microsoft.com/office/drawing/2014/main" val="38753855"/>
                    </a:ext>
                  </a:extLst>
                </a:gridCol>
                <a:gridCol w="307912">
                  <a:extLst>
                    <a:ext uri="{9D8B030D-6E8A-4147-A177-3AD203B41FA5}">
                      <a16:colId xmlns:a16="http://schemas.microsoft.com/office/drawing/2014/main" val="1906885037"/>
                    </a:ext>
                  </a:extLst>
                </a:gridCol>
                <a:gridCol w="304864">
                  <a:extLst>
                    <a:ext uri="{9D8B030D-6E8A-4147-A177-3AD203B41FA5}">
                      <a16:colId xmlns:a16="http://schemas.microsoft.com/office/drawing/2014/main" val="3934987973"/>
                    </a:ext>
                  </a:extLst>
                </a:gridCol>
                <a:gridCol w="204259">
                  <a:extLst>
                    <a:ext uri="{9D8B030D-6E8A-4147-A177-3AD203B41FA5}">
                      <a16:colId xmlns:a16="http://schemas.microsoft.com/office/drawing/2014/main" val="1684931555"/>
                    </a:ext>
                  </a:extLst>
                </a:gridCol>
                <a:gridCol w="406993">
                  <a:extLst>
                    <a:ext uri="{9D8B030D-6E8A-4147-A177-3AD203B41FA5}">
                      <a16:colId xmlns:a16="http://schemas.microsoft.com/office/drawing/2014/main" val="3400882122"/>
                    </a:ext>
                  </a:extLst>
                </a:gridCol>
                <a:gridCol w="314010">
                  <a:extLst>
                    <a:ext uri="{9D8B030D-6E8A-4147-A177-3AD203B41FA5}">
                      <a16:colId xmlns:a16="http://schemas.microsoft.com/office/drawing/2014/main" val="2734774169"/>
                    </a:ext>
                  </a:extLst>
                </a:gridCol>
                <a:gridCol w="304864">
                  <a:extLst>
                    <a:ext uri="{9D8B030D-6E8A-4147-A177-3AD203B41FA5}">
                      <a16:colId xmlns:a16="http://schemas.microsoft.com/office/drawing/2014/main" val="2830013203"/>
                    </a:ext>
                  </a:extLst>
                </a:gridCol>
                <a:gridCol w="304864">
                  <a:extLst>
                    <a:ext uri="{9D8B030D-6E8A-4147-A177-3AD203B41FA5}">
                      <a16:colId xmlns:a16="http://schemas.microsoft.com/office/drawing/2014/main" val="3843761438"/>
                    </a:ext>
                  </a:extLst>
                </a:gridCol>
                <a:gridCol w="298766">
                  <a:extLst>
                    <a:ext uri="{9D8B030D-6E8A-4147-A177-3AD203B41FA5}">
                      <a16:colId xmlns:a16="http://schemas.microsoft.com/office/drawing/2014/main" val="3713652234"/>
                    </a:ext>
                  </a:extLst>
                </a:gridCol>
                <a:gridCol w="312485">
                  <a:extLst>
                    <a:ext uri="{9D8B030D-6E8A-4147-A177-3AD203B41FA5}">
                      <a16:colId xmlns:a16="http://schemas.microsoft.com/office/drawing/2014/main" val="1294824890"/>
                    </a:ext>
                  </a:extLst>
                </a:gridCol>
                <a:gridCol w="400895">
                  <a:extLst>
                    <a:ext uri="{9D8B030D-6E8A-4147-A177-3AD203B41FA5}">
                      <a16:colId xmlns:a16="http://schemas.microsoft.com/office/drawing/2014/main" val="2901631161"/>
                    </a:ext>
                  </a:extLst>
                </a:gridCol>
              </a:tblGrid>
              <a:tr h="252647">
                <a:tc>
                  <a:txBody>
                    <a:bodyPr/>
                    <a:lstStyle/>
                    <a:p>
                      <a:pPr>
                        <a:lnSpc>
                          <a:spcPct val="107000"/>
                        </a:lnSpc>
                      </a:pPr>
                      <a:endParaRPr lang="ja-JP" sz="1100">
                        <a:effectLst/>
                        <a:latin typeface="Calibri" panose="020F050202020403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2017</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gridSpan="6">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2018</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2019</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95141608"/>
                  </a:ext>
                </a:extLst>
              </a:tr>
              <a:tr h="265280">
                <a:tc>
                  <a:txBody>
                    <a:bodyPr/>
                    <a:lstStyle/>
                    <a:p>
                      <a:pPr>
                        <a:lnSpc>
                          <a:spcPct val="107000"/>
                        </a:lnSpc>
                      </a:pPr>
                      <a:endParaRPr lang="ja-JP" sz="1100">
                        <a:effectLst/>
                        <a:latin typeface="Calibri" panose="020F050202020403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9</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3</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5</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7</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9</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3</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5</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7</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9</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957629635"/>
                  </a:ext>
                </a:extLst>
              </a:tr>
              <a:tr h="26528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Revision group formed</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148232938"/>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Develop draft document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055850249"/>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Adoption of draft text (Draft1.0)</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295417209"/>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1.0 to Letter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332336217"/>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Letter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nSpc>
                          <a:spcPct val="107000"/>
                        </a:lnSpc>
                      </a:pPr>
                      <a:endParaRPr lang="ja-JP" sz="1100">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447902452"/>
                  </a:ext>
                </a:extLst>
              </a:tr>
              <a:tr h="41265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2.0 to 1</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st</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15728133"/>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1</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st</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637304812"/>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2.0 to Sponsor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26102200"/>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Sponsor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103601712"/>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3.0 to 1</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st</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011685943"/>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1</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st</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003189116"/>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3.0 to 2</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nd</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757691811"/>
                  </a:ext>
                </a:extLst>
              </a:tr>
              <a:tr h="475819">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2</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nd</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784708021"/>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Final WG and 802 EC approval</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815311151"/>
                  </a:ext>
                </a:extLst>
              </a:tr>
              <a:tr h="252647">
                <a:tc>
                  <a:txBody>
                    <a:bodyPr/>
                    <a:lstStyle/>
                    <a:p>
                      <a:pPr>
                        <a:lnSpc>
                          <a:spcPct val="107000"/>
                        </a:lnSpc>
                        <a:spcAft>
                          <a:spcPts val="800"/>
                        </a:spcAft>
                      </a:pPr>
                      <a:r>
                        <a:rPr lang="en-US" sz="1100" dirty="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IEEE-SA </a:t>
                      </a:r>
                      <a:r>
                        <a:rPr lang="en-US" sz="1100" dirty="0" err="1">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RevCom</a:t>
                      </a:r>
                      <a:r>
                        <a:rPr lang="en-US" sz="1100" dirty="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approval</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dirty="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391606331"/>
                  </a:ext>
                </a:extLst>
              </a:tr>
            </a:tbl>
          </a:graphicData>
        </a:graphic>
      </p:graphicFrame>
      <p:sp>
        <p:nvSpPr>
          <p:cNvPr id="11" name="正方形/長方形 10">
            <a:extLst>
              <a:ext uri="{FF2B5EF4-FFF2-40B4-BE49-F238E27FC236}">
                <a16:creationId xmlns:a16="http://schemas.microsoft.com/office/drawing/2014/main" id="{19CC48E8-8417-4F92-BCFC-53308A8E3C6E}"/>
              </a:ext>
            </a:extLst>
          </p:cNvPr>
          <p:cNvSpPr/>
          <p:nvPr/>
        </p:nvSpPr>
        <p:spPr>
          <a:xfrm>
            <a:off x="990600" y="6432127"/>
            <a:ext cx="3741730" cy="265457"/>
          </a:xfrm>
          <a:prstGeom prst="rect">
            <a:avLst/>
          </a:prstGeom>
        </p:spPr>
        <p:txBody>
          <a:bodyPr wrap="none">
            <a:spAutoFit/>
          </a:bodyPr>
          <a:lstStyle/>
          <a:p>
            <a:pPr>
              <a:lnSpc>
                <a:spcPct val="107000"/>
              </a:lnSpc>
              <a:spcAft>
                <a:spcPts val="0"/>
              </a:spcAft>
            </a:pPr>
            <a:r>
              <a:rPr lang="en-US" altLang="ja-JP" sz="1100" b="1" dirty="0">
                <a:solidFill>
                  <a:schemeClr val="tx1"/>
                </a:solidFill>
                <a:latin typeface="Calibri" panose="020F0502020204030204" pitchFamily="34" charset="0"/>
                <a:ea typeface="ＭＳ 明朝" panose="02020609040205080304" pitchFamily="17" charset="-128"/>
                <a:cs typeface="Times New Roman" panose="02020603050405020304" pitchFamily="18" charset="0"/>
              </a:rPr>
              <a:t>2018 </a:t>
            </a:r>
            <a:r>
              <a:rPr lang="en-US" altLang="ja-JP" sz="1100" b="1" dirty="0" err="1">
                <a:solidFill>
                  <a:schemeClr val="tx1"/>
                </a:solidFill>
                <a:latin typeface="Calibri" panose="020F0502020204030204" pitchFamily="34" charset="0"/>
                <a:ea typeface="ＭＳ 明朝" panose="02020609040205080304" pitchFamily="17" charset="-128"/>
                <a:cs typeface="Times New Roman" panose="02020603050405020304" pitchFamily="18" charset="0"/>
              </a:rPr>
              <a:t>RevCom</a:t>
            </a:r>
            <a:r>
              <a:rPr lang="en-US" altLang="ja-JP" sz="1100" b="1" dirty="0">
                <a:solidFill>
                  <a:schemeClr val="tx1"/>
                </a:solidFill>
                <a:latin typeface="Calibri" panose="020F0502020204030204" pitchFamily="34" charset="0"/>
                <a:ea typeface="ＭＳ 明朝" panose="02020609040205080304" pitchFamily="17" charset="-128"/>
                <a:cs typeface="Times New Roman" panose="02020603050405020304" pitchFamily="18" charset="0"/>
              </a:rPr>
              <a:t> Submittal Deadlines: September 6, October 15</a:t>
            </a:r>
            <a:endParaRPr lang="ja-JP" altLang="ja-JP" sz="1100" dirty="0">
              <a:solidFill>
                <a:schemeClr val="tx1"/>
              </a:solidFill>
              <a:effectLst/>
              <a:latin typeface="Calibri" panose="020F0502020204030204" pitchFamily="34"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752945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July 2018 meeting Objectives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Resolve all comments from sponsor ballot</a:t>
            </a:r>
          </a:p>
          <a:p>
            <a:r>
              <a:rPr kumimoji="1" lang="en-US" altLang="ja-JP" dirty="0"/>
              <a:t>Move to first recirculation sponsor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3623717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BRC 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tx1"/>
                </a:solidFill>
              </a:rPr>
              <a:t>Wednesday, Apr. 25, 2018: 2am EDT (Wednesday, Apr. 25, 2018 6am UTC,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March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Motion slide for WG</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2018-03-08</a:t>
            </a:r>
          </a:p>
        </p:txBody>
      </p:sp>
      <p:graphicFrame>
        <p:nvGraphicFramePr>
          <p:cNvPr id="3075" name="Object 3"/>
          <p:cNvGraphicFramePr>
            <a:graphicFrameLocks noChangeAspect="1"/>
          </p:cNvGraphicFramePr>
          <p:nvPr>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4098" name="Document" r:id="rId4" imgW="8250056" imgH="2538294" progId="Word.Document.8">
                  <p:embed/>
                </p:oleObj>
              </mc:Choice>
              <mc:Fallback>
                <p:oleObj name="Document" r:id="rId4" imgW="8250056" imgH="2538294" progId="Word.Document.8">
                  <p:embed/>
                  <p:pic>
                    <p:nvPicPr>
                      <p:cNvPr id="3075" name="Object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extLst>
      <p:ext uri="{BB962C8B-B14F-4D97-AF65-F5344CB8AC3E}">
        <p14:creationId xmlns:p14="http://schemas.microsoft.com/office/powerpoint/2010/main" val="2463428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#1</a:t>
            </a:r>
          </a:p>
        </p:txBody>
      </p:sp>
      <p:sp>
        <p:nvSpPr>
          <p:cNvPr id="3" name="コンテンツ プレースホルダー 2"/>
          <p:cNvSpPr>
            <a:spLocks noGrp="1"/>
          </p:cNvSpPr>
          <p:nvPr>
            <p:ph idx="1"/>
          </p:nvPr>
        </p:nvSpPr>
        <p:spPr/>
        <p:txBody>
          <a:bodyPr>
            <a:normAutofit/>
          </a:bodyPr>
          <a:lstStyle/>
          <a:p>
            <a:r>
              <a:rPr kumimoji="1" lang="en-US" altLang="ja-JP" dirty="0"/>
              <a:t>Request the IEEE 802 Executive Committee to approve forwarding IEEE P802.19.1-2018 D2.0 to Sponsor Ballot.</a:t>
            </a:r>
          </a:p>
          <a:p>
            <a:endParaRPr kumimoji="1" lang="en-US" altLang="ja-JP" dirty="0"/>
          </a:p>
          <a:p>
            <a:pPr lvl="1"/>
            <a:r>
              <a:rPr kumimoji="1" lang="en-US" altLang="ja-JP" dirty="0"/>
              <a:t>Move: Naotaka Sato</a:t>
            </a:r>
          </a:p>
          <a:p>
            <a:pPr lvl="1"/>
            <a:r>
              <a:rPr kumimoji="1" lang="en-US" altLang="ja-JP" dirty="0"/>
              <a:t>Second: Chen Sun</a:t>
            </a:r>
          </a:p>
          <a:p>
            <a:pPr lvl="1"/>
            <a:r>
              <a:rPr kumimoji="1" lang="en-US" altLang="ja-JP" dirty="0"/>
              <a:t>Vote: Y: 7 /N: 0 /A: 0</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a:t>Naotaka Sato, Sony</a:t>
            </a:r>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2454531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D262CC-5DA4-49D2-8561-659238C8DAFC}"/>
              </a:ext>
            </a:extLst>
          </p:cNvPr>
          <p:cNvSpPr>
            <a:spLocks noGrp="1"/>
          </p:cNvSpPr>
          <p:nvPr>
            <p:ph type="title"/>
          </p:nvPr>
        </p:nvSpPr>
        <p:spPr/>
        <p:txBody>
          <a:bodyPr/>
          <a:lstStyle/>
          <a:p>
            <a:r>
              <a:rPr kumimoji="1" lang="en-GB" altLang="ja-JP" dirty="0"/>
              <a:t>Motion #2</a:t>
            </a:r>
            <a:endParaRPr kumimoji="1" lang="ja-JP" altLang="en-US" dirty="0"/>
          </a:p>
        </p:txBody>
      </p:sp>
      <p:sp>
        <p:nvSpPr>
          <p:cNvPr id="3" name="コンテンツ プレースホルダー 2">
            <a:extLst>
              <a:ext uri="{FF2B5EF4-FFF2-40B4-BE49-F238E27FC236}">
                <a16:creationId xmlns:a16="http://schemas.microsoft.com/office/drawing/2014/main" id="{F79C5E97-0676-44D7-9AD4-B46AD6FA5A56}"/>
              </a:ext>
            </a:extLst>
          </p:cNvPr>
          <p:cNvSpPr>
            <a:spLocks noGrp="1"/>
          </p:cNvSpPr>
          <p:nvPr>
            <p:ph idx="1"/>
          </p:nvPr>
        </p:nvSpPr>
        <p:spPr/>
        <p:txBody>
          <a:bodyPr/>
          <a:lstStyle/>
          <a:p>
            <a:r>
              <a:rPr kumimoji="1" lang="en-US" altLang="ja-JP" dirty="0"/>
              <a:t>Move that 802.19 WG approve the formation of a Ballot Resolution Committee (BRC) for the Sponsor Ballot of the IEEE P802.19.1-REV D2.0 with the following membership: Naotaka Sato, Chen Sun, Sho Furuichi and </a:t>
            </a:r>
            <a:r>
              <a:rPr kumimoji="1" lang="en-US" altLang="ja-JP" dirty="0" err="1"/>
              <a:t>Tuncer</a:t>
            </a:r>
            <a:r>
              <a:rPr kumimoji="1" lang="en-US" altLang="ja-JP" dirty="0"/>
              <a:t> </a:t>
            </a:r>
            <a:r>
              <a:rPr kumimoji="1" lang="en-US" altLang="ja-JP" dirty="0" err="1"/>
              <a:t>Baykas</a:t>
            </a:r>
            <a:r>
              <a:rPr kumimoji="1" lang="en-US" altLang="ja-JP" dirty="0"/>
              <a:t>. The 802.19.1 BRC is authorized to approve comment resolutions and to approve the start of recirculation ballots of the revised draft on behalf of the 802.19 WG. Comment resolution on recirculation ballots between sessions will be conducted via reflector email and via teleconferences announced to the reflector.</a:t>
            </a:r>
          </a:p>
          <a:p>
            <a:pPr marL="0" indent="0">
              <a:buNone/>
            </a:pPr>
            <a:endParaRPr kumimoji="1" lang="en-US" altLang="ja-JP" dirty="0"/>
          </a:p>
          <a:p>
            <a:pPr lvl="1"/>
            <a:r>
              <a:rPr kumimoji="1" lang="en-US" altLang="ja-JP" dirty="0"/>
              <a:t>Move: Naotaka Sato</a:t>
            </a:r>
          </a:p>
          <a:p>
            <a:pPr lvl="1"/>
            <a:r>
              <a:rPr kumimoji="1" lang="en-US" altLang="ja-JP" dirty="0"/>
              <a:t>Second: </a:t>
            </a:r>
            <a:r>
              <a:rPr kumimoji="1" lang="en-US" altLang="ja-JP" dirty="0" err="1"/>
              <a:t>Tancer</a:t>
            </a:r>
            <a:r>
              <a:rPr kumimoji="1" lang="en-US" altLang="ja-JP" dirty="0"/>
              <a:t> </a:t>
            </a:r>
            <a:r>
              <a:rPr kumimoji="1" lang="en-US" altLang="ja-JP" dirty="0" err="1"/>
              <a:t>Baykas</a:t>
            </a:r>
            <a:endParaRPr kumimoji="1" lang="en-US" altLang="ja-JP" dirty="0"/>
          </a:p>
          <a:p>
            <a:pPr lvl="1"/>
            <a:r>
              <a:rPr kumimoji="1" lang="en-US" altLang="ja-JP" dirty="0"/>
              <a:t>Vote: Y:  7/N: 0 /A: 0</a:t>
            </a:r>
          </a:p>
        </p:txBody>
      </p:sp>
      <p:sp>
        <p:nvSpPr>
          <p:cNvPr id="4" name="スライド番号プレースホルダー 3">
            <a:extLst>
              <a:ext uri="{FF2B5EF4-FFF2-40B4-BE49-F238E27FC236}">
                <a16:creationId xmlns:a16="http://schemas.microsoft.com/office/drawing/2014/main" id="{E13323F3-8FFF-4B72-8EA4-0B7A0295FFE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a:extLst>
              <a:ext uri="{FF2B5EF4-FFF2-40B4-BE49-F238E27FC236}">
                <a16:creationId xmlns:a16="http://schemas.microsoft.com/office/drawing/2014/main" id="{5467C854-6290-4139-A102-2C8ECC177177}"/>
              </a:ext>
            </a:extLst>
          </p:cNvPr>
          <p:cNvSpPr>
            <a:spLocks noGrp="1"/>
          </p:cNvSpPr>
          <p:nvPr>
            <p:ph type="ftr" idx="14"/>
          </p:nvPr>
        </p:nvSpPr>
        <p:spPr/>
        <p:txBody>
          <a:bodyPr/>
          <a:lstStyle/>
          <a:p>
            <a:r>
              <a:rPr lang="en-GB"/>
              <a:t>Naotaka Sato, Sony</a:t>
            </a:r>
            <a:endParaRPr lang="en-GB" dirty="0"/>
          </a:p>
        </p:txBody>
      </p:sp>
      <p:sp>
        <p:nvSpPr>
          <p:cNvPr id="6" name="日付プレースホルダー 5">
            <a:extLst>
              <a:ext uri="{FF2B5EF4-FFF2-40B4-BE49-F238E27FC236}">
                <a16:creationId xmlns:a16="http://schemas.microsoft.com/office/drawing/2014/main" id="{464882BF-3DFF-4394-BE5B-11D352B748C1}"/>
              </a:ext>
            </a:extLst>
          </p:cNvPr>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366777650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6433</TotalTime>
  <Words>716</Words>
  <Application>Microsoft Office PowerPoint</Application>
  <PresentationFormat>ユーザー設定</PresentationFormat>
  <Paragraphs>324</Paragraphs>
  <Slides>9</Slides>
  <Notes>2</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8" baseType="lpstr">
      <vt:lpstr>Arial Unicode MS</vt:lpstr>
      <vt:lpstr>MS Gothic</vt:lpstr>
      <vt:lpstr>ＭＳ 明朝</vt:lpstr>
      <vt:lpstr>Arial</vt:lpstr>
      <vt:lpstr>Calibri</vt:lpstr>
      <vt:lpstr>Courier New</vt:lpstr>
      <vt:lpstr>Times New Roman</vt:lpstr>
      <vt:lpstr>Office Theme</vt:lpstr>
      <vt:lpstr>Document</vt:lpstr>
      <vt:lpstr>March 2018 Revision TG Closing Report</vt:lpstr>
      <vt:lpstr>Abstract</vt:lpstr>
      <vt:lpstr>Results of the week</vt:lpstr>
      <vt:lpstr>Project time line</vt:lpstr>
      <vt:lpstr>July 2018 meeting Objectives</vt:lpstr>
      <vt:lpstr>BRC teleconference</vt:lpstr>
      <vt:lpstr>Motion slide for WG</vt:lpstr>
      <vt:lpstr>Motion #1</vt:lpstr>
      <vt:lpstr>Motion #2</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 (SONY)</cp:lastModifiedBy>
  <cp:revision>270</cp:revision>
  <cp:lastPrinted>2014-11-08T20:15:38Z</cp:lastPrinted>
  <dcterms:created xsi:type="dcterms:W3CDTF">2014-10-30T17:06:39Z</dcterms:created>
  <dcterms:modified xsi:type="dcterms:W3CDTF">2018-03-08T22:21:42Z</dcterms:modified>
</cp:coreProperties>
</file>