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64" r:id="rId3"/>
    <p:sldId id="266" r:id="rId4"/>
    <p:sldId id="267" r:id="rId5"/>
    <p:sldId id="268" r:id="rId6"/>
    <p:sldId id="265" r:id="rId7"/>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14"/>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6/11/2018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sz="16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June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June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802.19-18/0039r0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June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t>Sub-1GHz Coexistence Simulation Parameters</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2018-06-11</a:t>
            </a:r>
          </a:p>
        </p:txBody>
      </p:sp>
      <p:graphicFrame>
        <p:nvGraphicFramePr>
          <p:cNvPr id="3075" name="Object 3"/>
          <p:cNvGraphicFramePr>
            <a:graphicFrameLocks noChangeAspect="1"/>
          </p:cNvGraphicFramePr>
          <p:nvPr>
            <p:extLst>
              <p:ext uri="{D42A27DB-BD31-4B8C-83A1-F6EECF244321}">
                <p14:modId xmlns:p14="http://schemas.microsoft.com/office/powerpoint/2010/main" val="3208051912"/>
              </p:ext>
            </p:extLst>
          </p:nvPr>
        </p:nvGraphicFramePr>
        <p:xfrm>
          <a:off x="268288" y="2444750"/>
          <a:ext cx="9332912" cy="3748088"/>
        </p:xfrm>
        <a:graphic>
          <a:graphicData uri="http://schemas.openxmlformats.org/presentationml/2006/ole">
            <mc:AlternateContent xmlns:mc="http://schemas.openxmlformats.org/markup-compatibility/2006">
              <mc:Choice xmlns:v="urn:schemas-microsoft-com:vml" Requires="v">
                <p:oleObj spid="_x0000_s3244" name="Document" r:id="rId4" imgW="6817626" imgH="2572283" progId="Word.Document.8">
                  <p:embed/>
                </p:oleObj>
              </mc:Choice>
              <mc:Fallback>
                <p:oleObj name="Document" r:id="rId4" imgW="6817626" imgH="2572283" progId="Word.Document.8">
                  <p:embed/>
                  <p:pic>
                    <p:nvPicPr>
                      <p:cNvPr id="0" name="Picture 3"/>
                      <p:cNvPicPr>
                        <a:picLocks noChangeAspect="1" noChangeArrowheads="1"/>
                      </p:cNvPicPr>
                      <p:nvPr/>
                    </p:nvPicPr>
                    <p:blipFill>
                      <a:blip r:embed="rId5"/>
                      <a:srcRect/>
                      <a:stretch>
                        <a:fillRect/>
                      </a:stretch>
                    </p:blipFill>
                    <p:spPr bwMode="auto">
                      <a:xfrm>
                        <a:off x="268288" y="2444750"/>
                        <a:ext cx="9332912" cy="3748088"/>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868678"/>
          </a:xfrm>
        </p:spPr>
        <p:txBody>
          <a:bodyPr/>
          <a:lstStyle/>
          <a:p>
            <a:r>
              <a:rPr lang="en-US" sz="3600" dirty="0"/>
              <a:t>Introduction</a:t>
            </a:r>
          </a:p>
        </p:txBody>
      </p:sp>
      <p:sp>
        <p:nvSpPr>
          <p:cNvPr id="3" name="Content Placeholder 2"/>
          <p:cNvSpPr>
            <a:spLocks noGrp="1"/>
          </p:cNvSpPr>
          <p:nvPr>
            <p:ph idx="1"/>
          </p:nvPr>
        </p:nvSpPr>
        <p:spPr>
          <a:xfrm>
            <a:off x="731520" y="1524000"/>
            <a:ext cx="8288868" cy="5181599"/>
          </a:xfrm>
        </p:spPr>
        <p:txBody>
          <a:bodyPr/>
          <a:lstStyle/>
          <a:p>
            <a:r>
              <a:rPr lang="en-US" sz="2400" dirty="0"/>
              <a:t>An Interest Group (IG) in sub-1GHz coexistence has been established in IEEE 802.19</a:t>
            </a:r>
          </a:p>
          <a:p>
            <a:r>
              <a:rPr lang="en-US" sz="2400" dirty="0"/>
              <a:t>Simulation results [1, 2] have been presented at several IEEE meetings</a:t>
            </a:r>
          </a:p>
          <a:p>
            <a:r>
              <a:rPr lang="en-US" sz="2400" dirty="0"/>
              <a:t>This document aims to provide a consensus set of simulation parameters for subsequent simulations</a:t>
            </a:r>
          </a:p>
          <a:p>
            <a:r>
              <a:rPr lang="en-US" sz="2400" dirty="0"/>
              <a:t>The focus here is on  802.11ah and 802.15.4g operating in a shared channel, which may apply in regulatory domains where there is limited spectrum for these technologies (i.e. Japan)</a:t>
            </a:r>
          </a:p>
          <a:p>
            <a:r>
              <a:rPr lang="en-US" sz="2400" dirty="0"/>
              <a:t>This is inten</a:t>
            </a:r>
            <a:r>
              <a:rPr lang="en-US" dirty="0"/>
              <a:t>ded for the worst case co-channel operation case, when both networks in the same vicinity are operate on the same channel</a:t>
            </a:r>
            <a:endParaRPr lang="en-US" sz="2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June 2018</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3FF0A-1DD0-40C2-BC62-FB23283770D6}"/>
              </a:ext>
            </a:extLst>
          </p:cNvPr>
          <p:cNvSpPr>
            <a:spLocks noGrp="1"/>
          </p:cNvSpPr>
          <p:nvPr>
            <p:ph type="title"/>
          </p:nvPr>
        </p:nvSpPr>
        <p:spPr>
          <a:xfrm>
            <a:off x="731520" y="731523"/>
            <a:ext cx="8288868" cy="640078"/>
          </a:xfrm>
        </p:spPr>
        <p:txBody>
          <a:bodyPr/>
          <a:lstStyle/>
          <a:p>
            <a:r>
              <a:rPr lang="en-US" dirty="0"/>
              <a:t>Transmit Parameters</a:t>
            </a:r>
          </a:p>
        </p:txBody>
      </p:sp>
      <p:graphicFrame>
        <p:nvGraphicFramePr>
          <p:cNvPr id="7" name="Content Placeholder 6">
            <a:extLst>
              <a:ext uri="{FF2B5EF4-FFF2-40B4-BE49-F238E27FC236}">
                <a16:creationId xmlns:a16="http://schemas.microsoft.com/office/drawing/2014/main" id="{B16A0944-AA05-4248-9A91-60A25C8C1E17}"/>
              </a:ext>
            </a:extLst>
          </p:cNvPr>
          <p:cNvGraphicFramePr>
            <a:graphicFrameLocks noGrp="1"/>
          </p:cNvGraphicFramePr>
          <p:nvPr>
            <p:ph idx="1"/>
            <p:extLst>
              <p:ext uri="{D42A27DB-BD31-4B8C-83A1-F6EECF244321}">
                <p14:modId xmlns:p14="http://schemas.microsoft.com/office/powerpoint/2010/main" val="1384443348"/>
              </p:ext>
            </p:extLst>
          </p:nvPr>
        </p:nvGraphicFramePr>
        <p:xfrm>
          <a:off x="731838" y="1432560"/>
          <a:ext cx="8288337" cy="4968240"/>
        </p:xfrm>
        <a:graphic>
          <a:graphicData uri="http://schemas.openxmlformats.org/drawingml/2006/table">
            <a:tbl>
              <a:tblPr firstRow="1" bandRow="1">
                <a:tableStyleId>{5C22544A-7EE6-4342-B048-85BDC9FD1C3A}</a:tableStyleId>
              </a:tblPr>
              <a:tblGrid>
                <a:gridCol w="2544762">
                  <a:extLst>
                    <a:ext uri="{9D8B030D-6E8A-4147-A177-3AD203B41FA5}">
                      <a16:colId xmlns:a16="http://schemas.microsoft.com/office/drawing/2014/main" val="2656264675"/>
                    </a:ext>
                  </a:extLst>
                </a:gridCol>
                <a:gridCol w="2667000">
                  <a:extLst>
                    <a:ext uri="{9D8B030D-6E8A-4147-A177-3AD203B41FA5}">
                      <a16:colId xmlns:a16="http://schemas.microsoft.com/office/drawing/2014/main" val="2840688010"/>
                    </a:ext>
                  </a:extLst>
                </a:gridCol>
                <a:gridCol w="3076575">
                  <a:extLst>
                    <a:ext uri="{9D8B030D-6E8A-4147-A177-3AD203B41FA5}">
                      <a16:colId xmlns:a16="http://schemas.microsoft.com/office/drawing/2014/main" val="3244892931"/>
                    </a:ext>
                  </a:extLst>
                </a:gridCol>
              </a:tblGrid>
              <a:tr h="370840">
                <a:tc>
                  <a:txBody>
                    <a:bodyPr/>
                    <a:lstStyle/>
                    <a:p>
                      <a:r>
                        <a:rPr lang="en-US" sz="2000" dirty="0">
                          <a:latin typeface="Calibri" panose="020F0502020204030204" pitchFamily="34" charset="0"/>
                          <a:cs typeface="Calibri" panose="020F0502020204030204" pitchFamily="34" charset="0"/>
                        </a:rPr>
                        <a:t>Parameter</a:t>
                      </a:r>
                    </a:p>
                  </a:txBody>
                  <a:tcPr/>
                </a:tc>
                <a:tc>
                  <a:txBody>
                    <a:bodyPr/>
                    <a:lstStyle/>
                    <a:p>
                      <a:r>
                        <a:rPr lang="en-US" sz="2000" dirty="0">
                          <a:latin typeface="Calibri" panose="020F0502020204030204" pitchFamily="34" charset="0"/>
                          <a:cs typeface="Calibri" panose="020F0502020204030204" pitchFamily="34" charset="0"/>
                        </a:rPr>
                        <a:t>802.11ah</a:t>
                      </a:r>
                    </a:p>
                  </a:txBody>
                  <a:tcPr/>
                </a:tc>
                <a:tc>
                  <a:txBody>
                    <a:bodyPr/>
                    <a:lstStyle/>
                    <a:p>
                      <a:r>
                        <a:rPr lang="en-US" sz="2000" dirty="0">
                          <a:latin typeface="Calibri" panose="020F0502020204030204" pitchFamily="34" charset="0"/>
                          <a:cs typeface="Calibri" panose="020F0502020204030204" pitchFamily="34" charset="0"/>
                        </a:rPr>
                        <a:t>802.15.4g</a:t>
                      </a:r>
                    </a:p>
                  </a:txBody>
                  <a:tcPr/>
                </a:tc>
                <a:extLst>
                  <a:ext uri="{0D108BD9-81ED-4DB2-BD59-A6C34878D82A}">
                    <a16:rowId xmlns:a16="http://schemas.microsoft.com/office/drawing/2014/main" val="725930061"/>
                  </a:ext>
                </a:extLst>
              </a:tr>
              <a:tr h="370840">
                <a:tc>
                  <a:txBody>
                    <a:bodyPr/>
                    <a:lstStyle/>
                    <a:p>
                      <a:r>
                        <a:rPr lang="en-US" sz="2000" dirty="0">
                          <a:latin typeface="Calibri" panose="020F0502020204030204" pitchFamily="34" charset="0"/>
                          <a:cs typeface="Calibri" panose="020F0502020204030204" pitchFamily="34" charset="0"/>
                        </a:rPr>
                        <a:t>Frequency Band</a:t>
                      </a:r>
                    </a:p>
                  </a:txBody>
                  <a:tcPr/>
                </a:tc>
                <a:tc>
                  <a:txBody>
                    <a:bodyPr/>
                    <a:lstStyle/>
                    <a:p>
                      <a:r>
                        <a:rPr lang="en-US" sz="2000" dirty="0">
                          <a:latin typeface="Calibri" panose="020F0502020204030204" pitchFamily="34" charset="0"/>
                          <a:cs typeface="Calibri" panose="020F0502020204030204" pitchFamily="34" charset="0"/>
                        </a:rPr>
                        <a:t>920-928 MHz</a:t>
                      </a:r>
                    </a:p>
                  </a:txBody>
                  <a:tcPr/>
                </a:tc>
                <a:tc>
                  <a:txBody>
                    <a:bodyPr/>
                    <a:lstStyle/>
                    <a:p>
                      <a:r>
                        <a:rPr lang="en-US" sz="2000" dirty="0">
                          <a:latin typeface="Calibri" panose="020F0502020204030204" pitchFamily="34" charset="0"/>
                          <a:cs typeface="Calibri" panose="020F0502020204030204" pitchFamily="34" charset="0"/>
                        </a:rPr>
                        <a:t>920-928 MHz</a:t>
                      </a:r>
                    </a:p>
                  </a:txBody>
                  <a:tcPr/>
                </a:tc>
                <a:extLst>
                  <a:ext uri="{0D108BD9-81ED-4DB2-BD59-A6C34878D82A}">
                    <a16:rowId xmlns:a16="http://schemas.microsoft.com/office/drawing/2014/main" val="1685608562"/>
                  </a:ext>
                </a:extLst>
              </a:tr>
              <a:tr h="370840">
                <a:tc>
                  <a:txBody>
                    <a:bodyPr/>
                    <a:lstStyle/>
                    <a:p>
                      <a:r>
                        <a:rPr lang="en-US" sz="2000" dirty="0">
                          <a:latin typeface="Calibri" panose="020F0502020204030204" pitchFamily="34" charset="0"/>
                          <a:cs typeface="Calibri" panose="020F0502020204030204" pitchFamily="34" charset="0"/>
                        </a:rPr>
                        <a:t>Channel Bandwidth</a:t>
                      </a:r>
                    </a:p>
                  </a:txBody>
                  <a:tcPr/>
                </a:tc>
                <a:tc>
                  <a:txBody>
                    <a:bodyPr/>
                    <a:lstStyle/>
                    <a:p>
                      <a:r>
                        <a:rPr lang="en-US" sz="2000" dirty="0">
                          <a:latin typeface="Calibri" panose="020F0502020204030204" pitchFamily="34" charset="0"/>
                          <a:cs typeface="Calibri" panose="020F0502020204030204" pitchFamily="34" charset="0"/>
                        </a:rPr>
                        <a:t>1 MHz</a:t>
                      </a:r>
                    </a:p>
                  </a:txBody>
                  <a:tcPr/>
                </a:tc>
                <a:tc>
                  <a:txBody>
                    <a:bodyPr/>
                    <a:lstStyle/>
                    <a:p>
                      <a:r>
                        <a:rPr lang="en-US" sz="2000" dirty="0">
                          <a:latin typeface="Calibri" panose="020F0502020204030204" pitchFamily="34" charset="0"/>
                          <a:cs typeface="Calibri" panose="020F0502020204030204" pitchFamily="34" charset="0"/>
                        </a:rPr>
                        <a:t>400 kHz</a:t>
                      </a:r>
                    </a:p>
                  </a:txBody>
                  <a:tcPr/>
                </a:tc>
                <a:extLst>
                  <a:ext uri="{0D108BD9-81ED-4DB2-BD59-A6C34878D82A}">
                    <a16:rowId xmlns:a16="http://schemas.microsoft.com/office/drawing/2014/main" val="3397284204"/>
                  </a:ext>
                </a:extLst>
              </a:tr>
              <a:tr h="370840">
                <a:tc>
                  <a:txBody>
                    <a:bodyPr/>
                    <a:lstStyle/>
                    <a:p>
                      <a:r>
                        <a:rPr lang="en-US" sz="2000" dirty="0">
                          <a:latin typeface="Calibri" panose="020F0502020204030204" pitchFamily="34" charset="0"/>
                          <a:cs typeface="Calibri" panose="020F0502020204030204" pitchFamily="34" charset="0"/>
                        </a:rPr>
                        <a:t>AP Transmit Power</a:t>
                      </a:r>
                    </a:p>
                  </a:txBody>
                  <a:tcPr/>
                </a:tc>
                <a:tc>
                  <a:txBody>
                    <a:bodyPr/>
                    <a:lstStyle/>
                    <a:p>
                      <a:r>
                        <a:rPr lang="en-US" sz="2000" dirty="0">
                          <a:latin typeface="Calibri" panose="020F0502020204030204" pitchFamily="34" charset="0"/>
                          <a:cs typeface="Calibri" panose="020F0502020204030204" pitchFamily="34" charset="0"/>
                        </a:rPr>
                        <a:t>13 dBm</a:t>
                      </a:r>
                    </a:p>
                  </a:txBody>
                  <a:tcPr/>
                </a:tc>
                <a:tc>
                  <a:txBody>
                    <a:bodyPr/>
                    <a:lstStyle/>
                    <a:p>
                      <a:r>
                        <a:rPr lang="en-US" sz="2000" dirty="0">
                          <a:latin typeface="Calibri" panose="020F0502020204030204" pitchFamily="34" charset="0"/>
                          <a:cs typeface="Calibri" panose="020F0502020204030204" pitchFamily="34" charset="0"/>
                        </a:rPr>
                        <a:t>13 dBm</a:t>
                      </a:r>
                    </a:p>
                  </a:txBody>
                  <a:tcPr/>
                </a:tc>
                <a:extLst>
                  <a:ext uri="{0D108BD9-81ED-4DB2-BD59-A6C34878D82A}">
                    <a16:rowId xmlns:a16="http://schemas.microsoft.com/office/drawing/2014/main" val="827878956"/>
                  </a:ext>
                </a:extLst>
              </a:tr>
              <a:tr h="370840">
                <a:tc>
                  <a:txBody>
                    <a:bodyPr/>
                    <a:lstStyle/>
                    <a:p>
                      <a:r>
                        <a:rPr lang="en-US" sz="2000" dirty="0">
                          <a:latin typeface="Calibri" panose="020F0502020204030204" pitchFamily="34" charset="0"/>
                          <a:cs typeface="Calibri" panose="020F0502020204030204" pitchFamily="34" charset="0"/>
                        </a:rPr>
                        <a:t>STA Transmit Power</a:t>
                      </a:r>
                    </a:p>
                  </a:txBody>
                  <a:tcPr/>
                </a:tc>
                <a:tc>
                  <a:txBody>
                    <a:bodyPr/>
                    <a:lstStyle/>
                    <a:p>
                      <a:r>
                        <a:rPr lang="en-US" sz="2000" dirty="0">
                          <a:latin typeface="Calibri" panose="020F0502020204030204" pitchFamily="34" charset="0"/>
                          <a:cs typeface="Calibri" panose="020F0502020204030204" pitchFamily="34" charset="0"/>
                        </a:rPr>
                        <a:t>13 dBm</a:t>
                      </a:r>
                    </a:p>
                  </a:txBody>
                  <a:tcPr/>
                </a:tc>
                <a:tc>
                  <a:txBody>
                    <a:bodyPr/>
                    <a:lstStyle/>
                    <a:p>
                      <a:r>
                        <a:rPr lang="en-US" sz="2000" dirty="0">
                          <a:latin typeface="Calibri" panose="020F0502020204030204" pitchFamily="34" charset="0"/>
                          <a:cs typeface="Calibri" panose="020F0502020204030204" pitchFamily="34" charset="0"/>
                        </a:rPr>
                        <a:t>13 dBm</a:t>
                      </a:r>
                    </a:p>
                  </a:txBody>
                  <a:tcPr/>
                </a:tc>
                <a:extLst>
                  <a:ext uri="{0D108BD9-81ED-4DB2-BD59-A6C34878D82A}">
                    <a16:rowId xmlns:a16="http://schemas.microsoft.com/office/drawing/2014/main" val="4159190507"/>
                  </a:ext>
                </a:extLst>
              </a:tr>
              <a:tr h="370840">
                <a:tc>
                  <a:txBody>
                    <a:bodyPr/>
                    <a:lstStyle/>
                    <a:p>
                      <a:r>
                        <a:rPr lang="en-US" sz="2000" dirty="0">
                          <a:latin typeface="Calibri" panose="020F0502020204030204" pitchFamily="34" charset="0"/>
                          <a:cs typeface="Calibri" panose="020F0502020204030204" pitchFamily="34" charset="0"/>
                        </a:rPr>
                        <a:t>Modulation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OFDM</a:t>
                      </a:r>
                    </a:p>
                  </a:txBody>
                  <a:tcPr/>
                </a:tc>
                <a:tc>
                  <a:txBody>
                    <a:bodyPr/>
                    <a:lstStyle/>
                    <a:p>
                      <a:r>
                        <a:rPr lang="en-US" sz="2000" dirty="0">
                          <a:latin typeface="Calibri" panose="020F0502020204030204" pitchFamily="34" charset="0"/>
                          <a:cs typeface="Calibri" panose="020F0502020204030204" pitchFamily="34" charset="0"/>
                        </a:rPr>
                        <a:t>Binary FSK</a:t>
                      </a:r>
                    </a:p>
                  </a:txBody>
                  <a:tcPr/>
                </a:tc>
                <a:extLst>
                  <a:ext uri="{0D108BD9-81ED-4DB2-BD59-A6C34878D82A}">
                    <a16:rowId xmlns:a16="http://schemas.microsoft.com/office/drawing/2014/main" val="1698970616"/>
                  </a:ext>
                </a:extLst>
              </a:tr>
              <a:tr h="370840">
                <a:tc>
                  <a:txBody>
                    <a:bodyPr/>
                    <a:lstStyle/>
                    <a:p>
                      <a:r>
                        <a:rPr lang="en-US" sz="2000" dirty="0">
                          <a:latin typeface="Calibri" panose="020F0502020204030204" pitchFamily="34" charset="0"/>
                          <a:cs typeface="Calibri" panose="020F0502020204030204" pitchFamily="34" charset="0"/>
                        </a:rPr>
                        <a:t>PHY Rate</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300 kb/s</a:t>
                      </a:r>
                    </a:p>
                  </a:txBody>
                  <a:tcPr/>
                </a:tc>
                <a:tc>
                  <a:txBody>
                    <a:bodyPr/>
                    <a:lstStyle/>
                    <a:p>
                      <a:r>
                        <a:rPr lang="en-US" sz="2000" dirty="0">
                          <a:latin typeface="Calibri" panose="020F0502020204030204" pitchFamily="34" charset="0"/>
                          <a:cs typeface="Calibri" panose="020F0502020204030204" pitchFamily="34" charset="0"/>
                        </a:rPr>
                        <a:t>100 kb/s</a:t>
                      </a:r>
                    </a:p>
                  </a:txBody>
                  <a:tcPr/>
                </a:tc>
                <a:extLst>
                  <a:ext uri="{0D108BD9-81ED-4DB2-BD59-A6C34878D82A}">
                    <a16:rowId xmlns:a16="http://schemas.microsoft.com/office/drawing/2014/main" val="2219667998"/>
                  </a:ext>
                </a:extLst>
              </a:tr>
              <a:tr h="370840">
                <a:tc>
                  <a:txBody>
                    <a:bodyPr/>
                    <a:lstStyle/>
                    <a:p>
                      <a:r>
                        <a:rPr lang="en-US" sz="2000" dirty="0">
                          <a:latin typeface="Calibri" panose="020F0502020204030204" pitchFamily="34" charset="0"/>
                          <a:cs typeface="Calibri" panose="020F0502020204030204" pitchFamily="34" charset="0"/>
                        </a:rPr>
                        <a:t>Regulatory Duty Cycle Limit</a:t>
                      </a:r>
                    </a:p>
                  </a:txBody>
                  <a:tcPr/>
                </a:tc>
                <a:tc>
                  <a:txBody>
                    <a:bodyPr/>
                    <a:lstStyle/>
                    <a:p>
                      <a:r>
                        <a:rPr lang="en-US" sz="2000" dirty="0">
                          <a:latin typeface="Calibri" panose="020F0502020204030204" pitchFamily="34" charset="0"/>
                          <a:cs typeface="Calibri" panose="020F0502020204030204" pitchFamily="34" charset="0"/>
                        </a:rPr>
                        <a:t>360 seconds every</a:t>
                      </a:r>
                    </a:p>
                    <a:p>
                      <a:r>
                        <a:rPr lang="en-US" sz="2000" dirty="0">
                          <a:latin typeface="Calibri" panose="020F0502020204030204" pitchFamily="34" charset="0"/>
                          <a:cs typeface="Calibri" panose="020F0502020204030204" pitchFamily="34" charset="0"/>
                        </a:rPr>
                        <a:t>3600 seconds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360 seconds every</a:t>
                      </a:r>
                    </a:p>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3600 seconds</a:t>
                      </a:r>
                    </a:p>
                  </a:txBody>
                  <a:tcPr/>
                </a:tc>
                <a:extLst>
                  <a:ext uri="{0D108BD9-81ED-4DB2-BD59-A6C34878D82A}">
                    <a16:rowId xmlns:a16="http://schemas.microsoft.com/office/drawing/2014/main" val="3875904984"/>
                  </a:ext>
                </a:extLst>
              </a:tr>
              <a:tr h="370840">
                <a:tc>
                  <a:txBody>
                    <a:bodyPr/>
                    <a:lstStyle/>
                    <a:p>
                      <a:r>
                        <a:rPr lang="en-US" sz="2000" dirty="0">
                          <a:latin typeface="Calibri" panose="020F0502020204030204" pitchFamily="34" charset="0"/>
                          <a:cs typeface="Calibri" panose="020F0502020204030204" pitchFamily="34" charset="0"/>
                        </a:rPr>
                        <a:t>Packet Size</a:t>
                      </a:r>
                    </a:p>
                  </a:txBody>
                  <a:tcPr/>
                </a:tc>
                <a:tc>
                  <a:txBody>
                    <a:bodyPr/>
                    <a:lstStyle/>
                    <a:p>
                      <a:r>
                        <a:rPr lang="en-US" sz="2000" dirty="0">
                          <a:latin typeface="Calibri" panose="020F0502020204030204" pitchFamily="34" charset="0"/>
                          <a:cs typeface="Calibri" panose="020F0502020204030204" pitchFamily="34" charset="0"/>
                        </a:rPr>
                        <a:t>100 bytes</a:t>
                      </a:r>
                    </a:p>
                  </a:txBody>
                  <a:tcPr/>
                </a:tc>
                <a:tc>
                  <a:txBody>
                    <a:bodyPr/>
                    <a:lstStyle/>
                    <a:p>
                      <a:r>
                        <a:rPr lang="en-US" sz="2000" dirty="0">
                          <a:latin typeface="Calibri" panose="020F0502020204030204" pitchFamily="34" charset="0"/>
                          <a:cs typeface="Calibri" panose="020F0502020204030204" pitchFamily="34" charset="0"/>
                        </a:rPr>
                        <a:t>100 bytes</a:t>
                      </a:r>
                    </a:p>
                  </a:txBody>
                  <a:tcPr/>
                </a:tc>
                <a:extLst>
                  <a:ext uri="{0D108BD9-81ED-4DB2-BD59-A6C34878D82A}">
                    <a16:rowId xmlns:a16="http://schemas.microsoft.com/office/drawing/2014/main" val="2569759512"/>
                  </a:ext>
                </a:extLst>
              </a:tr>
              <a:tr h="370840">
                <a:tc>
                  <a:txBody>
                    <a:bodyPr/>
                    <a:lstStyle/>
                    <a:p>
                      <a:r>
                        <a:rPr lang="en-US" sz="2000" dirty="0">
                          <a:latin typeface="Calibri" panose="020F0502020204030204" pitchFamily="34" charset="0"/>
                          <a:cs typeface="Calibri" panose="020F0502020204030204" pitchFamily="34" charset="0"/>
                        </a:rPr>
                        <a:t>Number of Stations</a:t>
                      </a:r>
                    </a:p>
                  </a:txBody>
                  <a:tcPr/>
                </a:tc>
                <a:tc>
                  <a:txBody>
                    <a:bodyPr/>
                    <a:lstStyle/>
                    <a:p>
                      <a:r>
                        <a:rPr lang="en-US" sz="2000" dirty="0">
                          <a:latin typeface="Calibri" panose="020F0502020204030204" pitchFamily="34" charset="0"/>
                          <a:cs typeface="Calibri" panose="020F0502020204030204" pitchFamily="34" charset="0"/>
                        </a:rPr>
                        <a:t>[50, 100]</a:t>
                      </a:r>
                    </a:p>
                  </a:txBody>
                  <a:tcPr/>
                </a:tc>
                <a:tc>
                  <a:txBody>
                    <a:bodyPr/>
                    <a:lstStyle/>
                    <a:p>
                      <a:r>
                        <a:rPr lang="en-US" sz="2000" dirty="0">
                          <a:latin typeface="Calibri" panose="020F0502020204030204" pitchFamily="34" charset="0"/>
                          <a:cs typeface="Calibri" panose="020F0502020204030204" pitchFamily="34" charset="0"/>
                        </a:rPr>
                        <a:t>[50, 100]</a:t>
                      </a:r>
                    </a:p>
                  </a:txBody>
                  <a:tcPr/>
                </a:tc>
                <a:extLst>
                  <a:ext uri="{0D108BD9-81ED-4DB2-BD59-A6C34878D82A}">
                    <a16:rowId xmlns:a16="http://schemas.microsoft.com/office/drawing/2014/main" val="3224851887"/>
                  </a:ext>
                </a:extLst>
              </a:tr>
              <a:tr h="370840">
                <a:tc>
                  <a:txBody>
                    <a:bodyPr/>
                    <a:lstStyle/>
                    <a:p>
                      <a:r>
                        <a:rPr lang="en-US" sz="2000" dirty="0">
                          <a:latin typeface="Calibri" panose="020F0502020204030204" pitchFamily="34" charset="0"/>
                          <a:cs typeface="Calibri" panose="020F0502020204030204" pitchFamily="34" charset="0"/>
                        </a:rPr>
                        <a:t>Network Uplink Offered Load</a:t>
                      </a:r>
                    </a:p>
                  </a:txBody>
                  <a:tcPr/>
                </a:tc>
                <a:tc>
                  <a:txBody>
                    <a:bodyPr/>
                    <a:lstStyle/>
                    <a:p>
                      <a:r>
                        <a:rPr lang="en-US" sz="2000" dirty="0">
                          <a:latin typeface="Calibri" panose="020F0502020204030204" pitchFamily="34" charset="0"/>
                          <a:cs typeface="Calibri" panose="020F0502020204030204" pitchFamily="34" charset="0"/>
                        </a:rPr>
                        <a:t>[1, 10] kb/s </a:t>
                      </a:r>
                    </a:p>
                  </a:txBody>
                  <a:tcPr/>
                </a:tc>
                <a:tc>
                  <a:txBody>
                    <a:bodyPr/>
                    <a:lstStyle/>
                    <a:p>
                      <a:r>
                        <a:rPr lang="en-US" sz="2000" dirty="0">
                          <a:latin typeface="Calibri" panose="020F0502020204030204" pitchFamily="34" charset="0"/>
                          <a:cs typeface="Calibri" panose="020F0502020204030204" pitchFamily="34" charset="0"/>
                        </a:rPr>
                        <a:t>[1, 10] kb/s</a:t>
                      </a:r>
                    </a:p>
                  </a:txBody>
                  <a:tcPr/>
                </a:tc>
                <a:extLst>
                  <a:ext uri="{0D108BD9-81ED-4DB2-BD59-A6C34878D82A}">
                    <a16:rowId xmlns:a16="http://schemas.microsoft.com/office/drawing/2014/main" val="2300523177"/>
                  </a:ext>
                </a:extLst>
              </a:tr>
            </a:tbl>
          </a:graphicData>
        </a:graphic>
      </p:graphicFrame>
      <p:sp>
        <p:nvSpPr>
          <p:cNvPr id="4" name="Slide Number Placeholder 3">
            <a:extLst>
              <a:ext uri="{FF2B5EF4-FFF2-40B4-BE49-F238E27FC236}">
                <a16:creationId xmlns:a16="http://schemas.microsoft.com/office/drawing/2014/main" id="{1B198137-FE47-4893-90C6-F08E0E2EB098}"/>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36C57143-33F4-4852-997B-06D2E85305C2}"/>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A0705211-E532-4E6E-83EC-7F08598BA425}"/>
              </a:ext>
            </a:extLst>
          </p:cNvPr>
          <p:cNvSpPr>
            <a:spLocks noGrp="1"/>
          </p:cNvSpPr>
          <p:nvPr>
            <p:ph type="dt" idx="15"/>
          </p:nvPr>
        </p:nvSpPr>
        <p:spPr/>
        <p:txBody>
          <a:bodyPr/>
          <a:lstStyle/>
          <a:p>
            <a:r>
              <a:rPr lang="en-US"/>
              <a:t>June 2018</a:t>
            </a:r>
            <a:endParaRPr lang="en-GB" dirty="0"/>
          </a:p>
        </p:txBody>
      </p:sp>
    </p:spTree>
    <p:extLst>
      <p:ext uri="{BB962C8B-B14F-4D97-AF65-F5344CB8AC3E}">
        <p14:creationId xmlns:p14="http://schemas.microsoft.com/office/powerpoint/2010/main" val="1834120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3FF0A-1DD0-40C2-BC62-FB23283770D6}"/>
              </a:ext>
            </a:extLst>
          </p:cNvPr>
          <p:cNvSpPr>
            <a:spLocks noGrp="1"/>
          </p:cNvSpPr>
          <p:nvPr>
            <p:ph type="title"/>
          </p:nvPr>
        </p:nvSpPr>
        <p:spPr/>
        <p:txBody>
          <a:bodyPr/>
          <a:lstStyle/>
          <a:p>
            <a:r>
              <a:rPr lang="en-US" dirty="0"/>
              <a:t>Receive Parameters</a:t>
            </a:r>
          </a:p>
        </p:txBody>
      </p:sp>
      <p:graphicFrame>
        <p:nvGraphicFramePr>
          <p:cNvPr id="7" name="Content Placeholder 6">
            <a:extLst>
              <a:ext uri="{FF2B5EF4-FFF2-40B4-BE49-F238E27FC236}">
                <a16:creationId xmlns:a16="http://schemas.microsoft.com/office/drawing/2014/main" id="{B16A0944-AA05-4248-9A91-60A25C8C1E17}"/>
              </a:ext>
            </a:extLst>
          </p:cNvPr>
          <p:cNvGraphicFramePr>
            <a:graphicFrameLocks noGrp="1"/>
          </p:cNvGraphicFramePr>
          <p:nvPr>
            <p:ph idx="1"/>
            <p:extLst>
              <p:ext uri="{D42A27DB-BD31-4B8C-83A1-F6EECF244321}">
                <p14:modId xmlns:p14="http://schemas.microsoft.com/office/powerpoint/2010/main" val="255514879"/>
              </p:ext>
            </p:extLst>
          </p:nvPr>
        </p:nvGraphicFramePr>
        <p:xfrm>
          <a:off x="731838" y="2112963"/>
          <a:ext cx="8288337" cy="1584960"/>
        </p:xfrm>
        <a:graphic>
          <a:graphicData uri="http://schemas.openxmlformats.org/drawingml/2006/table">
            <a:tbl>
              <a:tblPr firstRow="1" bandRow="1">
                <a:tableStyleId>{5C22544A-7EE6-4342-B048-85BDC9FD1C3A}</a:tableStyleId>
              </a:tblPr>
              <a:tblGrid>
                <a:gridCol w="2544762">
                  <a:extLst>
                    <a:ext uri="{9D8B030D-6E8A-4147-A177-3AD203B41FA5}">
                      <a16:colId xmlns:a16="http://schemas.microsoft.com/office/drawing/2014/main" val="2656264675"/>
                    </a:ext>
                  </a:extLst>
                </a:gridCol>
                <a:gridCol w="2667000">
                  <a:extLst>
                    <a:ext uri="{9D8B030D-6E8A-4147-A177-3AD203B41FA5}">
                      <a16:colId xmlns:a16="http://schemas.microsoft.com/office/drawing/2014/main" val="2840688010"/>
                    </a:ext>
                  </a:extLst>
                </a:gridCol>
                <a:gridCol w="3076575">
                  <a:extLst>
                    <a:ext uri="{9D8B030D-6E8A-4147-A177-3AD203B41FA5}">
                      <a16:colId xmlns:a16="http://schemas.microsoft.com/office/drawing/2014/main" val="3244892931"/>
                    </a:ext>
                  </a:extLst>
                </a:gridCol>
              </a:tblGrid>
              <a:tr h="370840">
                <a:tc>
                  <a:txBody>
                    <a:bodyPr/>
                    <a:lstStyle/>
                    <a:p>
                      <a:r>
                        <a:rPr lang="en-US" sz="2000" dirty="0">
                          <a:latin typeface="Calibri" panose="020F0502020204030204" pitchFamily="34" charset="0"/>
                          <a:cs typeface="Calibri" panose="020F0502020204030204" pitchFamily="34" charset="0"/>
                        </a:rPr>
                        <a:t>Parameter</a:t>
                      </a:r>
                    </a:p>
                  </a:txBody>
                  <a:tcPr/>
                </a:tc>
                <a:tc>
                  <a:txBody>
                    <a:bodyPr/>
                    <a:lstStyle/>
                    <a:p>
                      <a:r>
                        <a:rPr lang="en-US" sz="2000" dirty="0">
                          <a:latin typeface="Calibri" panose="020F0502020204030204" pitchFamily="34" charset="0"/>
                          <a:cs typeface="Calibri" panose="020F0502020204030204" pitchFamily="34" charset="0"/>
                        </a:rPr>
                        <a:t>802.11ah</a:t>
                      </a:r>
                    </a:p>
                  </a:txBody>
                  <a:tcPr/>
                </a:tc>
                <a:tc>
                  <a:txBody>
                    <a:bodyPr/>
                    <a:lstStyle/>
                    <a:p>
                      <a:r>
                        <a:rPr lang="en-US" sz="2000" dirty="0">
                          <a:latin typeface="Calibri" panose="020F0502020204030204" pitchFamily="34" charset="0"/>
                          <a:cs typeface="Calibri" panose="020F0502020204030204" pitchFamily="34" charset="0"/>
                        </a:rPr>
                        <a:t>802.15.4g</a:t>
                      </a:r>
                    </a:p>
                  </a:txBody>
                  <a:tcPr/>
                </a:tc>
                <a:extLst>
                  <a:ext uri="{0D108BD9-81ED-4DB2-BD59-A6C34878D82A}">
                    <a16:rowId xmlns:a16="http://schemas.microsoft.com/office/drawing/2014/main" val="725930061"/>
                  </a:ext>
                </a:extLst>
              </a:tr>
              <a:tr h="370840">
                <a:tc>
                  <a:txBody>
                    <a:bodyPr/>
                    <a:lstStyle/>
                    <a:p>
                      <a:r>
                        <a:rPr lang="en-US" sz="2000" dirty="0">
                          <a:latin typeface="Calibri" panose="020F0502020204030204" pitchFamily="34" charset="0"/>
                          <a:cs typeface="Calibri" panose="020F0502020204030204" pitchFamily="34" charset="0"/>
                        </a:rPr>
                        <a:t>RX Sensitivity</a:t>
                      </a:r>
                    </a:p>
                  </a:txBody>
                  <a:tcPr/>
                </a:tc>
                <a:tc>
                  <a:txBody>
                    <a:bodyPr/>
                    <a:lstStyle/>
                    <a:p>
                      <a:r>
                        <a:rPr lang="en-US" sz="2000" dirty="0">
                          <a:latin typeface="Calibri" panose="020F0502020204030204" pitchFamily="34" charset="0"/>
                          <a:cs typeface="Calibri" panose="020F0502020204030204" pitchFamily="34" charset="0"/>
                        </a:rPr>
                        <a:t>-95 dBm</a:t>
                      </a:r>
                    </a:p>
                  </a:txBody>
                  <a:tcPr/>
                </a:tc>
                <a:tc>
                  <a:txBody>
                    <a:bodyPr/>
                    <a:lstStyle/>
                    <a:p>
                      <a:r>
                        <a:rPr lang="en-US" sz="2000" dirty="0">
                          <a:latin typeface="Calibri" panose="020F0502020204030204" pitchFamily="34" charset="0"/>
                          <a:cs typeface="Calibri" panose="020F0502020204030204" pitchFamily="34" charset="0"/>
                        </a:rPr>
                        <a:t>-88 dBm</a:t>
                      </a:r>
                    </a:p>
                  </a:txBody>
                  <a:tcPr/>
                </a:tc>
                <a:extLst>
                  <a:ext uri="{0D108BD9-81ED-4DB2-BD59-A6C34878D82A}">
                    <a16:rowId xmlns:a16="http://schemas.microsoft.com/office/drawing/2014/main" val="3397284204"/>
                  </a:ext>
                </a:extLst>
              </a:tr>
              <a:tr h="370840">
                <a:tc>
                  <a:txBody>
                    <a:bodyPr/>
                    <a:lstStyle/>
                    <a:p>
                      <a:r>
                        <a:rPr lang="en-US" sz="2000" dirty="0">
                          <a:latin typeface="Calibri" panose="020F0502020204030204" pitchFamily="34" charset="0"/>
                          <a:cs typeface="Calibri" panose="020F0502020204030204" pitchFamily="34" charset="0"/>
                        </a:rPr>
                        <a:t>Carrier Sense Level</a:t>
                      </a:r>
                    </a:p>
                  </a:txBody>
                  <a:tcPr/>
                </a:tc>
                <a:tc>
                  <a:txBody>
                    <a:bodyPr/>
                    <a:lstStyle/>
                    <a:p>
                      <a:r>
                        <a:rPr lang="en-US" sz="2000" dirty="0">
                          <a:latin typeface="Calibri" panose="020F0502020204030204" pitchFamily="34" charset="0"/>
                          <a:cs typeface="Calibri" panose="020F0502020204030204" pitchFamily="34" charset="0"/>
                        </a:rPr>
                        <a:t>-95 dBm</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-88 dBm</a:t>
                      </a:r>
                    </a:p>
                  </a:txBody>
                  <a:tcPr/>
                </a:tc>
                <a:extLst>
                  <a:ext uri="{0D108BD9-81ED-4DB2-BD59-A6C34878D82A}">
                    <a16:rowId xmlns:a16="http://schemas.microsoft.com/office/drawing/2014/main" val="827878956"/>
                  </a:ext>
                </a:extLst>
              </a:tr>
              <a:tr h="370840">
                <a:tc>
                  <a:txBody>
                    <a:bodyPr/>
                    <a:lstStyle/>
                    <a:p>
                      <a:r>
                        <a:rPr lang="en-US" sz="2000" dirty="0">
                          <a:latin typeface="Calibri" panose="020F0502020204030204" pitchFamily="34" charset="0"/>
                          <a:cs typeface="Calibri" panose="020F0502020204030204" pitchFamily="34" charset="0"/>
                        </a:rPr>
                        <a:t>Energy Detection Level</a:t>
                      </a:r>
                    </a:p>
                  </a:txBody>
                  <a:tcPr/>
                </a:tc>
                <a:tc>
                  <a:txBody>
                    <a:bodyPr/>
                    <a:lstStyle/>
                    <a:p>
                      <a:r>
                        <a:rPr lang="en-US" sz="2000" dirty="0">
                          <a:latin typeface="Calibri" panose="020F0502020204030204" pitchFamily="34" charset="0"/>
                          <a:cs typeface="Calibri" panose="020F0502020204030204" pitchFamily="34" charset="0"/>
                        </a:rPr>
                        <a:t>-75 dBm</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-78 dBm</a:t>
                      </a:r>
                    </a:p>
                  </a:txBody>
                  <a:tcPr/>
                </a:tc>
                <a:extLst>
                  <a:ext uri="{0D108BD9-81ED-4DB2-BD59-A6C34878D82A}">
                    <a16:rowId xmlns:a16="http://schemas.microsoft.com/office/drawing/2014/main" val="2219667998"/>
                  </a:ext>
                </a:extLst>
              </a:tr>
            </a:tbl>
          </a:graphicData>
        </a:graphic>
      </p:graphicFrame>
      <p:sp>
        <p:nvSpPr>
          <p:cNvPr id="4" name="Slide Number Placeholder 3">
            <a:extLst>
              <a:ext uri="{FF2B5EF4-FFF2-40B4-BE49-F238E27FC236}">
                <a16:creationId xmlns:a16="http://schemas.microsoft.com/office/drawing/2014/main" id="{1B198137-FE47-4893-90C6-F08E0E2EB09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36C57143-33F4-4852-997B-06D2E85305C2}"/>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A0705211-E532-4E6E-83EC-7F08598BA425}"/>
              </a:ext>
            </a:extLst>
          </p:cNvPr>
          <p:cNvSpPr>
            <a:spLocks noGrp="1"/>
          </p:cNvSpPr>
          <p:nvPr>
            <p:ph type="dt" idx="15"/>
          </p:nvPr>
        </p:nvSpPr>
        <p:spPr/>
        <p:txBody>
          <a:bodyPr/>
          <a:lstStyle/>
          <a:p>
            <a:r>
              <a:rPr lang="en-US"/>
              <a:t>June 2018</a:t>
            </a:r>
            <a:endParaRPr lang="en-GB" dirty="0"/>
          </a:p>
        </p:txBody>
      </p:sp>
    </p:spTree>
    <p:extLst>
      <p:ext uri="{BB962C8B-B14F-4D97-AF65-F5344CB8AC3E}">
        <p14:creationId xmlns:p14="http://schemas.microsoft.com/office/powerpoint/2010/main" val="2459361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3FF0A-1DD0-40C2-BC62-FB23283770D6}"/>
              </a:ext>
            </a:extLst>
          </p:cNvPr>
          <p:cNvSpPr>
            <a:spLocks noGrp="1"/>
          </p:cNvSpPr>
          <p:nvPr>
            <p:ph type="title"/>
          </p:nvPr>
        </p:nvSpPr>
        <p:spPr/>
        <p:txBody>
          <a:bodyPr/>
          <a:lstStyle/>
          <a:p>
            <a:r>
              <a:rPr lang="en-US" dirty="0"/>
              <a:t>CSMA Parameters</a:t>
            </a:r>
          </a:p>
        </p:txBody>
      </p:sp>
      <p:graphicFrame>
        <p:nvGraphicFramePr>
          <p:cNvPr id="7" name="Content Placeholder 6">
            <a:extLst>
              <a:ext uri="{FF2B5EF4-FFF2-40B4-BE49-F238E27FC236}">
                <a16:creationId xmlns:a16="http://schemas.microsoft.com/office/drawing/2014/main" id="{B16A0944-AA05-4248-9A91-60A25C8C1E17}"/>
              </a:ext>
            </a:extLst>
          </p:cNvPr>
          <p:cNvGraphicFramePr>
            <a:graphicFrameLocks noGrp="1"/>
          </p:cNvGraphicFramePr>
          <p:nvPr>
            <p:ph idx="1"/>
            <p:extLst>
              <p:ext uri="{D42A27DB-BD31-4B8C-83A1-F6EECF244321}">
                <p14:modId xmlns:p14="http://schemas.microsoft.com/office/powerpoint/2010/main" val="82700521"/>
              </p:ext>
            </p:extLst>
          </p:nvPr>
        </p:nvGraphicFramePr>
        <p:xfrm>
          <a:off x="731838" y="2112963"/>
          <a:ext cx="8288337" cy="1981200"/>
        </p:xfrm>
        <a:graphic>
          <a:graphicData uri="http://schemas.openxmlformats.org/drawingml/2006/table">
            <a:tbl>
              <a:tblPr firstRow="1" bandRow="1">
                <a:tableStyleId>{5C22544A-7EE6-4342-B048-85BDC9FD1C3A}</a:tableStyleId>
              </a:tblPr>
              <a:tblGrid>
                <a:gridCol w="3001962">
                  <a:extLst>
                    <a:ext uri="{9D8B030D-6E8A-4147-A177-3AD203B41FA5}">
                      <a16:colId xmlns:a16="http://schemas.microsoft.com/office/drawing/2014/main" val="2656264675"/>
                    </a:ext>
                  </a:extLst>
                </a:gridCol>
                <a:gridCol w="2895600">
                  <a:extLst>
                    <a:ext uri="{9D8B030D-6E8A-4147-A177-3AD203B41FA5}">
                      <a16:colId xmlns:a16="http://schemas.microsoft.com/office/drawing/2014/main" val="2840688010"/>
                    </a:ext>
                  </a:extLst>
                </a:gridCol>
                <a:gridCol w="2390775">
                  <a:extLst>
                    <a:ext uri="{9D8B030D-6E8A-4147-A177-3AD203B41FA5}">
                      <a16:colId xmlns:a16="http://schemas.microsoft.com/office/drawing/2014/main" val="3244892931"/>
                    </a:ext>
                  </a:extLst>
                </a:gridCol>
              </a:tblGrid>
              <a:tr h="370840">
                <a:tc>
                  <a:txBody>
                    <a:bodyPr/>
                    <a:lstStyle/>
                    <a:p>
                      <a:r>
                        <a:rPr lang="en-US" sz="2000" dirty="0">
                          <a:latin typeface="Calibri" panose="020F0502020204030204" pitchFamily="34" charset="0"/>
                          <a:cs typeface="Calibri" panose="020F0502020204030204" pitchFamily="34" charset="0"/>
                        </a:rPr>
                        <a:t>Parameter</a:t>
                      </a:r>
                    </a:p>
                  </a:txBody>
                  <a:tcPr/>
                </a:tc>
                <a:tc>
                  <a:txBody>
                    <a:bodyPr/>
                    <a:lstStyle/>
                    <a:p>
                      <a:r>
                        <a:rPr lang="en-US" sz="2000" dirty="0">
                          <a:latin typeface="Calibri" panose="020F0502020204030204" pitchFamily="34" charset="0"/>
                          <a:cs typeface="Calibri" panose="020F0502020204030204" pitchFamily="34" charset="0"/>
                        </a:rPr>
                        <a:t>802.11ah</a:t>
                      </a:r>
                    </a:p>
                  </a:txBody>
                  <a:tcPr/>
                </a:tc>
                <a:tc>
                  <a:txBody>
                    <a:bodyPr/>
                    <a:lstStyle/>
                    <a:p>
                      <a:r>
                        <a:rPr lang="en-US" sz="2000" dirty="0">
                          <a:latin typeface="Calibri" panose="020F0502020204030204" pitchFamily="34" charset="0"/>
                          <a:cs typeface="Calibri" panose="020F0502020204030204" pitchFamily="34" charset="0"/>
                        </a:rPr>
                        <a:t>802.15.4g</a:t>
                      </a:r>
                    </a:p>
                  </a:txBody>
                  <a:tcPr/>
                </a:tc>
                <a:extLst>
                  <a:ext uri="{0D108BD9-81ED-4DB2-BD59-A6C34878D82A}">
                    <a16:rowId xmlns:a16="http://schemas.microsoft.com/office/drawing/2014/main" val="725930061"/>
                  </a:ext>
                </a:extLst>
              </a:tr>
              <a:tr h="370840">
                <a:tc>
                  <a:txBody>
                    <a:bodyPr/>
                    <a:lstStyle/>
                    <a:p>
                      <a:r>
                        <a:rPr lang="en-US" sz="2000" dirty="0">
                          <a:latin typeface="Calibri" panose="020F0502020204030204" pitchFamily="34" charset="0"/>
                          <a:cs typeface="Calibri" panose="020F0502020204030204" pitchFamily="34" charset="0"/>
                        </a:rPr>
                        <a:t>CCA Time</a:t>
                      </a:r>
                    </a:p>
                  </a:txBody>
                  <a:tcPr/>
                </a:tc>
                <a:tc>
                  <a:txBody>
                    <a:bodyPr/>
                    <a:lstStyle/>
                    <a:p>
                      <a:r>
                        <a:rPr lang="en-US" sz="2000" dirty="0">
                          <a:latin typeface="Calibri" panose="020F0502020204030204" pitchFamily="34" charset="0"/>
                          <a:cs typeface="Calibri" panose="020F0502020204030204" pitchFamily="34" charset="0"/>
                        </a:rPr>
                        <a:t>128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latin typeface="Calibri" panose="020F0502020204030204" pitchFamily="34" charset="0"/>
                          <a:ea typeface="+mn-ea"/>
                          <a:cs typeface="Calibri" panose="020F0502020204030204" pitchFamily="34" charset="0"/>
                        </a:rPr>
                        <a:t>128 µs</a:t>
                      </a:r>
                    </a:p>
                  </a:txBody>
                  <a:tcPr/>
                </a:tc>
                <a:extLst>
                  <a:ext uri="{0D108BD9-81ED-4DB2-BD59-A6C34878D82A}">
                    <a16:rowId xmlns:a16="http://schemas.microsoft.com/office/drawing/2014/main" val="2790740317"/>
                  </a:ext>
                </a:extLst>
              </a:tr>
              <a:tr h="370840">
                <a:tc>
                  <a:txBody>
                    <a:bodyPr/>
                    <a:lstStyle/>
                    <a:p>
                      <a:r>
                        <a:rPr lang="en-US" sz="2000" dirty="0">
                          <a:latin typeface="Calibri" panose="020F0502020204030204" pitchFamily="34" charset="0"/>
                          <a:cs typeface="Calibri" panose="020F0502020204030204" pitchFamily="34" charset="0"/>
                        </a:rPr>
                        <a:t>Slot Time</a:t>
                      </a:r>
                    </a:p>
                  </a:txBody>
                  <a:tcPr/>
                </a:tc>
                <a:tc>
                  <a:txBody>
                    <a:bodyPr/>
                    <a:lstStyle/>
                    <a:p>
                      <a:r>
                        <a:rPr lang="en-US" sz="2000" dirty="0">
                          <a:latin typeface="Calibri" panose="020F0502020204030204" pitchFamily="34" charset="0"/>
                          <a:cs typeface="Calibri" panose="020F0502020204030204" pitchFamily="34" charset="0"/>
                        </a:rPr>
                        <a:t>52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tc>
                  <a:txBody>
                    <a:bodyPr/>
                    <a:lstStyle/>
                    <a:p>
                      <a:r>
                        <a:rPr lang="en-US" sz="2000" dirty="0">
                          <a:latin typeface="Calibri" panose="020F0502020204030204" pitchFamily="34" charset="0"/>
                          <a:cs typeface="Calibri" panose="020F0502020204030204" pitchFamily="34" charset="0"/>
                        </a:rPr>
                        <a:t>320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97284204"/>
                  </a:ext>
                </a:extLst>
              </a:tr>
              <a:tr h="370840">
                <a:tc>
                  <a:txBody>
                    <a:bodyPr/>
                    <a:lstStyle/>
                    <a:p>
                      <a:r>
                        <a:rPr lang="en-US" sz="2000" dirty="0">
                          <a:latin typeface="Calibri" panose="020F0502020204030204" pitchFamily="34" charset="0"/>
                          <a:cs typeface="Calibri" panose="020F0502020204030204" pitchFamily="34" charset="0"/>
                        </a:rPr>
                        <a:t>SIFS (time till ACK)</a:t>
                      </a:r>
                    </a:p>
                  </a:txBody>
                  <a:tcPr/>
                </a:tc>
                <a:tc>
                  <a:txBody>
                    <a:bodyPr/>
                    <a:lstStyle/>
                    <a:p>
                      <a:r>
                        <a:rPr lang="en-US" sz="2000" dirty="0">
                          <a:latin typeface="Calibri" panose="020F0502020204030204" pitchFamily="34" charset="0"/>
                          <a:cs typeface="Calibri" panose="020F0502020204030204" pitchFamily="34" charset="0"/>
                        </a:rPr>
                        <a:t>160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192 </a:t>
                      </a:r>
                      <a:r>
                        <a:rPr lang="en-US" sz="2000" kern="1200" dirty="0">
                          <a:solidFill>
                            <a:schemeClr val="dk1"/>
                          </a:solidFill>
                          <a:latin typeface="Calibri" panose="020F0502020204030204" pitchFamily="34" charset="0"/>
                          <a:ea typeface="+mn-ea"/>
                          <a:cs typeface="Calibri" panose="020F0502020204030204" pitchFamily="34" charset="0"/>
                        </a:rPr>
                        <a:t>µs</a:t>
                      </a:r>
                      <a:r>
                        <a:rPr lang="en-US" sz="2000" dirty="0">
                          <a:latin typeface="Calibri" panose="020F0502020204030204" pitchFamily="34" charset="0"/>
                          <a:cs typeface="Calibri" panose="020F0502020204030204" pitchFamily="34" charset="0"/>
                        </a:rPr>
                        <a:t>*</a:t>
                      </a:r>
                    </a:p>
                  </a:txBody>
                  <a:tcPr/>
                </a:tc>
                <a:extLst>
                  <a:ext uri="{0D108BD9-81ED-4DB2-BD59-A6C34878D82A}">
                    <a16:rowId xmlns:a16="http://schemas.microsoft.com/office/drawing/2014/main" val="827878956"/>
                  </a:ext>
                </a:extLst>
              </a:tr>
              <a:tr h="370840">
                <a:tc>
                  <a:txBody>
                    <a:bodyPr/>
                    <a:lstStyle/>
                    <a:p>
                      <a:r>
                        <a:rPr lang="en-US" sz="2000" dirty="0">
                          <a:latin typeface="Calibri" panose="020F0502020204030204" pitchFamily="34" charset="0"/>
                          <a:cs typeface="Calibri" panose="020F0502020204030204" pitchFamily="34" charset="0"/>
                        </a:rPr>
                        <a:t>DIFS (minimum Idle time)</a:t>
                      </a:r>
                    </a:p>
                  </a:txBody>
                  <a:tcPr/>
                </a:tc>
                <a:tc>
                  <a:txBody>
                    <a:bodyPr/>
                    <a:lstStyle/>
                    <a:p>
                      <a:r>
                        <a:rPr lang="en-US" sz="2000" dirty="0">
                          <a:latin typeface="Calibri" panose="020F0502020204030204" pitchFamily="34" charset="0"/>
                          <a:cs typeface="Calibri" panose="020F0502020204030204" pitchFamily="34" charset="0"/>
                        </a:rPr>
                        <a:t>264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1000 </a:t>
                      </a:r>
                      <a:r>
                        <a:rPr lang="en-US" sz="2000" kern="1200" dirty="0">
                          <a:solidFill>
                            <a:schemeClr val="dk1"/>
                          </a:solidFill>
                          <a:latin typeface="Calibri" panose="020F0502020204030204" pitchFamily="34" charset="0"/>
                          <a:ea typeface="+mn-ea"/>
                          <a:cs typeface="Calibri" panose="020F0502020204030204" pitchFamily="34" charset="0"/>
                        </a:rPr>
                        <a:t>µs</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19667998"/>
                  </a:ext>
                </a:extLst>
              </a:tr>
            </a:tbl>
          </a:graphicData>
        </a:graphic>
      </p:graphicFrame>
      <p:sp>
        <p:nvSpPr>
          <p:cNvPr id="4" name="Slide Number Placeholder 3">
            <a:extLst>
              <a:ext uri="{FF2B5EF4-FFF2-40B4-BE49-F238E27FC236}">
                <a16:creationId xmlns:a16="http://schemas.microsoft.com/office/drawing/2014/main" id="{1B198137-FE47-4893-90C6-F08E0E2EB098}"/>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36C57143-33F4-4852-997B-06D2E85305C2}"/>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A0705211-E532-4E6E-83EC-7F08598BA425}"/>
              </a:ext>
            </a:extLst>
          </p:cNvPr>
          <p:cNvSpPr>
            <a:spLocks noGrp="1"/>
          </p:cNvSpPr>
          <p:nvPr>
            <p:ph type="dt" idx="15"/>
          </p:nvPr>
        </p:nvSpPr>
        <p:spPr/>
        <p:txBody>
          <a:bodyPr/>
          <a:lstStyle/>
          <a:p>
            <a:r>
              <a:rPr lang="en-US"/>
              <a:t>June 2018</a:t>
            </a:r>
            <a:endParaRPr lang="en-GB" dirty="0"/>
          </a:p>
        </p:txBody>
      </p:sp>
      <p:sp>
        <p:nvSpPr>
          <p:cNvPr id="8" name="Content Placeholder 2">
            <a:extLst>
              <a:ext uri="{FF2B5EF4-FFF2-40B4-BE49-F238E27FC236}">
                <a16:creationId xmlns:a16="http://schemas.microsoft.com/office/drawing/2014/main" id="{9D47A2CF-5C5C-49E6-BA3E-403155E2BA11}"/>
              </a:ext>
            </a:extLst>
          </p:cNvPr>
          <p:cNvSpPr txBox="1">
            <a:spLocks/>
          </p:cNvSpPr>
          <p:nvPr/>
        </p:nvSpPr>
        <p:spPr bwMode="auto">
          <a:xfrm>
            <a:off x="731520" y="5181600"/>
            <a:ext cx="8641080" cy="131910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16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None/>
            </a:pPr>
            <a:r>
              <a:rPr lang="en-US" kern="0" dirty="0"/>
              <a:t>Note: Minimum CCA Time of 128 us is set by Japan regulations</a:t>
            </a:r>
          </a:p>
          <a:p>
            <a:pPr marL="0" indent="0">
              <a:buNone/>
            </a:pPr>
            <a:r>
              <a:rPr lang="en-US" kern="0" dirty="0"/>
              <a:t>* In 802.15.4g the time from receiving a packet until sending an ACK is symbol rate dependent</a:t>
            </a:r>
          </a:p>
        </p:txBody>
      </p:sp>
    </p:spTree>
    <p:extLst>
      <p:ext uri="{BB962C8B-B14F-4D97-AF65-F5344CB8AC3E}">
        <p14:creationId xmlns:p14="http://schemas.microsoft.com/office/powerpoint/2010/main" val="3166062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33B12-5042-414D-806B-2DE2C5C42F60}"/>
              </a:ext>
            </a:extLst>
          </p:cNvPr>
          <p:cNvSpPr>
            <a:spLocks noGrp="1"/>
          </p:cNvSpPr>
          <p:nvPr>
            <p:ph type="title"/>
          </p:nvPr>
        </p:nvSpPr>
        <p:spPr>
          <a:xfrm>
            <a:off x="714798" y="646853"/>
            <a:ext cx="8288868" cy="828037"/>
          </a:xfrm>
        </p:spPr>
        <p:txBody>
          <a:bodyPr/>
          <a:lstStyle/>
          <a:p>
            <a:r>
              <a:rPr lang="en-US" sz="3600" dirty="0"/>
              <a:t>References</a:t>
            </a:r>
          </a:p>
        </p:txBody>
      </p:sp>
      <p:sp>
        <p:nvSpPr>
          <p:cNvPr id="3" name="Content Placeholder 2">
            <a:extLst>
              <a:ext uri="{FF2B5EF4-FFF2-40B4-BE49-F238E27FC236}">
                <a16:creationId xmlns:a16="http://schemas.microsoft.com/office/drawing/2014/main" id="{298072B8-9000-44F4-A3B6-88D19ED64094}"/>
              </a:ext>
            </a:extLst>
          </p:cNvPr>
          <p:cNvSpPr>
            <a:spLocks noGrp="1"/>
          </p:cNvSpPr>
          <p:nvPr>
            <p:ph idx="1"/>
          </p:nvPr>
        </p:nvSpPr>
        <p:spPr>
          <a:xfrm>
            <a:off x="731520" y="1676400"/>
            <a:ext cx="8488680" cy="5029200"/>
          </a:xfrm>
        </p:spPr>
        <p:txBody>
          <a:bodyPr/>
          <a:lstStyle/>
          <a:p>
            <a:pPr marL="514350" indent="-514350">
              <a:buFont typeface="+mj-lt"/>
              <a:buAutoNum type="arabicPeriod"/>
            </a:pPr>
            <a:r>
              <a:rPr lang="en-US" sz="2000" dirty="0"/>
              <a:t>Jianlin Guo, et. al., “Interference Mitigation for Coexisting 802.15.4g and 802.11ah Networks,” IEEE 802.19-18/27r1, May 2018</a:t>
            </a:r>
          </a:p>
          <a:p>
            <a:pPr marL="514350" indent="-514350">
              <a:buFont typeface="+mj-lt"/>
              <a:buAutoNum type="arabicPeriod"/>
            </a:pPr>
            <a:r>
              <a:rPr lang="en-US" sz="2000" dirty="0"/>
              <a:t>Jianlin Guo, et. al., “Update on Coexistence Simulations,” 802.15.4g and 802.11ah, IEEE 802.19-18/16r1, March 2018</a:t>
            </a:r>
          </a:p>
          <a:p>
            <a:pPr marL="514350" indent="-514350">
              <a:buFont typeface="+mj-lt"/>
              <a:buAutoNum type="arabicPeriod"/>
            </a:pPr>
            <a:r>
              <a:rPr lang="en-US" sz="2000" dirty="0"/>
              <a:t>Std. IEEE 802.1ah, “Wireless LAN Medium Access Control (MAC) and Physical Layer (PHY) Specifications Amendment 2: Sub 1 GHz License Exempt Operation,” Dec 2016</a:t>
            </a:r>
          </a:p>
          <a:p>
            <a:pPr marL="514350" indent="-514350">
              <a:buFont typeface="+mj-lt"/>
              <a:buAutoNum type="arabicPeriod"/>
            </a:pPr>
            <a:r>
              <a:rPr lang="en-US" sz="2000" dirty="0"/>
              <a:t>Std. IEEE 802.15.4g, “Low-Rate Wireless Personal Area Networks (LR-WPANs) Amendment 3: Physical Layer (PHY) Specifications for Low-Data-Rate, Wireless, Smart Metering Utility Networks,” March 2012</a:t>
            </a:r>
          </a:p>
          <a:p>
            <a:pPr marL="514350" indent="-514350">
              <a:buFont typeface="+mj-lt"/>
              <a:buAutoNum type="arabicPeriod"/>
            </a:pPr>
            <a:r>
              <a:rPr lang="fi-FI" sz="2000" dirty="0"/>
              <a:t>ETSI TR 103 245 V1.1.1 (2014-11), ”</a:t>
            </a:r>
            <a:r>
              <a:rPr lang="en-US" sz="2000" dirty="0"/>
              <a:t>Electromagnetic compatibility and Radio spectrum Matters (ERM); System Reference document (</a:t>
            </a:r>
            <a:r>
              <a:rPr lang="en-US" sz="2000" dirty="0" err="1"/>
              <a:t>SRdoc</a:t>
            </a:r>
            <a:r>
              <a:rPr lang="en-US" sz="2000" dirty="0"/>
              <a:t>); Technical characteristics and spectrum requirements of wideband SRDs with advanced spectrum sharing capability for operation in the UHF 870 - 876 MHz and 915 - 921 MHz frequency bands”</a:t>
            </a:r>
          </a:p>
          <a:p>
            <a:pPr marL="514350" indent="-514350">
              <a:buFont typeface="+mj-lt"/>
              <a:buAutoNum type="arabicPeriod"/>
            </a:pPr>
            <a:endParaRPr lang="en-US" sz="2000" dirty="0"/>
          </a:p>
          <a:p>
            <a:pPr marL="514350" indent="-514350">
              <a:buFont typeface="+mj-lt"/>
              <a:buAutoNum type="arabicPeriod"/>
            </a:pPr>
            <a:endParaRPr lang="en-US" sz="2000" dirty="0"/>
          </a:p>
          <a:p>
            <a:pPr marL="514350" indent="-514350">
              <a:buFont typeface="+mj-lt"/>
              <a:buAutoNum type="arabicPeriod"/>
            </a:pPr>
            <a:endParaRPr lang="en-US" sz="2000" dirty="0"/>
          </a:p>
        </p:txBody>
      </p:sp>
      <p:sp>
        <p:nvSpPr>
          <p:cNvPr id="4" name="Slide Number Placeholder 3">
            <a:extLst>
              <a:ext uri="{FF2B5EF4-FFF2-40B4-BE49-F238E27FC236}">
                <a16:creationId xmlns:a16="http://schemas.microsoft.com/office/drawing/2014/main" id="{3DB8B072-1E87-4B80-8738-B05C30E8341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27CD379-A70E-401E-92C3-85AB87DF0230}"/>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6EDC776F-C40E-4744-8B91-EE686905AF75}"/>
              </a:ext>
            </a:extLst>
          </p:cNvPr>
          <p:cNvSpPr>
            <a:spLocks noGrp="1"/>
          </p:cNvSpPr>
          <p:nvPr>
            <p:ph type="dt" idx="15"/>
          </p:nvPr>
        </p:nvSpPr>
        <p:spPr/>
        <p:txBody>
          <a:bodyPr/>
          <a:lstStyle/>
          <a:p>
            <a:r>
              <a:rPr lang="en-US"/>
              <a:t>June 2018</a:t>
            </a:r>
            <a:endParaRPr lang="en-GB" dirty="0"/>
          </a:p>
        </p:txBody>
      </p:sp>
    </p:spTree>
    <p:extLst>
      <p:ext uri="{BB962C8B-B14F-4D97-AF65-F5344CB8AC3E}">
        <p14:creationId xmlns:p14="http://schemas.microsoft.com/office/powerpoint/2010/main" val="278248478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815</TotalTime>
  <Words>613</Words>
  <Application>Microsoft Office PowerPoint</Application>
  <PresentationFormat>Custom</PresentationFormat>
  <Paragraphs>106</Paragraphs>
  <Slides>6</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4" baseType="lpstr">
      <vt:lpstr>Arial Unicode MS</vt:lpstr>
      <vt:lpstr>MS Gothic</vt:lpstr>
      <vt:lpstr>Arial</vt:lpstr>
      <vt:lpstr>Calibri</vt:lpstr>
      <vt:lpstr>Courier New</vt:lpstr>
      <vt:lpstr>Times New Roman</vt:lpstr>
      <vt:lpstr>Office Theme</vt:lpstr>
      <vt:lpstr>Document</vt:lpstr>
      <vt:lpstr>Sub-1GHz Coexistence Simulation Parameters</vt:lpstr>
      <vt:lpstr>Introduction</vt:lpstr>
      <vt:lpstr>Transmit Parameters</vt:lpstr>
      <vt:lpstr>Receive Parameters</vt:lpstr>
      <vt:lpstr>CSMA Parameters</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168</cp:revision>
  <cp:lastPrinted>2015-01-08T23:35:49Z</cp:lastPrinted>
  <dcterms:created xsi:type="dcterms:W3CDTF">2014-10-30T17:06:39Z</dcterms:created>
  <dcterms:modified xsi:type="dcterms:W3CDTF">2018-06-11T19:48:27Z</dcterms:modified>
</cp:coreProperties>
</file>