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56" r:id="rId2"/>
    <p:sldId id="277" r:id="rId3"/>
    <p:sldId id="271" r:id="rId4"/>
    <p:sldId id="278" r:id="rId5"/>
    <p:sldId id="280" r:id="rId6"/>
    <p:sldId id="279" r:id="rId7"/>
    <p:sldId id="282" r:id="rId8"/>
    <p:sldId id="264" r:id="rId9"/>
  </p:sldIdLst>
  <p:sldSz cx="9753600" cy="7315200"/>
  <p:notesSz cx="7099300" cy="10234613"/>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5" autoAdjust="0"/>
    <p:restoredTop sz="89811" autoAdjust="0"/>
  </p:normalViewPr>
  <p:slideViewPr>
    <p:cSldViewPr>
      <p:cViewPr varScale="1">
        <p:scale>
          <a:sx n="74" d="100"/>
          <a:sy n="74" d="100"/>
        </p:scale>
        <p:origin x="2106" y="6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342" y="84"/>
      </p:cViewPr>
      <p:guideLst>
        <p:guide orient="horz" pos="3176"/>
        <p:guide pos="221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B87CCAAF-252C-4847-8D16-EDD6B40E4912}" type="datetimeFigureOut">
              <a:rPr lang="en-US" smtClean="0"/>
              <a:pPr/>
              <a:t>7/11/2018</a:t>
            </a:fld>
            <a:endParaRPr lang="en-US"/>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a:p>
        </p:txBody>
      </p:sp>
      <p:sp>
        <p:nvSpPr>
          <p:cNvPr id="2050" name="Rectangle 2"/>
          <p:cNvSpPr>
            <a:spLocks noGrp="1" noChangeArrowheads="1"/>
          </p:cNvSpPr>
          <p:nvPr>
            <p:ph type="hdr"/>
          </p:nvPr>
        </p:nvSpPr>
        <p:spPr bwMode="auto">
          <a:xfrm>
            <a:off x="5774683" y="106794"/>
            <a:ext cx="654994"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2290"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279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7672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000125" y="773113"/>
            <a:ext cx="5099050" cy="3825875"/>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5923" y="4861705"/>
            <a:ext cx="5207454" cy="47093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Takenori</a:t>
            </a:r>
            <a:r>
              <a:rPr lang="en-GB" dirty="0" smtClean="0"/>
              <a:t> Sumi,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smtClean="0"/>
              <a:t>Takenori</a:t>
            </a:r>
            <a:r>
              <a:rPr lang="en-GB" dirty="0" smtClean="0"/>
              <a:t> Sumi,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802.19-18/0055r0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Sub-1GHz Coexistence Simulation Models</a:t>
            </a:r>
            <a:endParaRPr lang="en-GB" sz="3600"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t>Date</a:t>
            </a:r>
            <a:r>
              <a:rPr lang="en-GB" sz="2133" smtClean="0"/>
              <a:t>:</a:t>
            </a:r>
            <a:r>
              <a:rPr lang="en-GB" sz="2133" b="0" smtClean="0"/>
              <a:t> </a:t>
            </a:r>
            <a:r>
              <a:rPr lang="en-GB" sz="2133" b="0" smtClean="0"/>
              <a:t>2018-07-10</a:t>
            </a:r>
            <a:endParaRPr lang="en-GB" sz="2133" b="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smtClean="0"/>
              <a:t>Takenori</a:t>
            </a:r>
            <a:r>
              <a:rPr lang="en-GB" dirty="0" smtClean="0"/>
              <a:t> Sumi, Mitsubishi Electric</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3057560"/>
              </p:ext>
            </p:extLst>
          </p:nvPr>
        </p:nvGraphicFramePr>
        <p:xfrm>
          <a:off x="546100" y="2424113"/>
          <a:ext cx="8470900" cy="3559175"/>
        </p:xfrm>
        <a:graphic>
          <a:graphicData uri="http://schemas.openxmlformats.org/presentationml/2006/ole">
            <mc:AlternateContent xmlns:mc="http://schemas.openxmlformats.org/markup-compatibility/2006">
              <mc:Choice xmlns:v="urn:schemas-microsoft-com:vml" Requires="v">
                <p:oleObj spid="_x0000_s3216" name="Document" r:id="rId4" imgW="8236552" imgH="3471345" progId="Word.Document.8">
                  <p:embed/>
                </p:oleObj>
              </mc:Choice>
              <mc:Fallback>
                <p:oleObj name="Document" r:id="rId4" imgW="8236552" imgH="3471345" progId="Word.Document.8">
                  <p:embed/>
                  <p:pic>
                    <p:nvPicPr>
                      <p:cNvPr id="0" name="Picture 3"/>
                      <p:cNvPicPr>
                        <a:picLocks noChangeAspect="1" noChangeArrowheads="1"/>
                      </p:cNvPicPr>
                      <p:nvPr/>
                    </p:nvPicPr>
                    <p:blipFill>
                      <a:blip r:embed="rId5"/>
                      <a:srcRect/>
                      <a:stretch>
                        <a:fillRect/>
                      </a:stretch>
                    </p:blipFill>
                    <p:spPr bwMode="auto">
                      <a:xfrm>
                        <a:off x="546100" y="2424113"/>
                        <a:ext cx="8470900" cy="3559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Share the Sub-1GHz Coexistence Simulation Models for simulation and use case scenario discussion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NS-3 can be reasonable for Coexistence Simulation by adding </a:t>
            </a:r>
            <a:r>
              <a:rPr lang="en-GB" dirty="0"/>
              <a:t>c</a:t>
            </a:r>
            <a:r>
              <a:rPr lang="en-GB" dirty="0" smtClean="0"/>
              <a:t>oexistence </a:t>
            </a:r>
            <a:r>
              <a:rPr lang="en-GB" dirty="0"/>
              <a:t>i</a:t>
            </a:r>
            <a:r>
              <a:rPr lang="en-GB" dirty="0" smtClean="0"/>
              <a:t>nterface between 802.15.4g and 802.11ah modules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743374" y="355601"/>
            <a:ext cx="2761816" cy="291254"/>
          </a:xfrm>
        </p:spPr>
        <p:txBody>
          <a:bodyPr/>
          <a:lstStyle/>
          <a:p>
            <a:r>
              <a:rPr lang="en-US" dirty="0" smtClean="0"/>
              <a:t>July 2018</a:t>
            </a:r>
            <a:endParaRPr lang="en-GB" dirty="0"/>
          </a:p>
        </p:txBody>
      </p:sp>
      <p:sp>
        <p:nvSpPr>
          <p:cNvPr id="8" name="Footer Placeholder 4"/>
          <p:cNvSpPr>
            <a:spLocks noGrp="1"/>
          </p:cNvSpPr>
          <p:nvPr>
            <p:ph type="ftr" idx="14"/>
          </p:nvPr>
        </p:nvSpPr>
        <p:spPr>
          <a:xfrm>
            <a:off x="5715006" y="6907109"/>
            <a:ext cx="3396821" cy="245533"/>
          </a:xfrm>
        </p:spPr>
        <p:txBody>
          <a:bodyPr/>
          <a:lstStyle/>
          <a:p>
            <a:r>
              <a:rPr lang="en-GB" dirty="0" err="1" smtClean="0"/>
              <a:t>Takenori</a:t>
            </a:r>
            <a:r>
              <a:rPr lang="en-GB" dirty="0" smtClean="0"/>
              <a:t> Sumi, Mitsubishi Electric</a:t>
            </a:r>
            <a:endParaRPr lang="en-GB" dirty="0"/>
          </a:p>
        </p:txBody>
      </p:sp>
    </p:spTree>
    <p:extLst>
      <p:ext uri="{BB962C8B-B14F-4D97-AF65-F5344CB8AC3E}">
        <p14:creationId xmlns:p14="http://schemas.microsoft.com/office/powerpoint/2010/main" val="11625369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324" y="645526"/>
            <a:ext cx="8572080" cy="765838"/>
          </a:xfrm>
        </p:spPr>
        <p:txBody>
          <a:bodyPr/>
          <a:lstStyle/>
          <a:p>
            <a:r>
              <a:rPr lang="en-US" sz="3600" dirty="0" smtClean="0"/>
              <a:t>802.15.4g and 802.11ah Simulation Model</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pic>
        <p:nvPicPr>
          <p:cNvPr id="243" name="図 242"/>
          <p:cNvPicPr>
            <a:picLocks noChangeAspect="1"/>
          </p:cNvPicPr>
          <p:nvPr/>
        </p:nvPicPr>
        <p:blipFill>
          <a:blip r:embed="rId2"/>
          <a:stretch>
            <a:fillRect/>
          </a:stretch>
        </p:blipFill>
        <p:spPr>
          <a:xfrm>
            <a:off x="3895925" y="2793504"/>
            <a:ext cx="5085331" cy="3613349"/>
          </a:xfrm>
          <a:prstGeom prst="rect">
            <a:avLst/>
          </a:prstGeom>
        </p:spPr>
      </p:pic>
      <p:sp>
        <p:nvSpPr>
          <p:cNvPr id="9" name="Content Placeholder 2"/>
          <p:cNvSpPr txBox="1">
            <a:spLocks/>
          </p:cNvSpPr>
          <p:nvPr/>
        </p:nvSpPr>
        <p:spPr bwMode="auto">
          <a:xfrm>
            <a:off x="556320" y="1495634"/>
            <a:ext cx="8676964" cy="14058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altLang="ja-JP" kern="0" dirty="0"/>
              <a:t>C</a:t>
            </a:r>
            <a:r>
              <a:rPr lang="en-US" altLang="ja-JP" kern="0" dirty="0" smtClean="0"/>
              <a:t>urrent ns-3 does NOT include 802.11ah module, but 3</a:t>
            </a:r>
            <a:r>
              <a:rPr lang="en-US" altLang="ja-JP" kern="0" baseline="30000" dirty="0" smtClean="0"/>
              <a:t>rd</a:t>
            </a:r>
            <a:r>
              <a:rPr lang="en-US" altLang="ja-JP" kern="0" dirty="0" smtClean="0"/>
              <a:t> party 802.11ah module can be implemented without </a:t>
            </a:r>
            <a:r>
              <a:rPr lang="en-US" altLang="ja-JP" kern="0" dirty="0" err="1" smtClean="0"/>
              <a:t>coex</a:t>
            </a:r>
            <a:r>
              <a:rPr lang="en-US" altLang="ja-JP" kern="0" dirty="0" smtClean="0"/>
              <a:t> function.</a:t>
            </a:r>
          </a:p>
          <a:p>
            <a:r>
              <a:rPr lang="en-US" altLang="ja-JP" kern="0" dirty="0" smtClean="0"/>
              <a:t>Additional coexistence interface between modules are needed.</a:t>
            </a:r>
          </a:p>
          <a:p>
            <a:endParaRPr lang="en-US" altLang="ja-JP" sz="1600" kern="0" dirty="0"/>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623" y="2884688"/>
            <a:ext cx="1793727" cy="3496861"/>
          </a:xfrm>
          <a:prstGeom prst="rect">
            <a:avLst/>
          </a:prstGeom>
        </p:spPr>
      </p:pic>
      <p:sp>
        <p:nvSpPr>
          <p:cNvPr id="11" name="テキスト ボックス 10"/>
          <p:cNvSpPr txBox="1"/>
          <p:nvPr/>
        </p:nvSpPr>
        <p:spPr>
          <a:xfrm>
            <a:off x="1377071" y="6528628"/>
            <a:ext cx="2167581"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802.15.4g module[1]</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sp>
        <p:nvSpPr>
          <p:cNvPr id="13" name="テキスト ボックス 12"/>
          <p:cNvSpPr txBox="1"/>
          <p:nvPr/>
        </p:nvSpPr>
        <p:spPr>
          <a:xfrm>
            <a:off x="5891261" y="6528628"/>
            <a:ext cx="2117887"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802.11ah module[2]</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3785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320" y="645526"/>
            <a:ext cx="8640960" cy="765838"/>
          </a:xfrm>
        </p:spPr>
        <p:txBody>
          <a:bodyPr/>
          <a:lstStyle/>
          <a:p>
            <a:r>
              <a:rPr lang="en-US" sz="3600" dirty="0" smtClean="0"/>
              <a:t>Sub-1GHz Coexistence Simulation Model</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53" name="Content Placeholder 2"/>
          <p:cNvSpPr>
            <a:spLocks noGrp="1"/>
          </p:cNvSpPr>
          <p:nvPr>
            <p:ph idx="1"/>
          </p:nvPr>
        </p:nvSpPr>
        <p:spPr>
          <a:xfrm>
            <a:off x="556320" y="1506537"/>
            <a:ext cx="8640960" cy="1209459"/>
          </a:xfrm>
        </p:spPr>
        <p:txBody>
          <a:bodyPr/>
          <a:lstStyle/>
          <a:p>
            <a:r>
              <a:rPr lang="en-US" dirty="0" smtClean="0"/>
              <a:t>Additional Coexistence interfaces and functions on PHY/ channel modules are able to notify “</a:t>
            </a:r>
            <a:r>
              <a:rPr lang="en-US" i="1" dirty="0" err="1" smtClean="0"/>
              <a:t>Tx</a:t>
            </a:r>
            <a:r>
              <a:rPr lang="en-US" i="1" dirty="0" smtClean="0"/>
              <a:t> Info” </a:t>
            </a:r>
            <a:r>
              <a:rPr lang="en-US" dirty="0" smtClean="0"/>
              <a:t>each other to calculate mutual interference.</a:t>
            </a:r>
          </a:p>
        </p:txBody>
      </p:sp>
      <p:pic>
        <p:nvPicPr>
          <p:cNvPr id="21" name="図 242"/>
          <p:cNvPicPr>
            <a:picLocks noChangeAspect="1"/>
          </p:cNvPicPr>
          <p:nvPr/>
        </p:nvPicPr>
        <p:blipFill>
          <a:blip r:embed="rId2"/>
          <a:stretch>
            <a:fillRect/>
          </a:stretch>
        </p:blipFill>
        <p:spPr>
          <a:xfrm>
            <a:off x="3895925" y="2793504"/>
            <a:ext cx="5085331" cy="3613349"/>
          </a:xfrm>
          <a:prstGeom prst="rect">
            <a:avLst/>
          </a:prstGeom>
        </p:spPr>
      </p:pic>
      <p:pic>
        <p:nvPicPr>
          <p:cNvPr id="23"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623" y="2884688"/>
            <a:ext cx="1793727" cy="3496861"/>
          </a:xfrm>
          <a:prstGeom prst="rect">
            <a:avLst/>
          </a:prstGeom>
        </p:spPr>
      </p:pic>
      <p:sp>
        <p:nvSpPr>
          <p:cNvPr id="24" name="テキスト ボックス 10"/>
          <p:cNvSpPr txBox="1"/>
          <p:nvPr/>
        </p:nvSpPr>
        <p:spPr>
          <a:xfrm>
            <a:off x="1377071" y="6528628"/>
            <a:ext cx="2167581"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802.15.4g module[1]</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sp>
        <p:nvSpPr>
          <p:cNvPr id="25" name="テキスト ボックス 12"/>
          <p:cNvSpPr txBox="1"/>
          <p:nvPr/>
        </p:nvSpPr>
        <p:spPr>
          <a:xfrm>
            <a:off x="5891261" y="6528628"/>
            <a:ext cx="2117887" cy="369332"/>
          </a:xfrm>
          <a:prstGeom prst="rect">
            <a:avLst/>
          </a:prstGeom>
          <a:noFill/>
        </p:spPr>
        <p:txBody>
          <a:bodyPr wrap="none" rtlCol="0">
            <a:spAutoFit/>
          </a:bodyPr>
          <a:lstStyle/>
          <a:p>
            <a:r>
              <a:rPr kumimoji="1" lang="en-US" altLang="ja-JP" sz="1800" b="1" u="sng" dirty="0" smtClean="0">
                <a:solidFill>
                  <a:schemeClr val="tx1"/>
                </a:solidFill>
                <a:latin typeface="Calibri" panose="020F0502020204030204" pitchFamily="34" charset="0"/>
                <a:cs typeface="Calibri" panose="020F0502020204030204" pitchFamily="34" charset="0"/>
              </a:rPr>
              <a:t>802.11ah module[2]</a:t>
            </a:r>
            <a:endParaRPr kumimoji="1" lang="ja-JP" altLang="en-US" sz="1800" b="1" u="sng" dirty="0" smtClean="0">
              <a:solidFill>
                <a:schemeClr val="tx1"/>
              </a:solidFill>
              <a:latin typeface="Calibri" panose="020F0502020204030204" pitchFamily="34" charset="0"/>
              <a:cs typeface="Calibri" panose="020F0502020204030204" pitchFamily="34" charset="0"/>
            </a:endParaRPr>
          </a:p>
        </p:txBody>
      </p:sp>
      <p:cxnSp>
        <p:nvCxnSpPr>
          <p:cNvPr id="26" name="直線コネクタ 34"/>
          <p:cNvCxnSpPr/>
          <p:nvPr/>
        </p:nvCxnSpPr>
        <p:spPr bwMode="auto">
          <a:xfrm flipH="1">
            <a:off x="3222350" y="5745711"/>
            <a:ext cx="491352" cy="2454"/>
          </a:xfrm>
          <a:prstGeom prst="line">
            <a:avLst/>
          </a:prstGeom>
          <a:solidFill>
            <a:srgbClr val="00B8FF"/>
          </a:solidFill>
          <a:ln w="44450" cap="rnd" cmpd="sng" algn="ctr">
            <a:solidFill>
              <a:srgbClr val="FF0000"/>
            </a:solidFill>
            <a:prstDash val="solid"/>
            <a:round/>
            <a:headEnd type="none" w="med" len="med"/>
            <a:tailEnd type="none" w="med" len="med"/>
          </a:ln>
          <a:effectLst/>
        </p:spPr>
      </p:cxnSp>
      <p:cxnSp>
        <p:nvCxnSpPr>
          <p:cNvPr id="28" name="直線コネクタ 40"/>
          <p:cNvCxnSpPr/>
          <p:nvPr/>
        </p:nvCxnSpPr>
        <p:spPr bwMode="auto">
          <a:xfrm flipH="1">
            <a:off x="3712096" y="5746886"/>
            <a:ext cx="13248" cy="845319"/>
          </a:xfrm>
          <a:prstGeom prst="line">
            <a:avLst/>
          </a:prstGeom>
          <a:solidFill>
            <a:srgbClr val="00B8FF"/>
          </a:solidFill>
          <a:ln w="44450" cap="rnd" cmpd="sng" algn="ctr">
            <a:solidFill>
              <a:srgbClr val="FF0000"/>
            </a:solidFill>
            <a:prstDash val="solid"/>
            <a:round/>
            <a:headEnd type="none" w="med" len="med"/>
            <a:tailEnd type="none" w="med" len="med"/>
          </a:ln>
          <a:effectLst/>
        </p:spPr>
      </p:cxnSp>
      <p:cxnSp>
        <p:nvCxnSpPr>
          <p:cNvPr id="29" name="直線コネクタ 45"/>
          <p:cNvCxnSpPr/>
          <p:nvPr/>
        </p:nvCxnSpPr>
        <p:spPr bwMode="auto">
          <a:xfrm flipV="1">
            <a:off x="6502932" y="6287722"/>
            <a:ext cx="0" cy="298079"/>
          </a:xfrm>
          <a:prstGeom prst="line">
            <a:avLst/>
          </a:prstGeom>
          <a:solidFill>
            <a:srgbClr val="00B8FF"/>
          </a:solidFill>
          <a:ln w="44450" cap="rnd" cmpd="sng" algn="ctr">
            <a:solidFill>
              <a:srgbClr val="FF0000"/>
            </a:solidFill>
            <a:prstDash val="solid"/>
            <a:round/>
            <a:headEnd type="none" w="med" len="med"/>
            <a:tailEnd type="triangle" w="med" len="med"/>
          </a:ln>
          <a:effectLst/>
        </p:spPr>
      </p:cxnSp>
      <p:sp>
        <p:nvSpPr>
          <p:cNvPr id="30" name="テキスト ボックス 51"/>
          <p:cNvSpPr txBox="1"/>
          <p:nvPr/>
        </p:nvSpPr>
        <p:spPr>
          <a:xfrm>
            <a:off x="3713702" y="6252964"/>
            <a:ext cx="1965025" cy="307777"/>
          </a:xfrm>
          <a:prstGeom prst="rect">
            <a:avLst/>
          </a:prstGeom>
          <a:noFill/>
        </p:spPr>
        <p:txBody>
          <a:bodyPr wrap="none" rtlCol="0">
            <a:spAutoFit/>
          </a:bodyPr>
          <a:lstStyle/>
          <a:p>
            <a:r>
              <a:rPr kumimoji="1" lang="en-US" altLang="ja-JP" sz="1400" i="1" dirty="0" smtClean="0">
                <a:solidFill>
                  <a:srgbClr val="FF0000"/>
                </a:solidFill>
                <a:latin typeface="Calibri" panose="020F0502020204030204" pitchFamily="34" charset="0"/>
                <a:cs typeface="Calibri" panose="020F0502020204030204" pitchFamily="34" charset="0"/>
              </a:rPr>
              <a:t>Notify 802.15.4g </a:t>
            </a:r>
            <a:r>
              <a:rPr kumimoji="1" lang="en-US" altLang="ja-JP" sz="1400" i="1" dirty="0" err="1" smtClean="0">
                <a:solidFill>
                  <a:srgbClr val="FF0000"/>
                </a:solidFill>
                <a:latin typeface="Calibri" panose="020F0502020204030204" pitchFamily="34" charset="0"/>
                <a:cs typeface="Calibri" panose="020F0502020204030204" pitchFamily="34" charset="0"/>
              </a:rPr>
              <a:t>Tx</a:t>
            </a:r>
            <a:r>
              <a:rPr kumimoji="1" lang="en-US" altLang="ja-JP" sz="1400" i="1" dirty="0" smtClean="0">
                <a:solidFill>
                  <a:srgbClr val="FF0000"/>
                </a:solidFill>
                <a:latin typeface="Calibri" panose="020F0502020204030204" pitchFamily="34" charset="0"/>
                <a:cs typeface="Calibri" panose="020F0502020204030204" pitchFamily="34" charset="0"/>
              </a:rPr>
              <a:t> Info.</a:t>
            </a:r>
          </a:p>
        </p:txBody>
      </p:sp>
      <p:cxnSp>
        <p:nvCxnSpPr>
          <p:cNvPr id="31" name="直線矢印コネクタ 17"/>
          <p:cNvCxnSpPr/>
          <p:nvPr/>
        </p:nvCxnSpPr>
        <p:spPr bwMode="auto">
          <a:xfrm flipH="1" flipV="1">
            <a:off x="2744789" y="6308881"/>
            <a:ext cx="801469" cy="5196"/>
          </a:xfrm>
          <a:prstGeom prst="straightConnector1">
            <a:avLst/>
          </a:prstGeom>
          <a:solidFill>
            <a:srgbClr val="00B8FF"/>
          </a:solidFill>
          <a:ln w="44450" cap="rnd" cmpd="sng" algn="ctr">
            <a:solidFill>
              <a:srgbClr val="00B0F0"/>
            </a:solidFill>
            <a:prstDash val="solid"/>
            <a:round/>
            <a:headEnd type="none" w="med" len="med"/>
            <a:tailEnd type="triangle"/>
          </a:ln>
          <a:effectLst/>
        </p:spPr>
      </p:cxnSp>
      <p:cxnSp>
        <p:nvCxnSpPr>
          <p:cNvPr id="32" name="直線コネクタ 19"/>
          <p:cNvCxnSpPr/>
          <p:nvPr/>
        </p:nvCxnSpPr>
        <p:spPr bwMode="auto">
          <a:xfrm>
            <a:off x="3544652" y="5414202"/>
            <a:ext cx="0" cy="873520"/>
          </a:xfrm>
          <a:prstGeom prst="line">
            <a:avLst/>
          </a:prstGeom>
          <a:solidFill>
            <a:srgbClr val="00B8FF"/>
          </a:solidFill>
          <a:ln w="44450" cap="rnd" cmpd="sng" algn="ctr">
            <a:solidFill>
              <a:srgbClr val="00B0F0"/>
            </a:solidFill>
            <a:prstDash val="solid"/>
            <a:round/>
            <a:headEnd type="none" w="med" len="med"/>
            <a:tailEnd type="none" w="med" len="med"/>
          </a:ln>
          <a:effectLst/>
        </p:spPr>
      </p:cxnSp>
      <p:cxnSp>
        <p:nvCxnSpPr>
          <p:cNvPr id="34" name="直線コネクタ 26"/>
          <p:cNvCxnSpPr/>
          <p:nvPr/>
        </p:nvCxnSpPr>
        <p:spPr bwMode="auto">
          <a:xfrm>
            <a:off x="3544652" y="5383018"/>
            <a:ext cx="2346609" cy="25906"/>
          </a:xfrm>
          <a:prstGeom prst="line">
            <a:avLst/>
          </a:prstGeom>
          <a:solidFill>
            <a:srgbClr val="00B8FF"/>
          </a:solidFill>
          <a:ln w="44450" cap="rnd" cmpd="sng" algn="ctr">
            <a:solidFill>
              <a:srgbClr val="00B0F0"/>
            </a:solidFill>
            <a:prstDash val="solid"/>
            <a:round/>
            <a:headEnd type="none" w="med" len="med"/>
            <a:tailEnd type="none" w="med" len="med"/>
          </a:ln>
          <a:effectLst/>
        </p:spPr>
      </p:cxnSp>
      <p:sp>
        <p:nvSpPr>
          <p:cNvPr id="36" name="テキスト ボックス 238"/>
          <p:cNvSpPr txBox="1"/>
          <p:nvPr/>
        </p:nvSpPr>
        <p:spPr>
          <a:xfrm>
            <a:off x="3487184" y="5437934"/>
            <a:ext cx="1924951" cy="307777"/>
          </a:xfrm>
          <a:prstGeom prst="rect">
            <a:avLst/>
          </a:prstGeom>
          <a:noFill/>
        </p:spPr>
        <p:txBody>
          <a:bodyPr wrap="none" rtlCol="0">
            <a:spAutoFit/>
          </a:bodyPr>
          <a:lstStyle/>
          <a:p>
            <a:r>
              <a:rPr kumimoji="1" lang="en-US" altLang="ja-JP" sz="1400" i="1" dirty="0" smtClean="0">
                <a:solidFill>
                  <a:srgbClr val="00B0F0"/>
                </a:solidFill>
                <a:latin typeface="Calibri" panose="020F0502020204030204" pitchFamily="34" charset="0"/>
                <a:cs typeface="Calibri" panose="020F0502020204030204" pitchFamily="34" charset="0"/>
              </a:rPr>
              <a:t>Notify 802.11ah </a:t>
            </a:r>
            <a:r>
              <a:rPr kumimoji="1" lang="en-US" altLang="ja-JP" sz="1400" i="1" dirty="0" err="1" smtClean="0">
                <a:solidFill>
                  <a:srgbClr val="00B0F0"/>
                </a:solidFill>
                <a:latin typeface="Calibri" panose="020F0502020204030204" pitchFamily="34" charset="0"/>
                <a:cs typeface="Calibri" panose="020F0502020204030204" pitchFamily="34" charset="0"/>
              </a:rPr>
              <a:t>Tx</a:t>
            </a:r>
            <a:r>
              <a:rPr kumimoji="1" lang="en-US" altLang="ja-JP" sz="1400" i="1" dirty="0" smtClean="0">
                <a:solidFill>
                  <a:srgbClr val="00B0F0"/>
                </a:solidFill>
                <a:latin typeface="Calibri" panose="020F0502020204030204" pitchFamily="34" charset="0"/>
                <a:cs typeface="Calibri" panose="020F0502020204030204" pitchFamily="34" charset="0"/>
              </a:rPr>
              <a:t> Info.</a:t>
            </a:r>
            <a:endParaRPr kumimoji="1" lang="ja-JP" altLang="en-US" sz="1400" i="1" dirty="0" smtClean="0">
              <a:solidFill>
                <a:srgbClr val="00B0F0"/>
              </a:solidFill>
              <a:latin typeface="Calibri" panose="020F0502020204030204" pitchFamily="34" charset="0"/>
              <a:cs typeface="Calibri" panose="020F0502020204030204" pitchFamily="34" charset="0"/>
            </a:endParaRPr>
          </a:p>
        </p:txBody>
      </p:sp>
      <p:cxnSp>
        <p:nvCxnSpPr>
          <p:cNvPr id="35" name="直線コネクタ 40"/>
          <p:cNvCxnSpPr/>
          <p:nvPr/>
        </p:nvCxnSpPr>
        <p:spPr bwMode="auto">
          <a:xfrm>
            <a:off x="3725343" y="6577437"/>
            <a:ext cx="2777589" cy="8364"/>
          </a:xfrm>
          <a:prstGeom prst="line">
            <a:avLst/>
          </a:prstGeom>
          <a:solidFill>
            <a:srgbClr val="00B8FF"/>
          </a:solidFill>
          <a:ln w="44450" cap="rnd"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35028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304" y="645526"/>
            <a:ext cx="8928992" cy="765838"/>
          </a:xfrm>
        </p:spPr>
        <p:txBody>
          <a:bodyPr/>
          <a:lstStyle/>
          <a:p>
            <a:r>
              <a:rPr lang="en-US" sz="3600" dirty="0" smtClean="0"/>
              <a:t>Simulation Functions and Requirements (1/2)</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3" name="Content Placeholder 2"/>
          <p:cNvSpPr>
            <a:spLocks noGrp="1"/>
          </p:cNvSpPr>
          <p:nvPr>
            <p:ph idx="1"/>
          </p:nvPr>
        </p:nvSpPr>
        <p:spPr>
          <a:xfrm>
            <a:off x="556320" y="1495634"/>
            <a:ext cx="8640960" cy="5005075"/>
          </a:xfrm>
        </p:spPr>
        <p:txBody>
          <a:bodyPr/>
          <a:lstStyle/>
          <a:p>
            <a:pPr marL="0" indent="0">
              <a:buNone/>
            </a:pPr>
            <a:r>
              <a:rPr lang="en-US" dirty="0" smtClean="0"/>
              <a:t>[Application Layer]</a:t>
            </a:r>
          </a:p>
          <a:p>
            <a:r>
              <a:rPr lang="en-US" dirty="0" smtClean="0"/>
              <a:t>Each Application layer generates packets by Poisson distribution.</a:t>
            </a:r>
          </a:p>
          <a:p>
            <a:r>
              <a:rPr lang="en-US" dirty="0" smtClean="0"/>
              <a:t>Packet interval can be calculated by application-level throughput and packet payload size from simulation scenario</a:t>
            </a:r>
          </a:p>
          <a:p>
            <a:pPr marL="0" indent="0">
              <a:buNone/>
            </a:pPr>
            <a:endParaRPr lang="en-US" dirty="0" smtClean="0"/>
          </a:p>
          <a:p>
            <a:pPr marL="0" indent="0">
              <a:buNone/>
            </a:pPr>
            <a:r>
              <a:rPr lang="en-US" dirty="0" smtClean="0"/>
              <a:t>[MAC Layer]</a:t>
            </a:r>
            <a:endParaRPr lang="en-US" dirty="0"/>
          </a:p>
          <a:p>
            <a:r>
              <a:rPr lang="en-US" dirty="0" smtClean="0"/>
              <a:t>Each MAC layer senses transmitting frame by its own CSMA-CA algorithm (802.15.4g or 802.11ah), and senses channel activity via power detection, respectively.</a:t>
            </a:r>
          </a:p>
          <a:p>
            <a:endParaRPr lang="en-US" dirty="0"/>
          </a:p>
        </p:txBody>
      </p:sp>
    </p:spTree>
    <p:extLst>
      <p:ext uri="{BB962C8B-B14F-4D97-AF65-F5344CB8AC3E}">
        <p14:creationId xmlns:p14="http://schemas.microsoft.com/office/powerpoint/2010/main" val="2353493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304" y="645526"/>
            <a:ext cx="8928992" cy="765838"/>
          </a:xfrm>
        </p:spPr>
        <p:txBody>
          <a:bodyPr/>
          <a:lstStyle/>
          <a:p>
            <a:r>
              <a:rPr lang="en-US" sz="3600" dirty="0" smtClean="0"/>
              <a:t>Simulation Functions and Requirements (2/2)</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3" name="Content Placeholder 2"/>
          <p:cNvSpPr>
            <a:spLocks noGrp="1"/>
          </p:cNvSpPr>
          <p:nvPr>
            <p:ph idx="1"/>
          </p:nvPr>
        </p:nvSpPr>
        <p:spPr>
          <a:xfrm>
            <a:off x="556320" y="1495634"/>
            <a:ext cx="8640960" cy="5005075"/>
          </a:xfrm>
        </p:spPr>
        <p:txBody>
          <a:bodyPr/>
          <a:lstStyle/>
          <a:p>
            <a:pPr marL="0" indent="0">
              <a:buNone/>
            </a:pPr>
            <a:r>
              <a:rPr lang="en-US" dirty="0" smtClean="0"/>
              <a:t>[PHY Layer]</a:t>
            </a:r>
          </a:p>
          <a:p>
            <a:r>
              <a:rPr lang="en-US" dirty="0" smtClean="0"/>
              <a:t>Each PHY layer calculates Frame Error Rate (FER) using SINR versus Bit Error Rate (BER) table</a:t>
            </a:r>
            <a:r>
              <a:rPr lang="en-US" dirty="0"/>
              <a:t> </a:t>
            </a:r>
            <a:r>
              <a:rPr lang="en-US" dirty="0" smtClean="0"/>
              <a:t>in consideration of </a:t>
            </a:r>
            <a:r>
              <a:rPr lang="en-US" altLang="ja-JP" dirty="0" err="1"/>
              <a:t>Tx</a:t>
            </a:r>
            <a:r>
              <a:rPr lang="en-US" altLang="ja-JP" dirty="0"/>
              <a:t> </a:t>
            </a:r>
            <a:r>
              <a:rPr lang="en-US" altLang="ja-JP" dirty="0" smtClean="0"/>
              <a:t>frames from </a:t>
            </a:r>
            <a:r>
              <a:rPr lang="en-US" dirty="0" smtClean="0"/>
              <a:t>another system, and notifies </a:t>
            </a:r>
            <a:r>
              <a:rPr lang="en-US" altLang="ja-JP" dirty="0" smtClean="0"/>
              <a:t>“</a:t>
            </a:r>
            <a:r>
              <a:rPr lang="en-US" altLang="ja-JP" i="1" dirty="0" err="1" smtClean="0"/>
              <a:t>Tx</a:t>
            </a:r>
            <a:r>
              <a:rPr lang="en-US" altLang="ja-JP" i="1" dirty="0" smtClean="0"/>
              <a:t> </a:t>
            </a:r>
            <a:r>
              <a:rPr lang="en-US" altLang="ja-JP" i="1" dirty="0"/>
              <a:t>Info” </a:t>
            </a:r>
            <a:r>
              <a:rPr lang="en-US" altLang="ja-JP" dirty="0" smtClean="0"/>
              <a:t> to </a:t>
            </a:r>
            <a:r>
              <a:rPr lang="en-US" altLang="ja-JP" smtClean="0"/>
              <a:t>another channel </a:t>
            </a:r>
            <a:r>
              <a:rPr lang="en-US" altLang="ja-JP" dirty="0" smtClean="0"/>
              <a:t>module.</a:t>
            </a:r>
            <a:endParaRPr lang="en-US" dirty="0" smtClean="0"/>
          </a:p>
          <a:p>
            <a:endParaRPr lang="en-US" altLang="ja-JP" dirty="0" smtClean="0"/>
          </a:p>
          <a:p>
            <a:pPr marL="0" indent="0">
              <a:buNone/>
            </a:pPr>
            <a:r>
              <a:rPr lang="en-US" dirty="0" smtClean="0"/>
              <a:t>[RF Channel]</a:t>
            </a:r>
            <a:endParaRPr lang="en-US" dirty="0"/>
          </a:p>
          <a:p>
            <a:r>
              <a:rPr lang="en-US" dirty="0" smtClean="0"/>
              <a:t>Receive power can be calculated with propagation model.</a:t>
            </a:r>
          </a:p>
          <a:p>
            <a:r>
              <a:rPr lang="en-US" dirty="0"/>
              <a:t>ITU-R P.1411-8 model for propagation between terminals from below roof-top height to near street level[3</a:t>
            </a:r>
            <a:r>
              <a:rPr lang="en-US" dirty="0" smtClean="0"/>
              <a:t>]</a:t>
            </a:r>
          </a:p>
        </p:txBody>
      </p:sp>
    </p:spTree>
    <p:extLst>
      <p:ext uri="{BB962C8B-B14F-4D97-AF65-F5344CB8AC3E}">
        <p14:creationId xmlns:p14="http://schemas.microsoft.com/office/powerpoint/2010/main" val="953782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Conclusion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GB" dirty="0"/>
              <a:t>Shared the Sub-1GHz Coexistence Simulation Models </a:t>
            </a:r>
            <a:r>
              <a:rPr lang="en-GB" dirty="0" smtClean="0"/>
              <a:t>for </a:t>
            </a:r>
            <a:r>
              <a:rPr lang="en-GB" dirty="0"/>
              <a:t>simulation and use case scenario discussion</a:t>
            </a:r>
          </a:p>
          <a:p>
            <a:endParaRPr lang="en-GB" dirty="0"/>
          </a:p>
          <a:p>
            <a:r>
              <a:rPr lang="en-GB" dirty="0"/>
              <a:t>NS-3 can be reasonable for Coexistence Simulation by adding coexistence interface between 802.15.4g and </a:t>
            </a:r>
            <a:r>
              <a:rPr lang="en-GB"/>
              <a:t>802.11ah </a:t>
            </a:r>
            <a:r>
              <a:rPr lang="en-GB" smtClean="0"/>
              <a:t>PHY/channel </a:t>
            </a:r>
            <a:r>
              <a:rPr lang="en-GB" dirty="0"/>
              <a:t>modules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 name="Date Placeholder 3"/>
          <p:cNvSpPr>
            <a:spLocks noGrp="1"/>
          </p:cNvSpPr>
          <p:nvPr>
            <p:ph type="dt" idx="15"/>
          </p:nvPr>
        </p:nvSpPr>
        <p:spPr>
          <a:xfrm>
            <a:off x="743374" y="355601"/>
            <a:ext cx="2761816" cy="291254"/>
          </a:xfrm>
        </p:spPr>
        <p:txBody>
          <a:bodyPr/>
          <a:lstStyle/>
          <a:p>
            <a:r>
              <a:rPr lang="en-US" dirty="0" smtClean="0"/>
              <a:t>July 2018</a:t>
            </a:r>
            <a:endParaRPr lang="en-GB" dirty="0"/>
          </a:p>
        </p:txBody>
      </p:sp>
      <p:sp>
        <p:nvSpPr>
          <p:cNvPr id="9" name="Footer Placeholder 4"/>
          <p:cNvSpPr>
            <a:spLocks noGrp="1"/>
          </p:cNvSpPr>
          <p:nvPr>
            <p:ph type="ftr" idx="14"/>
          </p:nvPr>
        </p:nvSpPr>
        <p:spPr>
          <a:xfrm>
            <a:off x="5715006" y="6907109"/>
            <a:ext cx="3396821" cy="245533"/>
          </a:xfrm>
        </p:spPr>
        <p:txBody>
          <a:bodyPr/>
          <a:lstStyle/>
          <a:p>
            <a:r>
              <a:rPr lang="en-GB" dirty="0" err="1" smtClean="0"/>
              <a:t>Takenori</a:t>
            </a:r>
            <a:r>
              <a:rPr lang="en-GB" dirty="0" smtClean="0"/>
              <a:t> Sumi, Mitsubishi Electric</a:t>
            </a:r>
            <a:endParaRPr lang="en-GB" dirty="0"/>
          </a:p>
        </p:txBody>
      </p:sp>
    </p:spTree>
    <p:extLst>
      <p:ext uri="{BB962C8B-B14F-4D97-AF65-F5344CB8AC3E}">
        <p14:creationId xmlns:p14="http://schemas.microsoft.com/office/powerpoint/2010/main" val="2017109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References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4" name="Date Placeholder 3"/>
          <p:cNvSpPr>
            <a:spLocks noGrp="1"/>
          </p:cNvSpPr>
          <p:nvPr>
            <p:ph type="dt" idx="15"/>
          </p:nvPr>
        </p:nvSpPr>
        <p:spPr>
          <a:xfrm>
            <a:off x="761973" y="380977"/>
            <a:ext cx="2533214" cy="291254"/>
          </a:xfrm>
        </p:spPr>
        <p:txBody>
          <a:bodyPr/>
          <a:lstStyle/>
          <a:p>
            <a:r>
              <a:rPr lang="en-US" smtClean="0"/>
              <a:t>July 2018</a:t>
            </a:r>
            <a:endParaRPr lang="en-GB"/>
          </a:p>
        </p:txBody>
      </p:sp>
      <p:sp>
        <p:nvSpPr>
          <p:cNvPr id="8" name="Content Placeholder 2"/>
          <p:cNvSpPr txBox="1">
            <a:spLocks noGrp="1"/>
          </p:cNvSpPr>
          <p:nvPr>
            <p:ph idx="1"/>
          </p:nvPr>
        </p:nvSpPr>
        <p:spPr bwMode="auto">
          <a:xfrm>
            <a:off x="731838" y="2112963"/>
            <a:ext cx="8289925" cy="44894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358775" indent="-358775">
              <a:buNone/>
            </a:pPr>
            <a:r>
              <a:rPr lang="en-US" altLang="ja-JP" sz="2000" kern="0" dirty="0" smtClean="0"/>
              <a:t>[1] Low-Rate Wireless Personal </a:t>
            </a:r>
            <a:r>
              <a:rPr lang="en-US" altLang="ja-JP" sz="2000" kern="0" dirty="0"/>
              <a:t>Area Network (</a:t>
            </a:r>
            <a:r>
              <a:rPr lang="en-US" altLang="ja-JP" sz="2000" kern="0" dirty="0" smtClean="0"/>
              <a:t>LR-WPAN)</a:t>
            </a:r>
            <a:br>
              <a:rPr lang="en-US" altLang="ja-JP" sz="2000" kern="0" dirty="0" smtClean="0"/>
            </a:br>
            <a:r>
              <a:rPr lang="en-US" altLang="ja-JP" sz="2000" kern="0" dirty="0" smtClean="0"/>
              <a:t>https</a:t>
            </a:r>
            <a:r>
              <a:rPr lang="en-US" altLang="ja-JP" sz="2000" kern="0" dirty="0"/>
              <a:t>://www.nsnam.org/docs/models/html/lr-wpan.html</a:t>
            </a:r>
          </a:p>
          <a:p>
            <a:pPr marL="358775" indent="-358775">
              <a:buFont typeface="Arial" panose="020B0604020202020204" pitchFamily="34" charset="0"/>
              <a:buNone/>
            </a:pPr>
            <a:r>
              <a:rPr lang="en-US" altLang="ja-JP" sz="2000" kern="0" dirty="0" smtClean="0"/>
              <a:t>[2] L.  Tian,  L.  </a:t>
            </a:r>
            <a:r>
              <a:rPr lang="en-US" altLang="ja-JP" sz="2000" kern="0" dirty="0" err="1" smtClean="0"/>
              <a:t>Latré</a:t>
            </a:r>
            <a:r>
              <a:rPr lang="en-US" altLang="ja-JP" sz="2000" kern="0" dirty="0" smtClean="0"/>
              <a:t>,  J.  </a:t>
            </a:r>
            <a:r>
              <a:rPr lang="en-US" altLang="ja-JP" sz="2000" kern="0" dirty="0" err="1" smtClean="0"/>
              <a:t>Famaey</a:t>
            </a:r>
            <a:r>
              <a:rPr lang="en-US" altLang="ja-JP" sz="2000" kern="0" dirty="0" smtClean="0"/>
              <a:t>,  “Implementation  and  validation  of  an  IEEE 802.11ah module for NS-3,” Workshop on ns3 (WNS3), 2016.</a:t>
            </a:r>
          </a:p>
          <a:p>
            <a:pPr marL="0" indent="0">
              <a:buFont typeface="Arial" panose="020B0604020202020204" pitchFamily="34" charset="0"/>
              <a:buNone/>
            </a:pPr>
            <a:r>
              <a:rPr lang="en-US" altLang="ja-JP" sz="2000" dirty="0" smtClean="0"/>
              <a:t>[3] ITU-R P.1411</a:t>
            </a:r>
            <a:endParaRPr lang="en-US" altLang="ja-JP" sz="2000" kern="0" dirty="0" smtClean="0"/>
          </a:p>
          <a:p>
            <a:endParaRPr lang="en-US" altLang="ja-JP" sz="1600" kern="0" dirty="0"/>
          </a:p>
        </p:txBody>
      </p:sp>
      <p:sp>
        <p:nvSpPr>
          <p:cNvPr id="9" name="Footer Placeholder 4"/>
          <p:cNvSpPr>
            <a:spLocks noGrp="1"/>
          </p:cNvSpPr>
          <p:nvPr>
            <p:ph type="ftr" idx="14"/>
          </p:nvPr>
        </p:nvSpPr>
        <p:spPr>
          <a:xfrm>
            <a:off x="5715006" y="6907109"/>
            <a:ext cx="3396821" cy="245533"/>
          </a:xfrm>
        </p:spPr>
        <p:txBody>
          <a:bodyPr/>
          <a:lstStyle/>
          <a:p>
            <a:r>
              <a:rPr lang="en-GB" dirty="0" err="1" smtClean="0"/>
              <a:t>Takenori</a:t>
            </a:r>
            <a:r>
              <a:rPr lang="en-GB" dirty="0" smtClean="0"/>
              <a:t> Sumi, Mitsubishi Electric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501</Words>
  <Application>Microsoft Office PowerPoint</Application>
  <PresentationFormat>ユーザー設定</PresentationFormat>
  <Paragraphs>81</Paragraphs>
  <Slides>8</Slides>
  <Notes>4</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Sub-1GHz Coexistence Simulation Models</vt:lpstr>
      <vt:lpstr>Abstract</vt:lpstr>
      <vt:lpstr>802.15.4g and 802.11ah Simulation Model</vt:lpstr>
      <vt:lpstr>Sub-1GHz Coexistence Simulation Model</vt:lpstr>
      <vt:lpstr>Simulation Functions and Requirements (1/2)</vt:lpstr>
      <vt:lpstr>Simulation Functions and Requirements (2/2)</vt:lpstr>
      <vt:lpstr>Conclusion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2018-06-18T05:55:57Z</dcterms:created>
  <dcterms:modified xsi:type="dcterms:W3CDTF">2018-07-10T18:05:12Z</dcterms:modified>
</cp:coreProperties>
</file>