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85" r:id="rId3"/>
    <p:sldId id="280" r:id="rId4"/>
    <p:sldId id="286" r:id="rId5"/>
    <p:sldId id="287" r:id="rId6"/>
    <p:sldId id="288" r:id="rId7"/>
    <p:sldId id="289" r:id="rId8"/>
    <p:sldId id="290"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7/9/2018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0060r0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a:t>
            </a:r>
            <a:r>
              <a:rPr lang="en-GB" sz="3600" dirty="0" smtClean="0"/>
              <a:t>1 </a:t>
            </a:r>
            <a:r>
              <a:rPr lang="en-GB" sz="3600" dirty="0" smtClean="0"/>
              <a:t>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9"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Use Case </a:t>
            </a:r>
            <a:r>
              <a:rPr lang="en-US" sz="4000" dirty="0" smtClean="0"/>
              <a:t>Framework</a:t>
            </a:r>
            <a:br>
              <a:rPr lang="en-US" sz="4000" dirty="0" smtClean="0"/>
            </a:br>
            <a:r>
              <a:rPr lang="en-US" sz="4000" dirty="0" smtClean="0"/>
              <a:t>Purpose</a:t>
            </a:r>
            <a:endParaRPr lang="en-US" dirty="0"/>
          </a:p>
        </p:txBody>
      </p:sp>
      <p:sp>
        <p:nvSpPr>
          <p:cNvPr id="3" name="Content Placeholder 2"/>
          <p:cNvSpPr>
            <a:spLocks noGrp="1"/>
          </p:cNvSpPr>
          <p:nvPr>
            <p:ph idx="1"/>
          </p:nvPr>
        </p:nvSpPr>
        <p:spPr/>
        <p:txBody>
          <a:bodyPr/>
          <a:lstStyle/>
          <a:p>
            <a:r>
              <a:rPr lang="en-US" dirty="0" smtClean="0"/>
              <a:t>Present a framework for capturing use case information for each 802.11 and 802.15 services operating in sub-1GHz bands</a:t>
            </a:r>
          </a:p>
          <a:p>
            <a:r>
              <a:rPr lang="en-US" dirty="0" smtClean="0"/>
              <a:t>Identify key simulation parameter values by use case</a:t>
            </a:r>
          </a:p>
          <a:p>
            <a:r>
              <a:rPr lang="en-US" dirty="0" smtClean="0"/>
              <a:t>Enhance simulation studies</a:t>
            </a:r>
          </a:p>
          <a:p>
            <a:r>
              <a:rPr lang="en-US" dirty="0" smtClean="0"/>
              <a:t>Bring in some real world experience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022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Use Cases: General Thoughts</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1867749"/>
            <a:ext cx="8288868" cy="4990251"/>
          </a:xfrm>
        </p:spPr>
        <p:txBody>
          <a:bodyPr>
            <a:normAutofit fontScale="92500"/>
          </a:bodyPr>
          <a:lstStyle/>
          <a:p>
            <a:r>
              <a:rPr lang="en-US" sz="2400" dirty="0" smtClean="0"/>
              <a:t>Everyone is interested in “Internet of Things”</a:t>
            </a:r>
            <a:endParaRPr lang="en-US" sz="2400" dirty="0" smtClean="0"/>
          </a:p>
          <a:p>
            <a:r>
              <a:rPr lang="en-US" sz="2400" dirty="0" smtClean="0"/>
              <a:t>There are a lot of different kinds of “things”</a:t>
            </a:r>
          </a:p>
          <a:p>
            <a:pPr lvl="1"/>
            <a:r>
              <a:rPr lang="en-US" sz="1973" dirty="0" smtClean="0"/>
              <a:t>Performance characteristics needed vary greatly depending on the “things” </a:t>
            </a:r>
          </a:p>
          <a:p>
            <a:pPr lvl="1"/>
            <a:r>
              <a:rPr lang="en-US" sz="1973" dirty="0" smtClean="0"/>
              <a:t>A lot of “things” already connected with 802.15.4 based technology: Works quite well when data volume and rates are low and latency is not critical.</a:t>
            </a:r>
          </a:p>
          <a:p>
            <a:pPr lvl="1"/>
            <a:r>
              <a:rPr lang="en-US" sz="1973" dirty="0" smtClean="0"/>
              <a:t>Some applications need higher data volume and/or reduced latency</a:t>
            </a:r>
          </a:p>
          <a:p>
            <a:r>
              <a:rPr lang="en-US" sz="2400" dirty="0" smtClean="0"/>
              <a:t>There are a lot of different environments where ‘things’ live</a:t>
            </a:r>
          </a:p>
          <a:p>
            <a:pPr lvl="1"/>
            <a:r>
              <a:rPr lang="en-US" sz="1973" dirty="0" smtClean="0"/>
              <a:t>Dense device deployment – interference limited links</a:t>
            </a:r>
          </a:p>
          <a:p>
            <a:pPr lvl="1"/>
            <a:r>
              <a:rPr lang="en-US" sz="1973" dirty="0" smtClean="0"/>
              <a:t>Low density dispersed deployment – becomes link  margin limited</a:t>
            </a:r>
          </a:p>
          <a:p>
            <a:pPr lvl="1"/>
            <a:r>
              <a:rPr lang="en-US" sz="1973" dirty="0" smtClean="0"/>
              <a:t>Different models of spectral efficiency apply in different situations</a:t>
            </a:r>
          </a:p>
          <a:p>
            <a:r>
              <a:rPr lang="en-US" sz="2400" dirty="0" smtClean="0"/>
              <a:t>Identifying differing needs exposes opportunities</a:t>
            </a:r>
          </a:p>
          <a:p>
            <a:pPr lvl="1"/>
            <a:r>
              <a:rPr lang="en-US" sz="1973" dirty="0" smtClean="0"/>
              <a:t>Opportunities comes from finding and filling gaps</a:t>
            </a:r>
          </a:p>
          <a:p>
            <a:pPr lvl="1"/>
            <a:r>
              <a:rPr lang="en-US" sz="1973" dirty="0" smtClean="0"/>
              <a:t>Opportunities come when technology expands awareness of possibilities</a:t>
            </a:r>
          </a:p>
          <a:p>
            <a:pPr lvl="1"/>
            <a:endParaRPr lang="en-US" sz="1973" dirty="0" smtClean="0"/>
          </a:p>
          <a:p>
            <a:pPr lvl="1"/>
            <a:endParaRPr lang="en-US" sz="1973" dirty="0"/>
          </a:p>
          <a:p>
            <a:endParaRPr lang="en-US" sz="24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Existing Use Cases for 802.15.4 </a:t>
            </a:r>
            <a:r>
              <a:rPr lang="en-US" sz="4000" dirty="0" smtClean="0"/>
              <a:t>FSK </a:t>
            </a:r>
            <a:r>
              <a:rPr lang="en-US" sz="4000" dirty="0"/>
              <a:t/>
            </a:r>
            <a:br>
              <a:rPr lang="en-US" sz="4000" dirty="0"/>
            </a:br>
            <a:r>
              <a:rPr lang="en-US" sz="4000" dirty="0"/>
              <a:t>10,000’ view</a:t>
            </a:r>
            <a:endParaRPr lang="en-US" dirty="0"/>
          </a:p>
        </p:txBody>
      </p:sp>
      <p:sp>
        <p:nvSpPr>
          <p:cNvPr id="3" name="Content Placeholder 2"/>
          <p:cNvSpPr>
            <a:spLocks noGrp="1"/>
          </p:cNvSpPr>
          <p:nvPr>
            <p:ph idx="1"/>
          </p:nvPr>
        </p:nvSpPr>
        <p:spPr>
          <a:xfrm>
            <a:off x="731520" y="2113282"/>
            <a:ext cx="8288868" cy="4897118"/>
          </a:xfrm>
        </p:spPr>
        <p:txBody>
          <a:bodyPr>
            <a:normAutofit fontScale="55000" lnSpcReduction="20000"/>
          </a:bodyPr>
          <a:lstStyle/>
          <a:p>
            <a:pPr marL="0" indent="0" algn="ctr">
              <a:buNone/>
            </a:pPr>
            <a:r>
              <a:rPr lang="en-US" sz="4400" dirty="0">
                <a:solidFill>
                  <a:schemeClr val="accent2">
                    <a:lumMod val="75000"/>
                  </a:schemeClr>
                </a:solidFill>
              </a:rPr>
              <a:t>Smart metering/AMI and Smart city</a:t>
            </a:r>
          </a:p>
          <a:p>
            <a:pPr marL="754879" indent="-457200"/>
            <a:r>
              <a:rPr lang="en-US" sz="3600" dirty="0">
                <a:solidFill>
                  <a:schemeClr val="accent2">
                    <a:lumMod val="75000"/>
                  </a:schemeClr>
                </a:solidFill>
              </a:rPr>
              <a:t>Low data volume (10 x 4kB per day</a:t>
            </a:r>
            <a:r>
              <a:rPr lang="en-US" sz="3600" dirty="0" smtClean="0">
                <a:solidFill>
                  <a:schemeClr val="accent2">
                    <a:lumMod val="75000"/>
                  </a:schemeClr>
                </a:solidFill>
              </a:rPr>
              <a:t>), Latency tolerant</a:t>
            </a:r>
            <a:endParaRPr lang="en-US" sz="3600" dirty="0">
              <a:solidFill>
                <a:schemeClr val="accent2">
                  <a:lumMod val="75000"/>
                </a:schemeClr>
              </a:solidFill>
            </a:endParaRPr>
          </a:p>
          <a:p>
            <a:pPr marL="754879" indent="-457200"/>
            <a:r>
              <a:rPr lang="en-US" sz="3627" dirty="0" smtClean="0">
                <a:solidFill>
                  <a:schemeClr val="accent2">
                    <a:lumMod val="75000"/>
                  </a:schemeClr>
                </a:solidFill>
              </a:rPr>
              <a:t>Diverse  </a:t>
            </a:r>
            <a:r>
              <a:rPr lang="en-US" sz="3627" dirty="0">
                <a:solidFill>
                  <a:schemeClr val="accent2">
                    <a:lumMod val="75000"/>
                  </a:schemeClr>
                </a:solidFill>
              </a:rPr>
              <a:t>environments and </a:t>
            </a:r>
            <a:r>
              <a:rPr lang="en-US" sz="3627" dirty="0" smtClean="0">
                <a:solidFill>
                  <a:schemeClr val="accent2">
                    <a:lumMod val="75000"/>
                  </a:schemeClr>
                </a:solidFill>
              </a:rPr>
              <a:t>geographies</a:t>
            </a:r>
          </a:p>
          <a:p>
            <a:pPr marL="754879" indent="-457200"/>
            <a:r>
              <a:rPr lang="en-US" sz="3627" dirty="0">
                <a:solidFill>
                  <a:schemeClr val="accent2">
                    <a:lumMod val="75000"/>
                  </a:schemeClr>
                </a:solidFill>
              </a:rPr>
              <a:t>Extreme range of node density from sparse to dense</a:t>
            </a:r>
          </a:p>
          <a:p>
            <a:pPr marL="754879" indent="-457200"/>
            <a:r>
              <a:rPr lang="en-US" sz="3627" dirty="0">
                <a:solidFill>
                  <a:schemeClr val="accent2">
                    <a:lumMod val="75000"/>
                  </a:schemeClr>
                </a:solidFill>
              </a:rPr>
              <a:t>Limited spectrum availability / High interference potential</a:t>
            </a:r>
          </a:p>
          <a:p>
            <a:pPr marL="754879" indent="-457200"/>
            <a:r>
              <a:rPr lang="en-US" sz="3627" dirty="0" smtClean="0">
                <a:solidFill>
                  <a:schemeClr val="accent2">
                    <a:lumMod val="75000"/>
                  </a:schemeClr>
                </a:solidFill>
              </a:rPr>
              <a:t>Ubiquity </a:t>
            </a:r>
            <a:r>
              <a:rPr lang="en-US" sz="3627" dirty="0">
                <a:solidFill>
                  <a:schemeClr val="accent2">
                    <a:lumMod val="75000"/>
                  </a:schemeClr>
                </a:solidFill>
              </a:rPr>
              <a:t>and Reliability</a:t>
            </a:r>
          </a:p>
          <a:p>
            <a:pPr marL="1242572" lvl="1" indent="-457200"/>
            <a:r>
              <a:rPr lang="en-US" sz="3200" dirty="0" smtClean="0">
                <a:solidFill>
                  <a:schemeClr val="accent2">
                    <a:lumMod val="75000"/>
                  </a:schemeClr>
                </a:solidFill>
              </a:rPr>
              <a:t>99</a:t>
            </a:r>
            <a:r>
              <a:rPr lang="en-US" sz="3200" dirty="0">
                <a:solidFill>
                  <a:schemeClr val="accent2">
                    <a:lumMod val="75000"/>
                  </a:schemeClr>
                </a:solidFill>
              </a:rPr>
              <a:t>% isn’t good enough </a:t>
            </a:r>
          </a:p>
          <a:p>
            <a:pPr marL="1242572" lvl="1" indent="-457200"/>
            <a:r>
              <a:rPr lang="en-US" sz="3200" dirty="0">
                <a:solidFill>
                  <a:schemeClr val="accent2">
                    <a:lumMod val="75000"/>
                  </a:schemeClr>
                </a:solidFill>
              </a:rPr>
              <a:t>100% of every utility’s customers and 100% of the utility </a:t>
            </a:r>
            <a:r>
              <a:rPr lang="en-US" sz="3200" dirty="0" smtClean="0">
                <a:solidFill>
                  <a:schemeClr val="accent2">
                    <a:lumMod val="75000"/>
                  </a:schemeClr>
                </a:solidFill>
              </a:rPr>
              <a:t>infrastructure</a:t>
            </a:r>
            <a:endParaRPr lang="en-US" sz="3533" dirty="0">
              <a:solidFill>
                <a:schemeClr val="accent2">
                  <a:lumMod val="75000"/>
                </a:schemeClr>
              </a:solidFill>
            </a:endParaRPr>
          </a:p>
          <a:p>
            <a:pPr marL="754879" indent="-457200"/>
            <a:r>
              <a:rPr lang="en-US" sz="3627" dirty="0">
                <a:solidFill>
                  <a:schemeClr val="accent2">
                    <a:lumMod val="75000"/>
                  </a:schemeClr>
                </a:solidFill>
              </a:rPr>
              <a:t>Incrementally deploy and integrate with existing </a:t>
            </a:r>
            <a:r>
              <a:rPr lang="en-US" sz="3627" dirty="0" smtClean="0">
                <a:solidFill>
                  <a:schemeClr val="accent2">
                    <a:lumMod val="75000"/>
                  </a:schemeClr>
                </a:solidFill>
              </a:rPr>
              <a:t>infrastructure</a:t>
            </a:r>
          </a:p>
          <a:p>
            <a:pPr marL="754879" indent="-457200"/>
            <a:r>
              <a:rPr lang="en-US" sz="3627" dirty="0" smtClean="0">
                <a:solidFill>
                  <a:schemeClr val="accent2">
                    <a:lumMod val="75000"/>
                  </a:schemeClr>
                </a:solidFill>
              </a:rPr>
              <a:t>Scalability</a:t>
            </a:r>
            <a:endParaRPr lang="en-US" sz="3627" dirty="0">
              <a:solidFill>
                <a:schemeClr val="accent2">
                  <a:lumMod val="75000"/>
                </a:schemeClr>
              </a:solidFill>
            </a:endParaRPr>
          </a:p>
          <a:p>
            <a:pPr marL="1242572" lvl="1" indent="-457200"/>
            <a:r>
              <a:rPr lang="en-US" sz="3200" dirty="0">
                <a:solidFill>
                  <a:schemeClr val="accent2">
                    <a:lumMod val="75000"/>
                  </a:schemeClr>
                </a:solidFill>
              </a:rPr>
              <a:t>Tens of millions of devices per utility </a:t>
            </a:r>
          </a:p>
          <a:p>
            <a:pPr marL="1242572" lvl="1" indent="-457200"/>
            <a:r>
              <a:rPr lang="en-US" sz="3200" dirty="0">
                <a:solidFill>
                  <a:schemeClr val="accent2">
                    <a:lumMod val="75000"/>
                  </a:schemeClr>
                </a:solidFill>
              </a:rPr>
              <a:t>Tens of billions nation/world </a:t>
            </a:r>
            <a:r>
              <a:rPr lang="en-US" sz="3200" dirty="0" smtClean="0">
                <a:solidFill>
                  <a:schemeClr val="accent2">
                    <a:lumMod val="75000"/>
                  </a:schemeClr>
                </a:solidFill>
              </a:rPr>
              <a:t>wide</a:t>
            </a:r>
          </a:p>
          <a:p>
            <a:pPr marL="754879" indent="-457200"/>
            <a:r>
              <a:rPr lang="en-US" sz="3627" dirty="0" smtClean="0">
                <a:solidFill>
                  <a:schemeClr val="accent2">
                    <a:lumMod val="75000"/>
                  </a:schemeClr>
                </a:solidFill>
              </a:rPr>
              <a:t>Long </a:t>
            </a:r>
            <a:r>
              <a:rPr lang="en-US" sz="3627" dirty="0">
                <a:solidFill>
                  <a:schemeClr val="accent2">
                    <a:lumMod val="75000"/>
                  </a:schemeClr>
                </a:solidFill>
              </a:rPr>
              <a:t>life </a:t>
            </a:r>
            <a:r>
              <a:rPr lang="en-US" sz="3627" dirty="0" smtClean="0">
                <a:solidFill>
                  <a:schemeClr val="accent2">
                    <a:lumMod val="75000"/>
                  </a:schemeClr>
                </a:solidFill>
              </a:rPr>
              <a:t>deployments (multiple decades)	</a:t>
            </a:r>
          </a:p>
          <a:p>
            <a:pPr marL="754879" indent="-457200"/>
            <a:r>
              <a:rPr lang="en-US" sz="3627" dirty="0" smtClean="0">
                <a:solidFill>
                  <a:schemeClr val="accent2">
                    <a:lumMod val="75000"/>
                  </a:schemeClr>
                </a:solidFill>
              </a:rPr>
              <a:t>Cost sensitive</a:t>
            </a:r>
            <a:endParaRPr lang="en-US" sz="3627" dirty="0">
              <a:solidFill>
                <a:schemeClr val="accent2">
                  <a:lumMod val="75000"/>
                </a:schemeClr>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5401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Existing </a:t>
            </a:r>
            <a:r>
              <a:rPr lang="en-US" sz="4000" dirty="0"/>
              <a:t>Use Cases </a:t>
            </a:r>
            <a:r>
              <a:rPr lang="en-US" sz="4000" dirty="0" smtClean="0"/>
              <a:t>for 802.15.4 </a:t>
            </a:r>
            <a:r>
              <a:rPr lang="en-US" sz="4000" dirty="0"/>
              <a:t>FSK </a:t>
            </a:r>
            <a:br>
              <a:rPr lang="en-US" sz="4000" dirty="0"/>
            </a:br>
            <a:r>
              <a:rPr lang="en-US" sz="4000" dirty="0"/>
              <a:t>10,000’ view</a:t>
            </a:r>
            <a:endParaRPr lang="en-US" dirty="0"/>
          </a:p>
        </p:txBody>
      </p:sp>
      <p:sp>
        <p:nvSpPr>
          <p:cNvPr id="3" name="Content Placeholder 2"/>
          <p:cNvSpPr>
            <a:spLocks noGrp="1"/>
          </p:cNvSpPr>
          <p:nvPr>
            <p:ph idx="1"/>
          </p:nvPr>
        </p:nvSpPr>
        <p:spPr>
          <a:xfrm>
            <a:off x="731520" y="2113282"/>
            <a:ext cx="8288868" cy="4668518"/>
          </a:xfrm>
        </p:spPr>
        <p:txBody>
          <a:bodyPr>
            <a:normAutofit fontScale="62500" lnSpcReduction="20000"/>
          </a:bodyPr>
          <a:lstStyle/>
          <a:p>
            <a:pPr marL="0" indent="0">
              <a:buNone/>
            </a:pPr>
            <a:r>
              <a:rPr lang="en-US" sz="3200" dirty="0" smtClean="0">
                <a:solidFill>
                  <a:schemeClr val="accent2">
                    <a:lumMod val="75000"/>
                  </a:schemeClr>
                </a:solidFill>
              </a:rPr>
              <a:t>Technical Characteristics of 802.15.4 FSK</a:t>
            </a:r>
            <a:endParaRPr lang="en-US" sz="3200" dirty="0">
              <a:solidFill>
                <a:schemeClr val="accent2">
                  <a:lumMod val="75000"/>
                </a:schemeClr>
              </a:solidFill>
            </a:endParaRPr>
          </a:p>
          <a:p>
            <a:pPr marL="754879" indent="-457200"/>
            <a:r>
              <a:rPr lang="en-US" sz="3627" dirty="0" smtClean="0">
                <a:solidFill>
                  <a:schemeClr val="accent2">
                    <a:lumMod val="75000"/>
                  </a:schemeClr>
                </a:solidFill>
              </a:rPr>
              <a:t>Narrow bandwidth 	</a:t>
            </a:r>
          </a:p>
          <a:p>
            <a:pPr marL="1242572" lvl="1" indent="-457200"/>
            <a:r>
              <a:rPr lang="en-US" sz="3200" dirty="0" smtClean="0">
                <a:solidFill>
                  <a:schemeClr val="accent2">
                    <a:lumMod val="75000"/>
                  </a:schemeClr>
                </a:solidFill>
              </a:rPr>
              <a:t>Enables Frequency diversity (critical)</a:t>
            </a:r>
          </a:p>
          <a:p>
            <a:pPr marL="1242572" lvl="1" indent="-457200"/>
            <a:r>
              <a:rPr lang="en-US" sz="3200" dirty="0" smtClean="0">
                <a:solidFill>
                  <a:schemeClr val="accent2">
                    <a:lumMod val="75000"/>
                  </a:schemeClr>
                </a:solidFill>
              </a:rPr>
              <a:t>Channel spacing down to 100 kHz </a:t>
            </a:r>
          </a:p>
          <a:p>
            <a:pPr marL="1242572" lvl="1" indent="-457200"/>
            <a:r>
              <a:rPr lang="en-US" sz="3200" dirty="0" smtClean="0">
                <a:solidFill>
                  <a:schemeClr val="accent2">
                    <a:lumMod val="75000"/>
                  </a:schemeClr>
                </a:solidFill>
              </a:rPr>
              <a:t>Fits in regions where bands are small</a:t>
            </a:r>
          </a:p>
          <a:p>
            <a:pPr marL="1242572" lvl="1" indent="-457200"/>
            <a:r>
              <a:rPr lang="en-US" sz="3200" dirty="0" smtClean="0">
                <a:solidFill>
                  <a:schemeClr val="accent2">
                    <a:lumMod val="75000"/>
                  </a:schemeClr>
                </a:solidFill>
              </a:rPr>
              <a:t>Lots of devices / m</a:t>
            </a:r>
            <a:r>
              <a:rPr lang="en-US" sz="3200" baseline="30000" dirty="0" smtClean="0">
                <a:solidFill>
                  <a:schemeClr val="accent2">
                    <a:lumMod val="75000"/>
                  </a:schemeClr>
                </a:solidFill>
              </a:rPr>
              <a:t>3</a:t>
            </a:r>
          </a:p>
          <a:p>
            <a:pPr marL="754879" indent="-457200"/>
            <a:r>
              <a:rPr lang="en-US" sz="3627" dirty="0" smtClean="0">
                <a:solidFill>
                  <a:schemeClr val="accent2">
                    <a:lumMod val="75000"/>
                  </a:schemeClr>
                </a:solidFill>
              </a:rPr>
              <a:t>Simplicity / low complexity</a:t>
            </a:r>
          </a:p>
          <a:p>
            <a:pPr marL="1242572" lvl="1" indent="-457200"/>
            <a:r>
              <a:rPr lang="en-US" sz="3200" dirty="0" smtClean="0">
                <a:solidFill>
                  <a:schemeClr val="accent2">
                    <a:lumMod val="75000"/>
                  </a:schemeClr>
                </a:solidFill>
              </a:rPr>
              <a:t>Simple modulations, many implementations</a:t>
            </a:r>
          </a:p>
          <a:p>
            <a:pPr marL="1242572" lvl="1" indent="-457200"/>
            <a:r>
              <a:rPr lang="en-US" sz="3200" dirty="0" smtClean="0">
                <a:solidFill>
                  <a:schemeClr val="accent2">
                    <a:lumMod val="75000"/>
                  </a:schemeClr>
                </a:solidFill>
              </a:rPr>
              <a:t>Simple MAC =&gt; fits resource limited systems</a:t>
            </a:r>
          </a:p>
          <a:p>
            <a:pPr marL="1242572" lvl="1" indent="-457200"/>
            <a:r>
              <a:rPr lang="en-US" sz="3200" dirty="0" smtClean="0">
                <a:solidFill>
                  <a:schemeClr val="accent2">
                    <a:lumMod val="75000"/>
                  </a:schemeClr>
                </a:solidFill>
              </a:rPr>
              <a:t>Conducive to Mesh topologies</a:t>
            </a:r>
          </a:p>
          <a:p>
            <a:pPr marL="754879" indent="-457200"/>
            <a:r>
              <a:rPr lang="en-US" sz="3627" dirty="0" smtClean="0">
                <a:solidFill>
                  <a:schemeClr val="accent2">
                    <a:lumMod val="75000"/>
                  </a:schemeClr>
                </a:solidFill>
              </a:rPr>
              <a:t>Limited throughput and latency control</a:t>
            </a:r>
          </a:p>
          <a:p>
            <a:pPr marL="1242572" lvl="1" indent="-457200"/>
            <a:r>
              <a:rPr lang="en-US" sz="3200" dirty="0" smtClean="0">
                <a:solidFill>
                  <a:schemeClr val="accent2">
                    <a:lumMod val="75000"/>
                  </a:schemeClr>
                </a:solidFill>
              </a:rPr>
              <a:t>Low bit rates, 802.15.4 MAC architecture</a:t>
            </a:r>
          </a:p>
          <a:p>
            <a:pPr marL="1242572" lvl="1" indent="-457200"/>
            <a:r>
              <a:rPr lang="en-US" sz="3200" dirty="0" smtClean="0">
                <a:solidFill>
                  <a:schemeClr val="accent2">
                    <a:lumMod val="75000"/>
                  </a:schemeClr>
                </a:solidFill>
              </a:rPr>
              <a:t>Good for low duty cycle / not high throughput</a:t>
            </a:r>
          </a:p>
          <a:p>
            <a:pPr marL="1242572" lvl="1" indent="-457200"/>
            <a:r>
              <a:rPr lang="en-US" sz="3200" dirty="0" smtClean="0">
                <a:solidFill>
                  <a:schemeClr val="accent2">
                    <a:lumMod val="75000"/>
                  </a:schemeClr>
                </a:solidFill>
              </a:rPr>
              <a:t>Latency can be significant</a:t>
            </a:r>
          </a:p>
          <a:p>
            <a:pPr marL="754879" indent="-457200"/>
            <a:endParaRPr lang="en-US" sz="3627" dirty="0">
              <a:solidFill>
                <a:schemeClr val="accent2">
                  <a:lumMod val="75000"/>
                </a:schemeClr>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8565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for 802.11ah</a:t>
            </a:r>
            <a:br>
              <a:rPr lang="en-US" dirty="0" smtClean="0"/>
            </a:br>
            <a:r>
              <a:rPr lang="en-US" dirty="0" smtClean="0"/>
              <a:t>10,000’ View</a:t>
            </a:r>
            <a:endParaRPr lang="en-US" dirty="0"/>
          </a:p>
        </p:txBody>
      </p:sp>
      <p:sp>
        <p:nvSpPr>
          <p:cNvPr id="3" name="Content Placeholder 2"/>
          <p:cNvSpPr>
            <a:spLocks noGrp="1"/>
          </p:cNvSpPr>
          <p:nvPr>
            <p:ph idx="1"/>
          </p:nvPr>
        </p:nvSpPr>
        <p:spPr/>
        <p:txBody>
          <a:bodyPr/>
          <a:lstStyle/>
          <a:p>
            <a:pPr marL="0" indent="0">
              <a:buNone/>
            </a:pPr>
            <a:r>
              <a:rPr lang="en-US" dirty="0" smtClean="0"/>
              <a:t>Utility use case: Distribution Automation</a:t>
            </a:r>
          </a:p>
          <a:p>
            <a:r>
              <a:rPr lang="en-US" dirty="0" smtClean="0"/>
              <a:t>Closed loop  control</a:t>
            </a:r>
          </a:p>
          <a:p>
            <a:r>
              <a:rPr lang="en-US" dirty="0" smtClean="0"/>
              <a:t>Bounded latency for rapid response</a:t>
            </a:r>
          </a:p>
          <a:p>
            <a:r>
              <a:rPr lang="en-US" dirty="0" smtClean="0"/>
              <a:t>Other </a:t>
            </a:r>
          </a:p>
          <a:p>
            <a:pPr marL="0" indent="0">
              <a:buNone/>
            </a:pPr>
            <a:r>
              <a:rPr lang="en-US" dirty="0" smtClean="0"/>
              <a:t>Other Applications (from </a:t>
            </a:r>
            <a:r>
              <a:rPr lang="en-US" dirty="0" err="1" smtClean="0"/>
              <a:t>HaLow</a:t>
            </a:r>
            <a:r>
              <a:rPr lang="en-US" dirty="0" smtClean="0"/>
              <a:t>)</a:t>
            </a:r>
          </a:p>
          <a:p>
            <a:r>
              <a:rPr lang="en-US" dirty="0" smtClean="0"/>
              <a:t>Sensors </a:t>
            </a:r>
            <a:r>
              <a:rPr lang="en-US" dirty="0"/>
              <a:t>and </a:t>
            </a:r>
            <a:r>
              <a:rPr lang="en-US" dirty="0" smtClean="0"/>
              <a:t>wearables</a:t>
            </a:r>
          </a:p>
          <a:p>
            <a:r>
              <a:rPr lang="en-US" dirty="0" smtClean="0"/>
              <a:t>Home</a:t>
            </a:r>
            <a:r>
              <a:rPr lang="en-US" dirty="0"/>
              <a:t>, connected car, and digital healthcare, </a:t>
            </a:r>
            <a:r>
              <a:rPr lang="en-US" dirty="0" smtClean="0"/>
              <a:t>industrial</a:t>
            </a:r>
            <a:r>
              <a:rPr lang="en-US" dirty="0"/>
              <a:t>, retail, agriculture, and Smart </a:t>
            </a:r>
            <a:r>
              <a:rPr lang="en-US" dirty="0" smtClean="0"/>
              <a:t>City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41262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Use Cases for 802.11ah</a:t>
            </a:r>
            <a:br>
              <a:rPr lang="en-US" sz="4000" dirty="0"/>
            </a:br>
            <a:r>
              <a:rPr lang="en-US" sz="4000" dirty="0"/>
              <a:t>10,000’ View</a:t>
            </a:r>
            <a:endParaRPr lang="en-US" dirty="0"/>
          </a:p>
        </p:txBody>
      </p:sp>
      <p:sp>
        <p:nvSpPr>
          <p:cNvPr id="3" name="Content Placeholder 2"/>
          <p:cNvSpPr>
            <a:spLocks noGrp="1"/>
          </p:cNvSpPr>
          <p:nvPr>
            <p:ph idx="1"/>
          </p:nvPr>
        </p:nvSpPr>
        <p:spPr>
          <a:xfrm>
            <a:off x="731520" y="2113282"/>
            <a:ext cx="8288868" cy="4668518"/>
          </a:xfrm>
        </p:spPr>
        <p:txBody>
          <a:bodyPr>
            <a:normAutofit fontScale="70000" lnSpcReduction="20000"/>
          </a:bodyPr>
          <a:lstStyle/>
          <a:p>
            <a:pPr marL="0" indent="0">
              <a:buNone/>
            </a:pPr>
            <a:r>
              <a:rPr lang="en-US" sz="3400" dirty="0" smtClean="0">
                <a:solidFill>
                  <a:schemeClr val="accent2">
                    <a:lumMod val="75000"/>
                  </a:schemeClr>
                </a:solidFill>
              </a:rPr>
              <a:t>Technical Characteristics of 802.11ah</a:t>
            </a:r>
            <a:endParaRPr lang="en-US" sz="3400" dirty="0">
              <a:solidFill>
                <a:schemeClr val="accent2">
                  <a:lumMod val="75000"/>
                </a:schemeClr>
              </a:solidFill>
            </a:endParaRPr>
          </a:p>
          <a:p>
            <a:pPr marL="754879" indent="-457200"/>
            <a:r>
              <a:rPr lang="en-US" sz="3627" dirty="0" smtClean="0">
                <a:solidFill>
                  <a:schemeClr val="accent2">
                    <a:lumMod val="75000"/>
                  </a:schemeClr>
                </a:solidFill>
              </a:rPr>
              <a:t>Moderate bandwidth 	</a:t>
            </a:r>
          </a:p>
          <a:p>
            <a:pPr marL="1242572" lvl="1" indent="-457200"/>
            <a:r>
              <a:rPr lang="en-US" sz="3200" dirty="0" smtClean="0">
                <a:solidFill>
                  <a:schemeClr val="accent2">
                    <a:lumMod val="75000"/>
                  </a:schemeClr>
                </a:solidFill>
              </a:rPr>
              <a:t>Channel spacing down to 1000 kHz </a:t>
            </a:r>
          </a:p>
          <a:p>
            <a:pPr marL="1242572" lvl="1" indent="-457200"/>
            <a:r>
              <a:rPr lang="en-US" sz="3200" dirty="0" smtClean="0">
                <a:solidFill>
                  <a:schemeClr val="accent2">
                    <a:lumMod val="75000"/>
                  </a:schemeClr>
                </a:solidFill>
              </a:rPr>
              <a:t>Fits in some (major) regions, limited in others</a:t>
            </a:r>
          </a:p>
          <a:p>
            <a:pPr marL="1242572" lvl="1" indent="-457200"/>
            <a:r>
              <a:rPr lang="en-US" sz="3200" dirty="0" smtClean="0">
                <a:solidFill>
                  <a:schemeClr val="accent2">
                    <a:lumMod val="75000"/>
                  </a:schemeClr>
                </a:solidFill>
              </a:rPr>
              <a:t>High capacity per channel (bits/sec/MHz)</a:t>
            </a:r>
          </a:p>
          <a:p>
            <a:pPr marL="754879" indent="-457200"/>
            <a:r>
              <a:rPr lang="en-US" sz="3627" dirty="0" smtClean="0">
                <a:solidFill>
                  <a:schemeClr val="accent2">
                    <a:lumMod val="75000"/>
                  </a:schemeClr>
                </a:solidFill>
              </a:rPr>
              <a:t>Proven modulations and rich MAC</a:t>
            </a:r>
          </a:p>
          <a:p>
            <a:pPr marL="1242572" lvl="1" indent="-457200"/>
            <a:r>
              <a:rPr lang="en-US" sz="3200" dirty="0" smtClean="0">
                <a:solidFill>
                  <a:schemeClr val="accent2">
                    <a:lumMod val="75000"/>
                  </a:schemeClr>
                </a:solidFill>
              </a:rPr>
              <a:t>802.11 OFDM and 802.11 MAC </a:t>
            </a:r>
          </a:p>
          <a:p>
            <a:pPr marL="1242572" lvl="1" indent="-457200"/>
            <a:r>
              <a:rPr lang="en-US" sz="3200" dirty="0" smtClean="0">
                <a:solidFill>
                  <a:schemeClr val="accent2">
                    <a:lumMod val="75000"/>
                  </a:schemeClr>
                </a:solidFill>
              </a:rPr>
              <a:t>Leverages existing support ecosystem</a:t>
            </a:r>
          </a:p>
          <a:p>
            <a:pPr marL="754879" indent="-457200"/>
            <a:r>
              <a:rPr lang="en-US" sz="3627" dirty="0" smtClean="0">
                <a:solidFill>
                  <a:schemeClr val="accent2">
                    <a:lumMod val="75000"/>
                  </a:schemeClr>
                </a:solidFill>
              </a:rPr>
              <a:t>Throughput and Latency </a:t>
            </a:r>
          </a:p>
          <a:p>
            <a:pPr marL="1242572" lvl="1" indent="-457200"/>
            <a:r>
              <a:rPr lang="en-US" sz="3200" dirty="0" smtClean="0">
                <a:solidFill>
                  <a:schemeClr val="accent2">
                    <a:lumMod val="75000"/>
                  </a:schemeClr>
                </a:solidFill>
              </a:rPr>
              <a:t>High PHY data rates and high throughput MAC</a:t>
            </a:r>
          </a:p>
          <a:p>
            <a:pPr marL="1242572" lvl="1" indent="-457200"/>
            <a:r>
              <a:rPr lang="en-US" sz="3200" dirty="0" smtClean="0">
                <a:solidFill>
                  <a:schemeClr val="accent2">
                    <a:lumMod val="75000"/>
                  </a:schemeClr>
                </a:solidFill>
              </a:rPr>
              <a:t>MAC support for latency management (e.g. </a:t>
            </a:r>
            <a:r>
              <a:rPr lang="en-US" sz="3200" dirty="0" err="1" smtClean="0">
                <a:solidFill>
                  <a:schemeClr val="accent2">
                    <a:lumMod val="75000"/>
                  </a:schemeClr>
                </a:solidFill>
              </a:rPr>
              <a:t>QoS</a:t>
            </a:r>
            <a:r>
              <a:rPr lang="en-US" sz="3200" dirty="0" smtClean="0">
                <a:solidFill>
                  <a:schemeClr val="accent2">
                    <a:lumMod val="75000"/>
                  </a:schemeClr>
                </a:solidFill>
              </a:rPr>
              <a:t>)</a:t>
            </a:r>
          </a:p>
          <a:p>
            <a:pPr marL="1242572" lvl="1" indent="-457200"/>
            <a:r>
              <a:rPr lang="en-US" sz="3200" dirty="0" smtClean="0">
                <a:solidFill>
                  <a:schemeClr val="accent2">
                    <a:lumMod val="75000"/>
                  </a:schemeClr>
                </a:solidFill>
              </a:rPr>
              <a:t>Latency can be significant</a:t>
            </a:r>
          </a:p>
          <a:p>
            <a:pPr marL="754879" indent="-457200"/>
            <a:r>
              <a:rPr lang="en-US" sz="3627" dirty="0" smtClean="0">
                <a:solidFill>
                  <a:schemeClr val="accent2">
                    <a:lumMod val="75000"/>
                  </a:schemeClr>
                </a:solidFill>
              </a:rPr>
              <a:t>Established ecosystem</a:t>
            </a:r>
          </a:p>
          <a:p>
            <a:pPr marL="754879" indent="-457200"/>
            <a:endParaRPr lang="en-US" sz="3627" dirty="0">
              <a:solidFill>
                <a:schemeClr val="accent2">
                  <a:lumMod val="75000"/>
                </a:schemeClr>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3623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Stimulation</a:t>
            </a:r>
            <a:endParaRPr lang="en-US" dirty="0"/>
          </a:p>
        </p:txBody>
      </p:sp>
      <p:sp>
        <p:nvSpPr>
          <p:cNvPr id="3" name="Content Placeholder 2"/>
          <p:cNvSpPr>
            <a:spLocks noGrp="1"/>
          </p:cNvSpPr>
          <p:nvPr>
            <p:ph idx="1"/>
          </p:nvPr>
        </p:nvSpPr>
        <p:spPr/>
        <p:txBody>
          <a:bodyPr/>
          <a:lstStyle/>
          <a:p>
            <a:r>
              <a:rPr lang="en-US" dirty="0" smtClean="0"/>
              <a:t>Use case unique to each service?</a:t>
            </a:r>
          </a:p>
          <a:p>
            <a:pPr lvl="1"/>
            <a:r>
              <a:rPr lang="en-US" dirty="0" smtClean="0"/>
              <a:t>Obvious places one makes more sense</a:t>
            </a:r>
          </a:p>
          <a:p>
            <a:r>
              <a:rPr lang="en-US" dirty="0" smtClean="0"/>
              <a:t>Use case overlap?</a:t>
            </a:r>
          </a:p>
          <a:p>
            <a:pPr lvl="1"/>
            <a:r>
              <a:rPr lang="en-US" dirty="0" smtClean="0"/>
              <a:t>Where both are likely to be present</a:t>
            </a:r>
          </a:p>
          <a:p>
            <a:r>
              <a:rPr lang="en-US" dirty="0" smtClean="0"/>
              <a:t>Use case geography?</a:t>
            </a:r>
          </a:p>
          <a:p>
            <a:pPr lvl="1"/>
            <a:r>
              <a:rPr lang="en-US" dirty="0" smtClean="0"/>
              <a:t>Where/when coexistence is relevant</a:t>
            </a:r>
          </a:p>
          <a:p>
            <a:r>
              <a:rPr lang="en-US" smtClean="0"/>
              <a:t>Simulation parameters?</a:t>
            </a:r>
            <a:endParaRPr lang="en-US" dirty="0" smtClean="0"/>
          </a:p>
          <a:p>
            <a:pPr lvl="1"/>
            <a:r>
              <a:rPr lang="en-US" dirty="0" smtClean="0"/>
              <a:t>Derived from use cases categories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6221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2111</TotalTime>
  <Words>517</Words>
  <Application>Microsoft Office PowerPoint</Application>
  <PresentationFormat>Custom</PresentationFormat>
  <Paragraphs>112</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Sub 1 GHz Interest Group</vt:lpstr>
      <vt:lpstr>Sub-1GHz Use Case Framework Purpose</vt:lpstr>
      <vt:lpstr>Use Cases: General Thoughts</vt:lpstr>
      <vt:lpstr>Existing Use Cases for 802.15.4 FSK  10,000’ view</vt:lpstr>
      <vt:lpstr>Existing Use Cases for 802.15.4 FSK  10,000’ view</vt:lpstr>
      <vt:lpstr>Use Cases for 802.11ah 10,000’ View</vt:lpstr>
      <vt:lpstr>Use Cases for 802.11ah 10,000’ View</vt:lpstr>
      <vt:lpstr>Discussion Stimulation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170</cp:revision>
  <cp:lastPrinted>2015-01-08T23:35:49Z</cp:lastPrinted>
  <dcterms:created xsi:type="dcterms:W3CDTF">2014-10-30T17:06:39Z</dcterms:created>
  <dcterms:modified xsi:type="dcterms:W3CDTF">2018-07-10T18:32:48Z</dcterms:modified>
</cp:coreProperties>
</file>